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1"/>
  </p:sldMasterIdLst>
  <p:notesMasterIdLst>
    <p:notesMasterId r:id="rId13"/>
  </p:notesMasterIdLst>
  <p:sldIdLst>
    <p:sldId id="368" r:id="rId2"/>
    <p:sldId id="1818" r:id="rId3"/>
    <p:sldId id="1819" r:id="rId4"/>
    <p:sldId id="1810" r:id="rId5"/>
    <p:sldId id="1806" r:id="rId6"/>
    <p:sldId id="256" r:id="rId7"/>
    <p:sldId id="1798" r:id="rId8"/>
    <p:sldId id="1801" r:id="rId9"/>
    <p:sldId id="1799" r:id="rId10"/>
    <p:sldId id="1809" r:id="rId11"/>
    <p:sldId id="264"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27BA76A0-B8E8-4E1D-BB8C-76008CD7A289}">
          <p14:sldIdLst>
            <p14:sldId id="368"/>
            <p14:sldId id="1818"/>
            <p14:sldId id="1819"/>
            <p14:sldId id="1810"/>
            <p14:sldId id="1806"/>
            <p14:sldId id="256"/>
            <p14:sldId id="1798"/>
            <p14:sldId id="1801"/>
            <p14:sldId id="1799"/>
            <p14:sldId id="1809"/>
            <p14:sldId id="26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Författare"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7E6E6"/>
    <a:srgbClr val="009682"/>
    <a:srgbClr val="008472"/>
    <a:srgbClr val="84B5AA"/>
    <a:srgbClr val="AAE2CA"/>
    <a:srgbClr val="005045"/>
    <a:srgbClr val="0045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31" autoAdjust="0"/>
    <p:restoredTop sz="95268" autoAdjust="0"/>
  </p:normalViewPr>
  <p:slideViewPr>
    <p:cSldViewPr snapToGrid="0" showGuides="1">
      <p:cViewPr varScale="1">
        <p:scale>
          <a:sx n="86" d="100"/>
          <a:sy n="86" d="100"/>
        </p:scale>
        <p:origin x="76" y="1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282E4A-F122-40F5-ACAB-8D43BA36A9FB}" type="datetimeFigureOut">
              <a:rPr lang="sv-SE" smtClean="0"/>
              <a:t>2022-12-21</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716534-F942-40A7-A232-C0EEF824DAD4}" type="slidenum">
              <a:rPr lang="sv-SE" smtClean="0"/>
              <a:t>‹#›</a:t>
            </a:fld>
            <a:endParaRPr lang="sv-SE"/>
          </a:p>
        </p:txBody>
      </p:sp>
    </p:spTree>
    <p:extLst>
      <p:ext uri="{BB962C8B-B14F-4D97-AF65-F5344CB8AC3E}">
        <p14:creationId xmlns:p14="http://schemas.microsoft.com/office/powerpoint/2010/main" val="1403168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4716534-F942-40A7-A232-C0EEF824DAD4}" type="slidenum">
              <a:rPr lang="sv-SE" smtClean="0"/>
              <a:t>2</a:t>
            </a:fld>
            <a:endParaRPr lang="sv-SE"/>
          </a:p>
        </p:txBody>
      </p:sp>
    </p:spTree>
    <p:extLst>
      <p:ext uri="{BB962C8B-B14F-4D97-AF65-F5344CB8AC3E}">
        <p14:creationId xmlns:p14="http://schemas.microsoft.com/office/powerpoint/2010/main" val="3943744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endParaRPr lang="sv-SE" sz="1200" dirty="0">
              <a:highlight>
                <a:srgbClr val="FFFFFF"/>
              </a:highlight>
            </a:endParaRPr>
          </a:p>
          <a:p>
            <a:r>
              <a:rPr lang="sv-SE" u="sng" dirty="0"/>
              <a:t>Lägg till lite bakgrund</a:t>
            </a:r>
          </a:p>
        </p:txBody>
      </p:sp>
      <p:sp>
        <p:nvSpPr>
          <p:cNvPr id="4" name="Platshållare för bildnummer 3"/>
          <p:cNvSpPr>
            <a:spLocks noGrp="1"/>
          </p:cNvSpPr>
          <p:nvPr>
            <p:ph type="sldNum" sz="quarter" idx="5"/>
          </p:nvPr>
        </p:nvSpPr>
        <p:spPr/>
        <p:txBody>
          <a:bodyPr/>
          <a:lstStyle/>
          <a:p>
            <a:fld id="{24716534-F942-40A7-A232-C0EEF824DAD4}" type="slidenum">
              <a:rPr lang="sv-SE" smtClean="0"/>
              <a:t>5</a:t>
            </a:fld>
            <a:endParaRPr lang="sv-SE"/>
          </a:p>
        </p:txBody>
      </p:sp>
    </p:spTree>
    <p:extLst>
      <p:ext uri="{BB962C8B-B14F-4D97-AF65-F5344CB8AC3E}">
        <p14:creationId xmlns:p14="http://schemas.microsoft.com/office/powerpoint/2010/main" val="3197529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4716534-F942-40A7-A232-C0EEF824DAD4}" type="slidenum">
              <a:rPr lang="sv-SE" smtClean="0"/>
              <a:t>10</a:t>
            </a:fld>
            <a:endParaRPr lang="sv-SE"/>
          </a:p>
        </p:txBody>
      </p:sp>
    </p:spTree>
    <p:extLst>
      <p:ext uri="{BB962C8B-B14F-4D97-AF65-F5344CB8AC3E}">
        <p14:creationId xmlns:p14="http://schemas.microsoft.com/office/powerpoint/2010/main" val="322296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0" y="0"/>
            <a:ext cx="12192000" cy="6858000"/>
          </a:xfrm>
          <a:prstGeom prst="rect">
            <a:avLst/>
          </a:prstGeom>
          <a:gradFill rotWithShape="0">
            <a:gsLst>
              <a:gs pos="0">
                <a:srgbClr val="009682">
                  <a:gamma/>
                  <a:shade val="46275"/>
                  <a:invGamma/>
                </a:srgbClr>
              </a:gs>
              <a:gs pos="100000">
                <a:srgbClr val="009682"/>
              </a:gs>
            </a:gsLst>
            <a:lin ang="5400000" scaled="1"/>
          </a:gradFill>
          <a:ln w="9525">
            <a:noFill/>
            <a:miter lim="800000"/>
            <a:headEnd/>
            <a:tailEnd/>
          </a:ln>
          <a:effectLst/>
        </p:spPr>
        <p:txBody>
          <a:bodyPr wrap="none" anchor="ctr"/>
          <a:lstStyle/>
          <a:p>
            <a:pPr>
              <a:defRPr/>
            </a:pPr>
            <a:endParaRPr lang="sv-SE"/>
          </a:p>
        </p:txBody>
      </p:sp>
      <p:sp>
        <p:nvSpPr>
          <p:cNvPr id="9" name="Rubrik 1"/>
          <p:cNvSpPr>
            <a:spLocks noGrp="1"/>
          </p:cNvSpPr>
          <p:nvPr>
            <p:ph type="ctrTitle"/>
          </p:nvPr>
        </p:nvSpPr>
        <p:spPr>
          <a:xfrm>
            <a:off x="838200" y="1370013"/>
            <a:ext cx="10515600" cy="2387600"/>
          </a:xfrm>
        </p:spPr>
        <p:txBody>
          <a:bodyPr anchor="b">
            <a:normAutofit/>
          </a:bodyPr>
          <a:lstStyle>
            <a:lvl1pPr algn="ctr">
              <a:defRPr sz="5400">
                <a:solidFill>
                  <a:schemeClr val="bg1"/>
                </a:solidFill>
              </a:defRPr>
            </a:lvl1pPr>
          </a:lstStyle>
          <a:p>
            <a:r>
              <a:rPr lang="en-US"/>
              <a:t>Click to edit Master title style</a:t>
            </a:r>
            <a:endParaRPr lang="sv-SE" dirty="0"/>
          </a:p>
        </p:txBody>
      </p:sp>
      <p:sp>
        <p:nvSpPr>
          <p:cNvPr id="10" name="Underrubrik 2"/>
          <p:cNvSpPr>
            <a:spLocks noGrp="1"/>
          </p:cNvSpPr>
          <p:nvPr>
            <p:ph type="subTitle" idx="1"/>
          </p:nvPr>
        </p:nvSpPr>
        <p:spPr>
          <a:xfrm>
            <a:off x="838200" y="3849688"/>
            <a:ext cx="10515600" cy="1655762"/>
          </a:xfrm>
        </p:spPr>
        <p:txBody>
          <a:bodyPr anchor="ctr">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dirty="0"/>
          </a:p>
        </p:txBody>
      </p:sp>
      <p:sp>
        <p:nvSpPr>
          <p:cNvPr id="11" name="Text Box 9"/>
          <p:cNvSpPr txBox="1">
            <a:spLocks noChangeArrowheads="1"/>
          </p:cNvSpPr>
          <p:nvPr userDrawn="1"/>
        </p:nvSpPr>
        <p:spPr bwMode="auto">
          <a:xfrm>
            <a:off x="0" y="770"/>
            <a:ext cx="2463800" cy="1075555"/>
          </a:xfrm>
          <a:prstGeom prst="rect">
            <a:avLst/>
          </a:prstGeom>
          <a:noFill/>
          <a:ln w="9525">
            <a:noFill/>
            <a:miter lim="800000"/>
            <a:headEnd/>
            <a:tailEnd/>
          </a:ln>
        </p:spPr>
        <p:txBody>
          <a:bodyPr lIns="180000" tIns="180000" rIns="0" bIns="0" anchor="t"/>
          <a:lstStyle/>
          <a:p>
            <a:pPr algn="l" eaLnBrk="0" hangingPunct="0">
              <a:defRPr/>
            </a:pPr>
            <a:r>
              <a:rPr lang="sv-SE" sz="2800" b="1" dirty="0">
                <a:solidFill>
                  <a:schemeClr val="bg1"/>
                </a:solidFill>
                <a:latin typeface="Book Antiqua" pitchFamily="18" charset="0"/>
              </a:rPr>
              <a:t>FSPOS</a:t>
            </a:r>
            <a:endParaRPr lang="sv-SE" sz="2000" b="0" dirty="0">
              <a:solidFill>
                <a:schemeClr val="bg1"/>
              </a:solidFill>
              <a:latin typeface="Book Antiqua" pitchFamily="18" charset="0"/>
            </a:endParaRPr>
          </a:p>
          <a:p>
            <a:pPr algn="l" eaLnBrk="0" hangingPunct="0">
              <a:defRPr/>
            </a:pPr>
            <a:r>
              <a:rPr lang="sv-SE" sz="1400" dirty="0">
                <a:solidFill>
                  <a:schemeClr val="bg1"/>
                </a:solidFill>
                <a:latin typeface="Book Antiqua" pitchFamily="18" charset="0"/>
              </a:rPr>
              <a:t>Finansiella Sektorns </a:t>
            </a:r>
          </a:p>
          <a:p>
            <a:pPr algn="l" eaLnBrk="0" hangingPunct="0">
              <a:defRPr/>
            </a:pPr>
            <a:r>
              <a:rPr lang="sv-SE" sz="1400" dirty="0">
                <a:solidFill>
                  <a:schemeClr val="bg1"/>
                </a:solidFill>
                <a:latin typeface="Book Antiqua" pitchFamily="18" charset="0"/>
              </a:rPr>
              <a:t>Privat-Offentliga Samverkan</a:t>
            </a:r>
          </a:p>
        </p:txBody>
      </p:sp>
    </p:spTree>
    <p:extLst>
      <p:ext uri="{BB962C8B-B14F-4D97-AF65-F5344CB8AC3E}">
        <p14:creationId xmlns:p14="http://schemas.microsoft.com/office/powerpoint/2010/main" val="3525659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3" name="Platshållare för innehåll 2"/>
          <p:cNvSpPr>
            <a:spLocks noGrp="1"/>
          </p:cNvSpPr>
          <p:nvPr>
            <p:ph idx="1"/>
          </p:nvPr>
        </p:nvSpPr>
        <p:spPr/>
        <p:txBody>
          <a:bodyPr/>
          <a:lstStyle>
            <a:lvl2pPr marL="625475" indent="-17145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196561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normAutofit/>
          </a:bodyPr>
          <a:lstStyle>
            <a:lvl1pPr>
              <a:defRPr sz="4800" b="1">
                <a:solidFill>
                  <a:srgbClr val="009682"/>
                </a:solidFill>
              </a:defRPr>
            </a:lvl1pPr>
          </a:lstStyle>
          <a:p>
            <a:r>
              <a:rPr lang="en-US"/>
              <a:t>Click to edit Master title style</a:t>
            </a:r>
            <a:endParaRPr lang="sv-SE" dirty="0"/>
          </a:p>
        </p:txBody>
      </p:sp>
      <p:sp>
        <p:nvSpPr>
          <p:cNvPr id="3" name="Platshållare för text 2"/>
          <p:cNvSpPr>
            <a:spLocks noGrp="1"/>
          </p:cNvSpPr>
          <p:nvPr>
            <p:ph type="body" idx="1"/>
          </p:nvPr>
        </p:nvSpPr>
        <p:spPr>
          <a:xfrm>
            <a:off x="831850" y="4589464"/>
            <a:ext cx="10515600" cy="1115598"/>
          </a:xfrm>
        </p:spPr>
        <p:txBody>
          <a:bodyPr>
            <a:normAutofit/>
          </a:bodyPr>
          <a:lstStyle>
            <a:lvl1pPr marL="0" indent="0">
              <a:buNone/>
              <a:defRPr sz="2000">
                <a:solidFill>
                  <a:srgbClr val="00968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2182100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3" name="Platshållare för innehåll 2"/>
          <p:cNvSpPr>
            <a:spLocks noGrp="1"/>
          </p:cNvSpPr>
          <p:nvPr>
            <p:ph sz="half" idx="1"/>
          </p:nvPr>
        </p:nvSpPr>
        <p:spPr>
          <a:xfrm>
            <a:off x="838200" y="1825625"/>
            <a:ext cx="5181600" cy="3889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innehåll 3"/>
          <p:cNvSpPr>
            <a:spLocks noGrp="1"/>
          </p:cNvSpPr>
          <p:nvPr>
            <p:ph sz="half" idx="2"/>
          </p:nvPr>
        </p:nvSpPr>
        <p:spPr>
          <a:xfrm>
            <a:off x="6172200" y="1825625"/>
            <a:ext cx="5181600" cy="3889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Platshållare för bildnummer 6"/>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883413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en-US"/>
              <a:t>Click to edit Master title style</a:t>
            </a:r>
            <a:endParaRPr lang="sv-SE"/>
          </a:p>
        </p:txBody>
      </p:sp>
      <p:sp>
        <p:nvSpPr>
          <p:cNvPr id="3" name="Platshållare för text 2"/>
          <p:cNvSpPr>
            <a:spLocks noGrp="1"/>
          </p:cNvSpPr>
          <p:nvPr>
            <p:ph type="body" idx="1"/>
          </p:nvPr>
        </p:nvSpPr>
        <p:spPr>
          <a:xfrm>
            <a:off x="839788" y="1825200"/>
            <a:ext cx="5157787" cy="656041"/>
          </a:xfrm>
        </p:spPr>
        <p:txBody>
          <a:bodyPr anchor="ctr">
            <a:normAutofit/>
          </a:bodyPr>
          <a:lstStyle>
            <a:lvl1pPr marL="0" indent="0">
              <a:buNone/>
              <a:defRPr sz="2000" b="1">
                <a:solidFill>
                  <a:srgbClr val="00968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Platshållare för innehåll 3"/>
          <p:cNvSpPr>
            <a:spLocks noGrp="1"/>
          </p:cNvSpPr>
          <p:nvPr>
            <p:ph sz="half" idx="2"/>
          </p:nvPr>
        </p:nvSpPr>
        <p:spPr>
          <a:xfrm>
            <a:off x="839788" y="2505075"/>
            <a:ext cx="5157787" cy="3219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Platshållare för text 4"/>
          <p:cNvSpPr>
            <a:spLocks noGrp="1"/>
          </p:cNvSpPr>
          <p:nvPr>
            <p:ph type="body" sz="quarter" idx="3"/>
          </p:nvPr>
        </p:nvSpPr>
        <p:spPr>
          <a:xfrm>
            <a:off x="6172200" y="1825200"/>
            <a:ext cx="5183188" cy="656041"/>
          </a:xfrm>
        </p:spPr>
        <p:txBody>
          <a:bodyPr anchor="ctr">
            <a:normAutofit/>
          </a:bodyPr>
          <a:lstStyle>
            <a:lvl1pPr marL="0" indent="0">
              <a:buNone/>
              <a:defRPr sz="2000" b="1">
                <a:solidFill>
                  <a:srgbClr val="00968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Platshållare för innehåll 5"/>
          <p:cNvSpPr>
            <a:spLocks noGrp="1"/>
          </p:cNvSpPr>
          <p:nvPr>
            <p:ph sz="quarter" idx="4"/>
          </p:nvPr>
        </p:nvSpPr>
        <p:spPr>
          <a:xfrm>
            <a:off x="6172200" y="2505075"/>
            <a:ext cx="5183188" cy="3219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9" name="Platshållare för bildnummer 8"/>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3772461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5" name="Platshållare för bildnummer 4"/>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69319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2853774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16"/>
          <p:cNvSpPr>
            <a:spLocks noChangeArrowheads="1"/>
          </p:cNvSpPr>
          <p:nvPr userDrawn="1"/>
        </p:nvSpPr>
        <p:spPr bwMode="auto">
          <a:xfrm>
            <a:off x="0" y="6260123"/>
            <a:ext cx="12192000" cy="597876"/>
          </a:xfrm>
          <a:prstGeom prst="rect">
            <a:avLst/>
          </a:prstGeom>
          <a:gradFill flip="none" rotWithShape="1">
            <a:gsLst>
              <a:gs pos="0">
                <a:srgbClr val="009682">
                  <a:gamma/>
                  <a:shade val="46275"/>
                  <a:invGamma/>
                </a:srgbClr>
              </a:gs>
              <a:gs pos="100000">
                <a:srgbClr val="009682"/>
              </a:gs>
            </a:gsLst>
            <a:lin ang="16200000" scaled="1"/>
            <a:tileRect/>
          </a:gradFill>
          <a:ln w="9525">
            <a:noFill/>
            <a:miter lim="800000"/>
            <a:headEnd/>
            <a:tailEnd/>
          </a:ln>
          <a:effectLst/>
        </p:spPr>
        <p:txBody>
          <a:bodyPr wrap="none" anchor="ctr"/>
          <a:lstStyle/>
          <a:p>
            <a:pPr>
              <a:defRPr/>
            </a:pPr>
            <a:endParaRPr lang="sv-SE"/>
          </a:p>
        </p:txBody>
      </p:sp>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838200" y="1825625"/>
            <a:ext cx="10515600" cy="3891781"/>
          </a:xfrm>
          <a:prstGeom prst="rect">
            <a:avLst/>
          </a:prstGeom>
          <a:noFill/>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610600" y="6376499"/>
            <a:ext cx="2743200" cy="365125"/>
          </a:xfrm>
          <a:prstGeom prst="rect">
            <a:avLst/>
          </a:prstGeom>
        </p:spPr>
        <p:txBody>
          <a:bodyPr vert="horz" lIns="91440" tIns="45720" rIns="91440" bIns="45720" rtlCol="0" anchor="ctr"/>
          <a:lstStyle>
            <a:lvl1pPr algn="r">
              <a:defRPr sz="1200">
                <a:solidFill>
                  <a:schemeClr val="bg1"/>
                </a:solidFill>
              </a:defRPr>
            </a:lvl1pPr>
          </a:lstStyle>
          <a:p>
            <a:fld id="{CA5690A7-9BD4-4FE6-99BD-60038F9BBBDF}" type="slidenum">
              <a:rPr lang="en-GB" smtClean="0"/>
              <a:pPr/>
              <a:t>‹#›</a:t>
            </a:fld>
            <a:endParaRPr lang="en-GB" dirty="0"/>
          </a:p>
        </p:txBody>
      </p:sp>
    </p:spTree>
    <p:extLst>
      <p:ext uri="{BB962C8B-B14F-4D97-AF65-F5344CB8AC3E}">
        <p14:creationId xmlns:p14="http://schemas.microsoft.com/office/powerpoint/2010/main" val="111371847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l" defTabSz="914400" rtl="0" eaLnBrk="1" latinLnBrk="0" hangingPunct="1">
        <a:lnSpc>
          <a:spcPct val="100000"/>
        </a:lnSpc>
        <a:spcBef>
          <a:spcPct val="0"/>
        </a:spcBef>
        <a:buNone/>
        <a:defRPr sz="3600" b="1" kern="1200">
          <a:solidFill>
            <a:srgbClr val="009682"/>
          </a:solidFill>
          <a:latin typeface="+mj-lt"/>
          <a:ea typeface="+mj-ea"/>
          <a:cs typeface="+mj-cs"/>
        </a:defRPr>
      </a:lvl1pPr>
    </p:titleStyle>
    <p:bodyStyle>
      <a:lvl1pPr marL="266700" indent="-26670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1pPr>
      <a:lvl2pPr marL="625475" indent="-171450" algn="l" defTabSz="914400" rtl="0" eaLnBrk="1" latinLnBrk="0" hangingPunct="1">
        <a:lnSpc>
          <a:spcPct val="100000"/>
        </a:lnSpc>
        <a:spcBef>
          <a:spcPts val="600"/>
        </a:spcBef>
        <a:buFont typeface="Book Antiqua" panose="02040602050305030304" pitchFamily="18" charset="0"/>
        <a:buChar char="−"/>
        <a:defRPr sz="1800" kern="1200">
          <a:solidFill>
            <a:schemeClr val="tx1"/>
          </a:solidFill>
          <a:latin typeface="+mn-lt"/>
          <a:ea typeface="+mn-ea"/>
          <a:cs typeface="+mn-cs"/>
        </a:defRPr>
      </a:lvl2pPr>
      <a:lvl3pPr marL="981075" indent="-173038" algn="l" defTabSz="914400" rtl="0" eaLnBrk="1" latinLnBrk="0" hangingPunct="1">
        <a:lnSpc>
          <a:spcPct val="100000"/>
        </a:lnSpc>
        <a:spcBef>
          <a:spcPts val="600"/>
        </a:spcBef>
        <a:buFont typeface="Book Antiqua" panose="02040602050305030304" pitchFamily="18" charset="0"/>
        <a:buChar char="−"/>
        <a:defRPr sz="1600" kern="1200">
          <a:solidFill>
            <a:schemeClr val="tx1"/>
          </a:solidFill>
          <a:latin typeface="+mn-lt"/>
          <a:ea typeface="+mn-ea"/>
          <a:cs typeface="+mn-cs"/>
        </a:defRPr>
      </a:lvl3pPr>
      <a:lvl4pPr marL="1250950" indent="-173038" algn="l" defTabSz="914400" rtl="0" eaLnBrk="1" latinLnBrk="0" hangingPunct="1">
        <a:lnSpc>
          <a:spcPct val="100000"/>
        </a:lnSpc>
        <a:spcBef>
          <a:spcPts val="600"/>
        </a:spcBef>
        <a:buFont typeface="Book Antiqua" panose="02040602050305030304" pitchFamily="18" charset="0"/>
        <a:buChar char="−"/>
        <a:defRPr sz="1400" kern="1200">
          <a:solidFill>
            <a:schemeClr val="tx1"/>
          </a:solidFill>
          <a:latin typeface="+mn-lt"/>
          <a:ea typeface="+mn-ea"/>
          <a:cs typeface="+mn-cs"/>
        </a:defRPr>
      </a:lvl4pPr>
      <a:lvl5pPr marL="1520825" indent="-184150" algn="l" defTabSz="914400" rtl="0" eaLnBrk="1" latinLnBrk="0" hangingPunct="1">
        <a:lnSpc>
          <a:spcPct val="100000"/>
        </a:lnSpc>
        <a:spcBef>
          <a:spcPts val="600"/>
        </a:spcBef>
        <a:buFont typeface="Book Antiqua" panose="02040602050305030304" pitchFamily="18"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E9FAAE08-718C-4294-8B9B-70F240CCB843}"/>
              </a:ext>
            </a:extLst>
          </p:cNvPr>
          <p:cNvSpPr>
            <a:spLocks noGrp="1"/>
          </p:cNvSpPr>
          <p:nvPr>
            <p:ph type="ctrTitle"/>
          </p:nvPr>
        </p:nvSpPr>
        <p:spPr>
          <a:xfrm>
            <a:off x="838200" y="1370012"/>
            <a:ext cx="10515600" cy="2744787"/>
          </a:xfrm>
        </p:spPr>
        <p:txBody>
          <a:bodyPr/>
          <a:lstStyle/>
          <a:p>
            <a:r>
              <a:rPr lang="sv-SE"/>
              <a:t>Scenario: Sjukdom</a:t>
            </a:r>
          </a:p>
        </p:txBody>
      </p:sp>
      <p:sp>
        <p:nvSpPr>
          <p:cNvPr id="5" name="Underrubrik 4">
            <a:extLst>
              <a:ext uri="{FF2B5EF4-FFF2-40B4-BE49-F238E27FC236}">
                <a16:creationId xmlns:a16="http://schemas.microsoft.com/office/drawing/2014/main" id="{615AD51A-A09C-45F5-8BCF-1B21E0DDBCF6}"/>
              </a:ext>
            </a:extLst>
          </p:cNvPr>
          <p:cNvSpPr>
            <a:spLocks noGrp="1"/>
          </p:cNvSpPr>
          <p:nvPr>
            <p:ph type="subTitle" idx="1"/>
          </p:nvPr>
        </p:nvSpPr>
        <p:spPr/>
        <p:txBody>
          <a:bodyPr>
            <a:normAutofit lnSpcReduction="10000"/>
          </a:bodyPr>
          <a:lstStyle/>
          <a:p>
            <a:endParaRPr lang="sv-SE"/>
          </a:p>
          <a:p>
            <a:r>
              <a:rPr lang="sv-SE"/>
              <a:t>Kategori: </a:t>
            </a:r>
          </a:p>
          <a:p>
            <a:r>
              <a:rPr lang="sv-SE"/>
              <a:t>Personal</a:t>
            </a:r>
          </a:p>
        </p:txBody>
      </p:sp>
    </p:spTree>
    <p:extLst>
      <p:ext uri="{BB962C8B-B14F-4D97-AF65-F5344CB8AC3E}">
        <p14:creationId xmlns:p14="http://schemas.microsoft.com/office/powerpoint/2010/main" val="2233479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1DC7C9F-D0EA-49DF-ADB1-5EB3C63131BE}"/>
              </a:ext>
            </a:extLst>
          </p:cNvPr>
          <p:cNvSpPr>
            <a:spLocks noGrp="1"/>
          </p:cNvSpPr>
          <p:nvPr>
            <p:ph idx="1"/>
          </p:nvPr>
        </p:nvSpPr>
        <p:spPr>
          <a:xfrm>
            <a:off x="584198" y="1313114"/>
            <a:ext cx="6189981" cy="4819650"/>
          </a:xfrm>
        </p:spPr>
        <p:txBody>
          <a:bodyPr>
            <a:normAutofit/>
          </a:bodyPr>
          <a:lstStyle/>
          <a:p>
            <a:r>
              <a:rPr lang="sv-SE" sz="1600" dirty="0">
                <a:solidFill>
                  <a:srgbClr val="000000"/>
                </a:solidFill>
              </a:rPr>
              <a:t>Klockan är [</a:t>
            </a:r>
            <a:r>
              <a:rPr lang="sv-SE" sz="1600" dirty="0" err="1">
                <a:solidFill>
                  <a:srgbClr val="009682"/>
                </a:solidFill>
              </a:rPr>
              <a:t>xx:xx</a:t>
            </a:r>
            <a:r>
              <a:rPr lang="sv-SE" sz="1600" dirty="0">
                <a:solidFill>
                  <a:srgbClr val="000000"/>
                </a:solidFill>
              </a:rPr>
              <a:t>] den [</a:t>
            </a:r>
            <a:r>
              <a:rPr lang="sv-SE" sz="1600" dirty="0">
                <a:solidFill>
                  <a:srgbClr val="009682"/>
                </a:solidFill>
              </a:rPr>
              <a:t>datum</a:t>
            </a:r>
            <a:r>
              <a:rPr lang="sv-SE" sz="1600" dirty="0">
                <a:solidFill>
                  <a:srgbClr val="000000"/>
                </a:solidFill>
              </a:rPr>
              <a:t>]. </a:t>
            </a:r>
          </a:p>
          <a:p>
            <a:r>
              <a:rPr lang="sv-SE" sz="1600" dirty="0"/>
              <a:t>Antalet sjukskrivningar har öka markant vid </a:t>
            </a:r>
            <a:r>
              <a:rPr lang="sv-SE" sz="1600" dirty="0">
                <a:solidFill>
                  <a:srgbClr val="000000"/>
                </a:solidFill>
              </a:rPr>
              <a:t>[</a:t>
            </a:r>
            <a:r>
              <a:rPr lang="sv-SE" sz="1600" dirty="0">
                <a:solidFill>
                  <a:srgbClr val="009682"/>
                </a:solidFill>
              </a:rPr>
              <a:t>avdelning/avdelningar</a:t>
            </a:r>
            <a:r>
              <a:rPr lang="sv-SE" sz="1600" dirty="0">
                <a:solidFill>
                  <a:srgbClr val="000000"/>
                </a:solidFill>
              </a:rPr>
              <a:t>] </a:t>
            </a:r>
            <a:r>
              <a:rPr lang="sv-SE" sz="1600" dirty="0"/>
              <a:t>där [</a:t>
            </a:r>
            <a:r>
              <a:rPr lang="sv-SE" sz="1600" dirty="0">
                <a:solidFill>
                  <a:schemeClr val="accent1"/>
                </a:solidFill>
              </a:rPr>
              <a:t>xx%</a:t>
            </a:r>
            <a:r>
              <a:rPr lang="sv-SE" sz="1600" dirty="0"/>
              <a:t>] av personalen nu är frånvarande.</a:t>
            </a:r>
          </a:p>
          <a:p>
            <a:r>
              <a:rPr lang="sv-SE" sz="1600" dirty="0">
                <a:solidFill>
                  <a:srgbClr val="000000"/>
                </a:solidFill>
              </a:rPr>
              <a:t>Personalbortfallen har fortsatt stor påverkan på utförandet av era [</a:t>
            </a:r>
            <a:r>
              <a:rPr lang="sv-SE" sz="1600" dirty="0">
                <a:solidFill>
                  <a:srgbClr val="009682"/>
                </a:solidFill>
              </a:rPr>
              <a:t>kritiska tjänster</a:t>
            </a:r>
            <a:r>
              <a:rPr lang="sv-SE" sz="1600" dirty="0">
                <a:solidFill>
                  <a:srgbClr val="000000"/>
                </a:solidFill>
              </a:rPr>
              <a:t>].  </a:t>
            </a:r>
            <a:r>
              <a:rPr lang="sv-SE" sz="1600" dirty="0"/>
              <a:t>Flertalet kritiska arbetsuppgifter börjar nu samlas på hög och aktiviteter måste därför prioriteras bort.  </a:t>
            </a:r>
          </a:p>
          <a:p>
            <a:r>
              <a:rPr lang="sv-SE" sz="1600" dirty="0"/>
              <a:t>Antalet inkomna frågor från [</a:t>
            </a:r>
            <a:r>
              <a:rPr lang="sv-SE" sz="1600" dirty="0">
                <a:solidFill>
                  <a:schemeClr val="accent1"/>
                </a:solidFill>
              </a:rPr>
              <a:t>kunder/allmänhet</a:t>
            </a:r>
            <a:r>
              <a:rPr lang="sv-SE" sz="1600" dirty="0"/>
              <a:t>] ökar. </a:t>
            </a:r>
          </a:p>
          <a:p>
            <a:r>
              <a:rPr lang="sv-SE" sz="1600" dirty="0"/>
              <a:t>Efter en utredning visar det sig att alla drabbade medarbetare kan kopplas till samma [</a:t>
            </a:r>
            <a:r>
              <a:rPr lang="sv-SE" sz="1600" dirty="0">
                <a:solidFill>
                  <a:schemeClr val="accent1"/>
                </a:solidFill>
              </a:rPr>
              <a:t>konferens/sammankomst/möte/lunchrestaurang</a:t>
            </a:r>
            <a:r>
              <a:rPr lang="sv-SE" sz="1600" dirty="0"/>
              <a:t>].</a:t>
            </a:r>
          </a:p>
          <a:p>
            <a:r>
              <a:rPr lang="sv-SE" sz="1600" dirty="0"/>
              <a:t>Nyheten om magsjukeutbrottet inom er verksamhet sprids även på sociala medier. I flertalet inlägg riktas skarp kritik mot er beredskap att hantera större personalbortfall. </a:t>
            </a:r>
            <a:endParaRPr lang="sv-SE" sz="1600" dirty="0">
              <a:highlight>
                <a:srgbClr val="FFFFFF"/>
              </a:highlight>
            </a:endParaRPr>
          </a:p>
          <a:p>
            <a:pPr lvl="0"/>
            <a:r>
              <a:rPr lang="sv-SE" sz="1600" dirty="0"/>
              <a:t>Media vänder sig till er för en kommentar. </a:t>
            </a:r>
          </a:p>
        </p:txBody>
      </p:sp>
      <p:sp>
        <p:nvSpPr>
          <p:cNvPr id="6" name="Rubrik 1">
            <a:extLst>
              <a:ext uri="{FF2B5EF4-FFF2-40B4-BE49-F238E27FC236}">
                <a16:creationId xmlns:a16="http://schemas.microsoft.com/office/drawing/2014/main" id="{EE84C240-CEE8-4155-9FB1-CF651882D9E4}"/>
              </a:ext>
            </a:extLst>
          </p:cNvPr>
          <p:cNvSpPr>
            <a:spLocks noGrp="1"/>
          </p:cNvSpPr>
          <p:nvPr>
            <p:ph type="title"/>
          </p:nvPr>
        </p:nvSpPr>
        <p:spPr>
          <a:xfrm>
            <a:off x="670559" y="133123"/>
            <a:ext cx="10515600" cy="1040357"/>
          </a:xfrm>
        </p:spPr>
        <p:txBody>
          <a:bodyPr/>
          <a:lstStyle/>
          <a:p>
            <a:r>
              <a:rPr lang="sv-SE" dirty="0"/>
              <a:t>Inspel 2</a:t>
            </a:r>
          </a:p>
        </p:txBody>
      </p:sp>
      <p:pic>
        <p:nvPicPr>
          <p:cNvPr id="7" name="Bildobjekt 6">
            <a:extLst>
              <a:ext uri="{FF2B5EF4-FFF2-40B4-BE49-F238E27FC236}">
                <a16:creationId xmlns:a16="http://schemas.microsoft.com/office/drawing/2014/main" id="{6B67962E-70A4-468D-942E-3552DBB40544}"/>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7219954" y="0"/>
            <a:ext cx="4972046" cy="6263640"/>
          </a:xfrm>
          <a:prstGeom prst="rect">
            <a:avLst/>
          </a:prstGeom>
        </p:spPr>
      </p:pic>
      <p:sp>
        <p:nvSpPr>
          <p:cNvPr id="5" name="textruta 4">
            <a:extLst>
              <a:ext uri="{FF2B5EF4-FFF2-40B4-BE49-F238E27FC236}">
                <a16:creationId xmlns:a16="http://schemas.microsoft.com/office/drawing/2014/main" id="{0281C19D-2C71-4C86-85CC-A8C8A448B01E}"/>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4017207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96028-F1AC-4421-A2AC-95FEF42BFFDC}"/>
              </a:ext>
            </a:extLst>
          </p:cNvPr>
          <p:cNvSpPr>
            <a:spLocks noGrp="1"/>
          </p:cNvSpPr>
          <p:nvPr>
            <p:ph type="title"/>
          </p:nvPr>
        </p:nvSpPr>
        <p:spPr/>
        <p:txBody>
          <a:bodyPr/>
          <a:lstStyle/>
          <a:p>
            <a:r>
              <a:rPr lang="sv-SE" dirty="0"/>
              <a:t>Förslag på frågeställningar att använda som stöd</a:t>
            </a:r>
          </a:p>
        </p:txBody>
      </p:sp>
      <p:sp>
        <p:nvSpPr>
          <p:cNvPr id="3" name="Content Placeholder 2">
            <a:extLst>
              <a:ext uri="{FF2B5EF4-FFF2-40B4-BE49-F238E27FC236}">
                <a16:creationId xmlns:a16="http://schemas.microsoft.com/office/drawing/2014/main" id="{B81AD451-D023-4E07-BCAE-82AF41A33472}"/>
              </a:ext>
            </a:extLst>
          </p:cNvPr>
          <p:cNvSpPr>
            <a:spLocks noGrp="1"/>
          </p:cNvSpPr>
          <p:nvPr>
            <p:ph idx="1"/>
          </p:nvPr>
        </p:nvSpPr>
        <p:spPr>
          <a:xfrm>
            <a:off x="838200" y="1825625"/>
            <a:ext cx="9315450" cy="3891781"/>
          </a:xfrm>
        </p:spPr>
        <p:txBody>
          <a:bodyPr>
            <a:normAutofit/>
          </a:bodyPr>
          <a:lstStyle/>
          <a:p>
            <a:r>
              <a:rPr lang="sv-SE" dirty="0"/>
              <a:t>Vilka konsekvenser innebär händelseutvecklingen för er?  </a:t>
            </a:r>
          </a:p>
          <a:p>
            <a:r>
              <a:rPr lang="sv-SE" dirty="0"/>
              <a:t>Vilka delar av verksamheten är fortsatt drabbade? </a:t>
            </a:r>
          </a:p>
          <a:p>
            <a:r>
              <a:rPr lang="sv-SE" dirty="0"/>
              <a:t>Vad är era prioriteringar just nu?</a:t>
            </a:r>
          </a:p>
          <a:p>
            <a:r>
              <a:rPr lang="sv-SE" dirty="0"/>
              <a:t>Vad, och hur kommunicerar ni (internt/externt)?</a:t>
            </a:r>
          </a:p>
          <a:p>
            <a:r>
              <a:rPr lang="sv-SE" dirty="0"/>
              <a:t>Finns det några nya samverkansbehov; kring vad, med vem och hur?</a:t>
            </a:r>
          </a:p>
          <a:p>
            <a:r>
              <a:rPr lang="sv-SE" dirty="0"/>
              <a:t>Hur genomförs återställningsarbetet?</a:t>
            </a:r>
          </a:p>
          <a:p>
            <a:r>
              <a:rPr lang="sv-SE" dirty="0"/>
              <a:t>Hur genomförs återgången till normalläge?</a:t>
            </a:r>
          </a:p>
        </p:txBody>
      </p:sp>
      <p:sp>
        <p:nvSpPr>
          <p:cNvPr id="4" name="textruta 3">
            <a:extLst>
              <a:ext uri="{FF2B5EF4-FFF2-40B4-BE49-F238E27FC236}">
                <a16:creationId xmlns:a16="http://schemas.microsoft.com/office/drawing/2014/main" id="{C0D47496-5524-48D4-9DFA-733E8A7D001E}"/>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3109075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F3E018C-962C-4C4A-9A36-68B58E1E5E01}"/>
              </a:ext>
            </a:extLst>
          </p:cNvPr>
          <p:cNvSpPr>
            <a:spLocks noGrp="1"/>
          </p:cNvSpPr>
          <p:nvPr>
            <p:ph type="title"/>
          </p:nvPr>
        </p:nvSpPr>
        <p:spPr>
          <a:xfrm>
            <a:off x="838202" y="74029"/>
            <a:ext cx="10515600" cy="1325563"/>
          </a:xfrm>
        </p:spPr>
        <p:txBody>
          <a:bodyPr/>
          <a:lstStyle/>
          <a:p>
            <a:r>
              <a:rPr lang="sv-SE" dirty="0"/>
              <a:t>Instruktion </a:t>
            </a:r>
          </a:p>
        </p:txBody>
      </p:sp>
      <p:sp>
        <p:nvSpPr>
          <p:cNvPr id="5" name="Platshållare för innehåll 4">
            <a:extLst>
              <a:ext uri="{FF2B5EF4-FFF2-40B4-BE49-F238E27FC236}">
                <a16:creationId xmlns:a16="http://schemas.microsoft.com/office/drawing/2014/main" id="{95C7BCFB-0E78-48C0-B4B0-8AB3DF7E0D2F}"/>
              </a:ext>
            </a:extLst>
          </p:cNvPr>
          <p:cNvSpPr>
            <a:spLocks noGrp="1"/>
          </p:cNvSpPr>
          <p:nvPr>
            <p:ph sz="half" idx="1"/>
          </p:nvPr>
        </p:nvSpPr>
        <p:spPr>
          <a:xfrm>
            <a:off x="838198" y="1284182"/>
            <a:ext cx="6208331" cy="4903237"/>
          </a:xfrm>
        </p:spPr>
        <p:txBody>
          <a:bodyPr>
            <a:noAutofit/>
          </a:bodyPr>
          <a:lstStyle/>
          <a:p>
            <a:r>
              <a:rPr lang="sv-SE" sz="1200" dirty="0"/>
              <a:t>Välj ett lämpligt scenario från FSPOS scenariobank baserat på er verksamhet samt de förmågor som ni avser öva eller testa. Kom ihåg att framtagna scenarier är generella och att egna antaganden behöver göras. I varje inspel kommer det finnas tomma fält som möjliggör anpassning av scenariot. Det är även ni själva som avgör vilka förmågor som ska ingå i övningen eller testet. </a:t>
            </a:r>
          </a:p>
          <a:p>
            <a:r>
              <a:rPr lang="sv-SE" sz="1200" dirty="0"/>
              <a:t>Scenariot kommer att presenteras stegvis genom att först presentera en bakgrund, följt av två inspel som driver händelseutvecklingen framåt. </a:t>
            </a:r>
          </a:p>
          <a:p>
            <a:r>
              <a:rPr lang="sv-SE" sz="1200" dirty="0"/>
              <a:t>Utifrån scenariot samt efterföljande förslag på frågeställningar är det er uppgift att öva eller testa er förmåga att hantera situationen, detta med stöd av framtagna kontinuitets- och/eller krisplaner samt övriga planer. </a:t>
            </a:r>
          </a:p>
          <a:p>
            <a:r>
              <a:rPr lang="sv-SE" sz="1200" dirty="0"/>
              <a:t>Vem eller vilka som ska ingå i övningen eller testet beror på vilka förmågor som avses övas eller testas (inom verksamhet, it eller hos era leverantörer). </a:t>
            </a:r>
          </a:p>
          <a:p>
            <a:r>
              <a:rPr lang="sv-SE" sz="1200" dirty="0"/>
              <a:t>Deltagarna ska i god tid innan genomförandet ha informerats om övningen eller testet, samt vad som förväntas av dem. </a:t>
            </a:r>
          </a:p>
          <a:p>
            <a:r>
              <a:rPr lang="sv-SE" sz="1200" dirty="0"/>
              <a:t>Beräknad tidsåtgång för genomförandet är ca 2-4 timmar.</a:t>
            </a:r>
          </a:p>
          <a:p>
            <a:r>
              <a:rPr lang="sv-SE" sz="1200" dirty="0"/>
              <a:t>Avsätt även god tid för reflektion och diskussion. </a:t>
            </a:r>
          </a:p>
          <a:p>
            <a:r>
              <a:rPr lang="sv-SE" sz="1200" dirty="0"/>
              <a:t>För mer information om hur övningar eller tester genomförs, se FSPOS vägledning för kontinuitetshantering eller FSPOS 6 steg till bättre övningar – Metodstöd och praktiska tips vid planering, på </a:t>
            </a:r>
            <a:r>
              <a:rPr lang="sv-SE" sz="1200" b="1" dirty="0"/>
              <a:t>www.fspos.se</a:t>
            </a:r>
            <a:r>
              <a:rPr lang="sv-SE" sz="1200" dirty="0"/>
              <a:t>.</a:t>
            </a:r>
          </a:p>
        </p:txBody>
      </p:sp>
      <p:pic>
        <p:nvPicPr>
          <p:cNvPr id="7" name="Platshållare för innehåll 6">
            <a:extLst>
              <a:ext uri="{FF2B5EF4-FFF2-40B4-BE49-F238E27FC236}">
                <a16:creationId xmlns:a16="http://schemas.microsoft.com/office/drawing/2014/main" id="{B838BD30-7D39-4E12-AA33-EA0BAA48F727}"/>
              </a:ext>
            </a:extLst>
          </p:cNvPr>
          <p:cNvPicPr>
            <a:picLocks noGrp="1" noChangeAspect="1"/>
          </p:cNvPicPr>
          <p:nvPr>
            <p:ph sz="half" idx="2"/>
          </p:nvPr>
        </p:nvPicPr>
        <p:blipFill>
          <a:blip r:embed="rId3"/>
          <a:stretch>
            <a:fillRect/>
          </a:stretch>
        </p:blipFill>
        <p:spPr>
          <a:xfrm>
            <a:off x="7046530" y="2030386"/>
            <a:ext cx="5145470" cy="3237257"/>
          </a:xfrm>
          <a:prstGeom prst="rect">
            <a:avLst/>
          </a:prstGeom>
        </p:spPr>
      </p:pic>
      <p:sp>
        <p:nvSpPr>
          <p:cNvPr id="6" name="textruta 5">
            <a:extLst>
              <a:ext uri="{FF2B5EF4-FFF2-40B4-BE49-F238E27FC236}">
                <a16:creationId xmlns:a16="http://schemas.microsoft.com/office/drawing/2014/main" id="{26304E3A-FF7E-4064-8427-0E7D5C705306}"/>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3579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DDC389-E474-4472-9B27-8EBD2D65A50D}"/>
              </a:ext>
            </a:extLst>
          </p:cNvPr>
          <p:cNvSpPr>
            <a:spLocks noGrp="1"/>
          </p:cNvSpPr>
          <p:nvPr>
            <p:ph type="title"/>
          </p:nvPr>
        </p:nvSpPr>
        <p:spPr/>
        <p:txBody>
          <a:bodyPr/>
          <a:lstStyle/>
          <a:p>
            <a:r>
              <a:rPr lang="sv-SE" dirty="0"/>
              <a:t>Innan vi börjar - följande scenariojusteringar kan behöva övervägas</a:t>
            </a:r>
          </a:p>
        </p:txBody>
      </p:sp>
      <p:sp>
        <p:nvSpPr>
          <p:cNvPr id="3" name="Platshållare för innehåll 2">
            <a:extLst>
              <a:ext uri="{FF2B5EF4-FFF2-40B4-BE49-F238E27FC236}">
                <a16:creationId xmlns:a16="http://schemas.microsoft.com/office/drawing/2014/main" id="{D5646734-995B-42AB-9349-CC0E78B3EEB0}"/>
              </a:ext>
            </a:extLst>
          </p:cNvPr>
          <p:cNvSpPr>
            <a:spLocks noGrp="1"/>
          </p:cNvSpPr>
          <p:nvPr>
            <p:ph idx="1"/>
          </p:nvPr>
        </p:nvSpPr>
        <p:spPr/>
        <p:txBody>
          <a:bodyPr>
            <a:normAutofit/>
          </a:bodyPr>
          <a:lstStyle/>
          <a:p>
            <a:r>
              <a:rPr lang="sv-SE" dirty="0"/>
              <a:t>Vilken tid på dygnet, dag i vecka eller tid på året kommer scenariot att orsaka störst tänkbar påverkan/skada?</a:t>
            </a:r>
          </a:p>
          <a:p>
            <a:r>
              <a:rPr lang="sv-SE" dirty="0"/>
              <a:t>Hur länge kommer händelsen att pågå: en timme, en dag, en vecka, flera månader?</a:t>
            </a:r>
          </a:p>
          <a:p>
            <a:r>
              <a:rPr lang="sv-SE" dirty="0"/>
              <a:t>Vilka kritiska resurser kan vara drabbade?</a:t>
            </a:r>
          </a:p>
          <a:p>
            <a:r>
              <a:rPr lang="sv-SE" dirty="0"/>
              <a:t>Flera delar av er verksamhet kommer sannolikt att drabbas samtidigt av händelsen – hur hanteras händelsen hos andra delar av verksamheten?</a:t>
            </a:r>
          </a:p>
          <a:p>
            <a:r>
              <a:rPr lang="sv-SE" dirty="0"/>
              <a:t>Bör även kritiska leverantörer eller andra samverkansparter ingå? Behöver scenariot i så fall justeras?</a:t>
            </a:r>
          </a:p>
          <a:p>
            <a:endParaRPr lang="sv-SE" dirty="0"/>
          </a:p>
        </p:txBody>
      </p:sp>
      <p:sp>
        <p:nvSpPr>
          <p:cNvPr id="4" name="textruta 3">
            <a:extLst>
              <a:ext uri="{FF2B5EF4-FFF2-40B4-BE49-F238E27FC236}">
                <a16:creationId xmlns:a16="http://schemas.microsoft.com/office/drawing/2014/main" id="{76EC2543-24EB-4306-B1A5-1D5822371CF5}"/>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3905904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Bakgrund</a:t>
            </a:r>
          </a:p>
        </p:txBody>
      </p:sp>
    </p:spTree>
    <p:extLst>
      <p:ext uri="{BB962C8B-B14F-4D97-AF65-F5344CB8AC3E}">
        <p14:creationId xmlns:p14="http://schemas.microsoft.com/office/powerpoint/2010/main" val="2487520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BBEE5A-7F3C-4480-A3C2-3493B17481D4}"/>
              </a:ext>
            </a:extLst>
          </p:cNvPr>
          <p:cNvSpPr>
            <a:spLocks noGrp="1"/>
          </p:cNvSpPr>
          <p:nvPr>
            <p:ph type="title"/>
          </p:nvPr>
        </p:nvSpPr>
        <p:spPr>
          <a:xfrm>
            <a:off x="838200" y="-27952"/>
            <a:ext cx="10515600" cy="1209789"/>
          </a:xfrm>
        </p:spPr>
        <p:txBody>
          <a:bodyPr/>
          <a:lstStyle/>
          <a:p>
            <a:r>
              <a:rPr lang="sv-SE" dirty="0"/>
              <a:t>Bakgrund</a:t>
            </a:r>
            <a:r>
              <a:rPr lang="en-GB" dirty="0"/>
              <a:t> </a:t>
            </a:r>
            <a:endParaRPr lang="sv-SE" dirty="0"/>
          </a:p>
        </p:txBody>
      </p:sp>
      <p:sp>
        <p:nvSpPr>
          <p:cNvPr id="3" name="Platshållare för innehåll 2">
            <a:extLst>
              <a:ext uri="{FF2B5EF4-FFF2-40B4-BE49-F238E27FC236}">
                <a16:creationId xmlns:a16="http://schemas.microsoft.com/office/drawing/2014/main" id="{592AA051-98F1-41A4-B547-975656200343}"/>
              </a:ext>
            </a:extLst>
          </p:cNvPr>
          <p:cNvSpPr>
            <a:spLocks noGrp="1"/>
          </p:cNvSpPr>
          <p:nvPr>
            <p:ph idx="1"/>
          </p:nvPr>
        </p:nvSpPr>
        <p:spPr>
          <a:xfrm>
            <a:off x="733426" y="1099551"/>
            <a:ext cx="6124574" cy="5157893"/>
          </a:xfrm>
        </p:spPr>
        <p:txBody>
          <a:bodyPr>
            <a:noAutofit/>
          </a:bodyPr>
          <a:lstStyle/>
          <a:p>
            <a:r>
              <a:rPr lang="sv-SE" sz="1600" dirty="0"/>
              <a:t>Världen har precis genomgått en pandemi där ett nytt virus av fågelinfluensa (kallad H5N10) haft stor inverkan på samhället. </a:t>
            </a:r>
          </a:p>
          <a:p>
            <a:r>
              <a:rPr lang="sv-SE" sz="1600" dirty="0"/>
              <a:t>Sedan ett fungerande vaccin kunnat erbjudas har de flesta restriktioner nu tagits bort.</a:t>
            </a:r>
          </a:p>
          <a:p>
            <a:r>
              <a:rPr lang="sv-SE" sz="1600" dirty="0"/>
              <a:t>Sedan några månader tillbaka har de flesta verksamheter tillåtit sin personal att återgå till sina kontor, från att ha jobbat mestadels hemifrån. </a:t>
            </a:r>
          </a:p>
          <a:p>
            <a:r>
              <a:rPr lang="sv-SE" sz="1600" dirty="0"/>
              <a:t>Flygtrafiken är åter tillbaka till normala nivåer efter att ha varit kraftigt reducerad.</a:t>
            </a:r>
          </a:p>
          <a:p>
            <a:r>
              <a:rPr lang="sv-SE" sz="1600" dirty="0"/>
              <a:t>Inga restriktioner finns kvar gällande antalet personer vid offentliga sammankomster.</a:t>
            </a:r>
          </a:p>
          <a:p>
            <a:r>
              <a:rPr lang="sv-SE" sz="1600" dirty="0"/>
              <a:t>Trots en uttalad lättnad finns fortfarande en stor rädsla hos allmänheten för en ny pandemi. </a:t>
            </a:r>
          </a:p>
          <a:p>
            <a:r>
              <a:rPr lang="sv-SE" sz="1600" dirty="0"/>
              <a:t>Sviterna av den senaste pandemin har lett till att flera verksamheter sett över sina personalberoenden för att undvika större påverkan. </a:t>
            </a:r>
          </a:p>
        </p:txBody>
      </p:sp>
      <p:pic>
        <p:nvPicPr>
          <p:cNvPr id="5" name="Bildobjekt 4">
            <a:extLst>
              <a:ext uri="{FF2B5EF4-FFF2-40B4-BE49-F238E27FC236}">
                <a16:creationId xmlns:a16="http://schemas.microsoft.com/office/drawing/2014/main" id="{9DF76B57-7207-414A-A06C-300352CF5E4E}"/>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
          <a:stretch/>
        </p:blipFill>
        <p:spPr>
          <a:xfrm>
            <a:off x="7641658" y="-1"/>
            <a:ext cx="4550342" cy="6281057"/>
          </a:xfrm>
          <a:prstGeom prst="rect">
            <a:avLst/>
          </a:prstGeom>
        </p:spPr>
      </p:pic>
      <p:sp>
        <p:nvSpPr>
          <p:cNvPr id="6" name="textruta 5">
            <a:extLst>
              <a:ext uri="{FF2B5EF4-FFF2-40B4-BE49-F238E27FC236}">
                <a16:creationId xmlns:a16="http://schemas.microsoft.com/office/drawing/2014/main" id="{9E86058C-AFA2-4668-A7B8-881234FF7460}"/>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930631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Inspel 1</a:t>
            </a:r>
          </a:p>
        </p:txBody>
      </p:sp>
    </p:spTree>
    <p:extLst>
      <p:ext uri="{BB962C8B-B14F-4D97-AF65-F5344CB8AC3E}">
        <p14:creationId xmlns:p14="http://schemas.microsoft.com/office/powerpoint/2010/main" val="3758578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344141-A188-475A-8433-5052CA4D3CBC}"/>
              </a:ext>
            </a:extLst>
          </p:cNvPr>
          <p:cNvSpPr>
            <a:spLocks noGrp="1"/>
          </p:cNvSpPr>
          <p:nvPr>
            <p:ph type="title"/>
          </p:nvPr>
        </p:nvSpPr>
        <p:spPr>
          <a:xfrm>
            <a:off x="838199" y="133123"/>
            <a:ext cx="10515600" cy="1325563"/>
          </a:xfrm>
        </p:spPr>
        <p:txBody>
          <a:bodyPr/>
          <a:lstStyle/>
          <a:p>
            <a:r>
              <a:rPr lang="sv-SE" dirty="0"/>
              <a:t>Inspel 1</a:t>
            </a:r>
          </a:p>
        </p:txBody>
      </p:sp>
      <p:sp>
        <p:nvSpPr>
          <p:cNvPr id="3" name="Platshållare för innehåll 2">
            <a:extLst>
              <a:ext uri="{FF2B5EF4-FFF2-40B4-BE49-F238E27FC236}">
                <a16:creationId xmlns:a16="http://schemas.microsoft.com/office/drawing/2014/main" id="{B1DC7C9F-D0EA-49DF-ADB1-5EB3C63131BE}"/>
              </a:ext>
            </a:extLst>
          </p:cNvPr>
          <p:cNvSpPr>
            <a:spLocks noGrp="1"/>
          </p:cNvSpPr>
          <p:nvPr>
            <p:ph idx="1"/>
          </p:nvPr>
        </p:nvSpPr>
        <p:spPr>
          <a:xfrm>
            <a:off x="838200" y="1296761"/>
            <a:ext cx="5908964" cy="4801991"/>
          </a:xfrm>
        </p:spPr>
        <p:txBody>
          <a:bodyPr>
            <a:normAutofit fontScale="92500" lnSpcReduction="10000"/>
          </a:bodyPr>
          <a:lstStyle/>
          <a:p>
            <a:r>
              <a:rPr lang="sv-SE" sz="1700" dirty="0"/>
              <a:t>Klockan är [</a:t>
            </a:r>
            <a:r>
              <a:rPr lang="sv-SE" sz="1700" dirty="0" err="1">
                <a:solidFill>
                  <a:schemeClr val="accent1"/>
                </a:solidFill>
              </a:rPr>
              <a:t>xx:xx</a:t>
            </a:r>
            <a:r>
              <a:rPr lang="sv-SE" sz="1700" dirty="0"/>
              <a:t>] den [</a:t>
            </a:r>
            <a:r>
              <a:rPr lang="sv-SE" sz="1700" dirty="0">
                <a:solidFill>
                  <a:schemeClr val="accent1"/>
                </a:solidFill>
              </a:rPr>
              <a:t>datum</a:t>
            </a:r>
            <a:r>
              <a:rPr lang="sv-SE" sz="1700" dirty="0"/>
              <a:t>]. </a:t>
            </a:r>
          </a:p>
          <a:p>
            <a:r>
              <a:rPr lang="sv-SE" sz="1700" dirty="0"/>
              <a:t>Er </a:t>
            </a:r>
            <a:r>
              <a:rPr lang="sv-SE" sz="1700" dirty="0">
                <a:solidFill>
                  <a:srgbClr val="000000"/>
                </a:solidFill>
              </a:rPr>
              <a:t>[</a:t>
            </a:r>
            <a:r>
              <a:rPr lang="sv-SE" sz="1700" dirty="0">
                <a:solidFill>
                  <a:srgbClr val="009682"/>
                </a:solidFill>
              </a:rPr>
              <a:t>HR/avdelning</a:t>
            </a:r>
            <a:r>
              <a:rPr lang="sv-SE" sz="1700" dirty="0">
                <a:solidFill>
                  <a:srgbClr val="000000"/>
                </a:solidFill>
              </a:rPr>
              <a:t>] </a:t>
            </a:r>
            <a:r>
              <a:rPr lang="sv-SE" sz="1700" dirty="0"/>
              <a:t>får under morgonen mottaga ett stort antal sjukanmälningar bland den egna personalen på </a:t>
            </a:r>
            <a:r>
              <a:rPr lang="sv-SE" sz="1700" dirty="0">
                <a:solidFill>
                  <a:srgbClr val="000000"/>
                </a:solidFill>
              </a:rPr>
              <a:t>[</a:t>
            </a:r>
            <a:r>
              <a:rPr lang="sv-SE" sz="1700" dirty="0">
                <a:solidFill>
                  <a:srgbClr val="009682"/>
                </a:solidFill>
              </a:rPr>
              <a:t>kontor</a:t>
            </a:r>
            <a:r>
              <a:rPr lang="sv-SE" sz="1700" dirty="0">
                <a:solidFill>
                  <a:srgbClr val="000000"/>
                </a:solidFill>
              </a:rPr>
              <a:t>] </a:t>
            </a:r>
            <a:r>
              <a:rPr lang="sv-SE" sz="1700" dirty="0"/>
              <a:t>i </a:t>
            </a:r>
            <a:r>
              <a:rPr lang="sv-SE" sz="1700" dirty="0">
                <a:solidFill>
                  <a:srgbClr val="000000"/>
                </a:solidFill>
              </a:rPr>
              <a:t>[</a:t>
            </a:r>
            <a:r>
              <a:rPr lang="sv-SE" sz="1700" dirty="0">
                <a:solidFill>
                  <a:srgbClr val="009682"/>
                </a:solidFill>
              </a:rPr>
              <a:t>område</a:t>
            </a:r>
            <a:r>
              <a:rPr lang="sv-SE" sz="1700" dirty="0">
                <a:solidFill>
                  <a:srgbClr val="000000"/>
                </a:solidFill>
              </a:rPr>
              <a:t>]</a:t>
            </a:r>
            <a:r>
              <a:rPr lang="sv-SE" sz="1700" dirty="0"/>
              <a:t>. Medarbetare uppger själva att det troligen rör sig om magsjuka med uppvisade symptom som kräkningar, illamående, diarré och feber. </a:t>
            </a:r>
          </a:p>
          <a:p>
            <a:r>
              <a:rPr lang="sv-SE" sz="1700" dirty="0"/>
              <a:t>Det råder just nu stora personalbortfall på </a:t>
            </a:r>
            <a:r>
              <a:rPr lang="sv-SE" sz="1700" dirty="0">
                <a:solidFill>
                  <a:srgbClr val="000000"/>
                </a:solidFill>
              </a:rPr>
              <a:t>[</a:t>
            </a:r>
            <a:r>
              <a:rPr lang="sv-SE" sz="1700" dirty="0">
                <a:solidFill>
                  <a:srgbClr val="009682"/>
                </a:solidFill>
              </a:rPr>
              <a:t>avdelning/avdelningar</a:t>
            </a:r>
            <a:r>
              <a:rPr lang="sv-SE" sz="1700" dirty="0">
                <a:solidFill>
                  <a:srgbClr val="000000"/>
                </a:solidFill>
              </a:rPr>
              <a:t>] </a:t>
            </a:r>
            <a:r>
              <a:rPr lang="sv-SE" sz="1700" dirty="0"/>
              <a:t>där [</a:t>
            </a:r>
            <a:r>
              <a:rPr lang="sv-SE" sz="1700" dirty="0">
                <a:solidFill>
                  <a:schemeClr val="accent1"/>
                </a:solidFill>
              </a:rPr>
              <a:t>xx%</a:t>
            </a:r>
            <a:r>
              <a:rPr lang="sv-SE" sz="1700" dirty="0"/>
              <a:t>] av personalen är frånvarande på grund uppvisande symptom. </a:t>
            </a:r>
          </a:p>
          <a:p>
            <a:r>
              <a:rPr lang="sv-SE" sz="1700" dirty="0"/>
              <a:t>Personalbortfallet kommer ha stor påverkan på utförandet av era [</a:t>
            </a:r>
            <a:r>
              <a:rPr lang="sv-SE" sz="1700" dirty="0">
                <a:solidFill>
                  <a:schemeClr val="accent1"/>
                </a:solidFill>
              </a:rPr>
              <a:t>kritiska tjänster</a:t>
            </a:r>
            <a:r>
              <a:rPr lang="sv-SE" sz="1700" dirty="0"/>
              <a:t>] och har redan orsakat stora förseningar i utförandet av det dagliga arbetet.  </a:t>
            </a:r>
          </a:p>
          <a:p>
            <a:r>
              <a:rPr lang="sv-SE" sz="1700" dirty="0"/>
              <a:t>Inom verksamheten växer nu oron för en eskalerande sjukfrånvaro som skulle kunna få ännu större påverkan för upprätthållandet av den egna verksamheten. </a:t>
            </a:r>
          </a:p>
          <a:p>
            <a:r>
              <a:rPr lang="sv-SE" sz="1700" dirty="0"/>
              <a:t>Efterfrågan på information från den egna personalen är därför stor. </a:t>
            </a:r>
          </a:p>
          <a:p>
            <a:endParaRPr lang="sv-SE" sz="1800" dirty="0"/>
          </a:p>
          <a:p>
            <a:pPr marL="0" indent="0">
              <a:buNone/>
            </a:pPr>
            <a:endParaRPr lang="sv-SE" sz="1300" dirty="0"/>
          </a:p>
          <a:p>
            <a:pPr marL="0" indent="0">
              <a:buNone/>
            </a:pPr>
            <a:endParaRPr lang="sv-SE" sz="1300" dirty="0"/>
          </a:p>
          <a:p>
            <a:endParaRPr lang="sv-SE" sz="1300" dirty="0"/>
          </a:p>
          <a:p>
            <a:endParaRPr lang="sv-SE" sz="1300" dirty="0"/>
          </a:p>
        </p:txBody>
      </p:sp>
      <p:pic>
        <p:nvPicPr>
          <p:cNvPr id="5" name="Bildobjekt 4">
            <a:extLst>
              <a:ext uri="{FF2B5EF4-FFF2-40B4-BE49-F238E27FC236}">
                <a16:creationId xmlns:a16="http://schemas.microsoft.com/office/drawing/2014/main" id="{4990DD6E-0624-410A-AD1E-7FBD80438635}"/>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577938" y="0"/>
            <a:ext cx="4626456" cy="6276975"/>
          </a:xfrm>
          <a:prstGeom prst="rect">
            <a:avLst/>
          </a:prstGeom>
        </p:spPr>
      </p:pic>
      <p:sp>
        <p:nvSpPr>
          <p:cNvPr id="6" name="textruta 5">
            <a:extLst>
              <a:ext uri="{FF2B5EF4-FFF2-40B4-BE49-F238E27FC236}">
                <a16:creationId xmlns:a16="http://schemas.microsoft.com/office/drawing/2014/main" id="{FD4E3D77-7E34-4E80-9883-0876256FC99D}"/>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693308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96028-F1AC-4421-A2AC-95FEF42BFFDC}"/>
              </a:ext>
            </a:extLst>
          </p:cNvPr>
          <p:cNvSpPr>
            <a:spLocks noGrp="1"/>
          </p:cNvSpPr>
          <p:nvPr>
            <p:ph type="title"/>
          </p:nvPr>
        </p:nvSpPr>
        <p:spPr/>
        <p:txBody>
          <a:bodyPr/>
          <a:lstStyle/>
          <a:p>
            <a:r>
              <a:rPr lang="sv-SE" dirty="0"/>
              <a:t>Förslag på frågeställningar att använda som stöd</a:t>
            </a:r>
          </a:p>
        </p:txBody>
      </p:sp>
      <p:sp>
        <p:nvSpPr>
          <p:cNvPr id="3" name="Content Placeholder 2">
            <a:extLst>
              <a:ext uri="{FF2B5EF4-FFF2-40B4-BE49-F238E27FC236}">
                <a16:creationId xmlns:a16="http://schemas.microsoft.com/office/drawing/2014/main" id="{B81AD451-D023-4E07-BCAE-82AF41A33472}"/>
              </a:ext>
            </a:extLst>
          </p:cNvPr>
          <p:cNvSpPr>
            <a:spLocks noGrp="1"/>
          </p:cNvSpPr>
          <p:nvPr>
            <p:ph idx="1"/>
          </p:nvPr>
        </p:nvSpPr>
        <p:spPr>
          <a:xfrm>
            <a:off x="838200" y="1690689"/>
            <a:ext cx="9544050" cy="4214812"/>
          </a:xfrm>
        </p:spPr>
        <p:txBody>
          <a:bodyPr>
            <a:normAutofit/>
          </a:bodyPr>
          <a:lstStyle/>
          <a:p>
            <a:r>
              <a:rPr lang="sv-SE" dirty="0"/>
              <a:t>Vilka är era omedelbara åtgärder? </a:t>
            </a:r>
          </a:p>
          <a:p>
            <a:r>
              <a:rPr lang="sv-SE" dirty="0"/>
              <a:t>Vilka konsekvenser innebär händelsen för er? På kort och lång sikt? </a:t>
            </a:r>
          </a:p>
          <a:p>
            <a:r>
              <a:rPr lang="sv-SE" dirty="0"/>
              <a:t>Vilka delar av verksamheten är drabbade? </a:t>
            </a:r>
          </a:p>
          <a:p>
            <a:r>
              <a:rPr lang="sv-SE" dirty="0"/>
              <a:t>Vilken personal behöver aktiveras?</a:t>
            </a:r>
          </a:p>
          <a:p>
            <a:r>
              <a:rPr lang="sv-SE" dirty="0"/>
              <a:t>Vilka typer av planer och/</a:t>
            </a:r>
            <a:r>
              <a:rPr lang="sv-SE" dirty="0">
                <a:highlight>
                  <a:srgbClr val="FFFFFF"/>
                </a:highlight>
              </a:rPr>
              <a:t>eller kontinuitetslösningar (</a:t>
            </a:r>
            <a:r>
              <a:rPr lang="sv-SE" dirty="0"/>
              <a:t>reservrutin och återställningsrutiner) kan tänkas behöva aktiveras i hanteringen?</a:t>
            </a:r>
          </a:p>
          <a:p>
            <a:r>
              <a:rPr lang="sv-SE" dirty="0"/>
              <a:t>Vad är era prioriteringar just nu?</a:t>
            </a:r>
          </a:p>
          <a:p>
            <a:r>
              <a:rPr lang="sv-SE" dirty="0"/>
              <a:t>Vad, och hur kommunicerar ni (internt/externt)?</a:t>
            </a:r>
          </a:p>
          <a:p>
            <a:r>
              <a:rPr lang="sv-SE" dirty="0"/>
              <a:t>Finns det några samverkansbehov; kring vad, med vem och hur?</a:t>
            </a:r>
          </a:p>
          <a:p>
            <a:endParaRPr lang="sv-SE" sz="2400" dirty="0"/>
          </a:p>
          <a:p>
            <a:endParaRPr lang="sv-SE" sz="2400" dirty="0"/>
          </a:p>
        </p:txBody>
      </p:sp>
      <p:sp>
        <p:nvSpPr>
          <p:cNvPr id="4" name="textruta 3">
            <a:extLst>
              <a:ext uri="{FF2B5EF4-FFF2-40B4-BE49-F238E27FC236}">
                <a16:creationId xmlns:a16="http://schemas.microsoft.com/office/drawing/2014/main" id="{DA3B6523-11F3-43BF-8F7C-83F309B5A34F}"/>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703198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Inspel 2</a:t>
            </a:r>
          </a:p>
        </p:txBody>
      </p:sp>
    </p:spTree>
    <p:extLst>
      <p:ext uri="{BB962C8B-B14F-4D97-AF65-F5344CB8AC3E}">
        <p14:creationId xmlns:p14="http://schemas.microsoft.com/office/powerpoint/2010/main" val="915807270"/>
      </p:ext>
    </p:extLst>
  </p:cSld>
  <p:clrMapOvr>
    <a:masterClrMapping/>
  </p:clrMapOvr>
</p:sld>
</file>

<file path=ppt/theme/theme1.xml><?xml version="1.0" encoding="utf-8"?>
<a:theme xmlns:a="http://schemas.openxmlformats.org/drawingml/2006/main" name="Office-tema">
  <a:themeElements>
    <a:clrScheme name="FSPOS">
      <a:dk1>
        <a:srgbClr val="000000"/>
      </a:dk1>
      <a:lt1>
        <a:srgbClr val="FFFFFF"/>
      </a:lt1>
      <a:dk2>
        <a:srgbClr val="000000"/>
      </a:dk2>
      <a:lt2>
        <a:srgbClr val="808080"/>
      </a:lt2>
      <a:accent1>
        <a:srgbClr val="009682"/>
      </a:accent1>
      <a:accent2>
        <a:srgbClr val="005045"/>
      </a:accent2>
      <a:accent3>
        <a:srgbClr val="AAE2CA"/>
      </a:accent3>
      <a:accent4>
        <a:srgbClr val="606060"/>
      </a:accent4>
      <a:accent5>
        <a:srgbClr val="808080"/>
      </a:accent5>
      <a:accent6>
        <a:srgbClr val="B2B2B2"/>
      </a:accent6>
      <a:hlink>
        <a:srgbClr val="0033CC"/>
      </a:hlink>
      <a:folHlink>
        <a:srgbClr val="0033CC"/>
      </a:folHlink>
    </a:clrScheme>
    <a:fontScheme name="FSPOS">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6FD9A5A-E745-4EBD-B91C-99E759D99D1B}" vid="{A24C8C3B-7F62-4DC9-80AC-32FC2536DD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FSPOS Template - Version 210517</Template>
  <TotalTime>0</TotalTime>
  <Words>902</Words>
  <Application>Microsoft Office PowerPoint</Application>
  <PresentationFormat>Bredbild</PresentationFormat>
  <Paragraphs>77</Paragraphs>
  <Slides>11</Slides>
  <Notes>3</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11</vt:i4>
      </vt:variant>
    </vt:vector>
  </HeadingPairs>
  <TitlesOfParts>
    <vt:vector size="15" baseType="lpstr">
      <vt:lpstr>Arial</vt:lpstr>
      <vt:lpstr>Book Antiqua</vt:lpstr>
      <vt:lpstr>Calibri</vt:lpstr>
      <vt:lpstr>Office-tema</vt:lpstr>
      <vt:lpstr>Scenario: Sjukdom</vt:lpstr>
      <vt:lpstr>Instruktion </vt:lpstr>
      <vt:lpstr>Innan vi börjar - följande scenariojusteringar kan behöva övervägas</vt:lpstr>
      <vt:lpstr>Bakgrund</vt:lpstr>
      <vt:lpstr>Bakgrund </vt:lpstr>
      <vt:lpstr>Inspel 1</vt:lpstr>
      <vt:lpstr>Inspel 1</vt:lpstr>
      <vt:lpstr>Förslag på frågeställningar att använda som stöd</vt:lpstr>
      <vt:lpstr>Inspel 2</vt:lpstr>
      <vt:lpstr>Inspel 2</vt:lpstr>
      <vt:lpstr>Förslag på frågeställningar att använda som stöd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2022-12-21T10:49:57Z</dcterms:created>
  <dcterms:modified xsi:type="dcterms:W3CDTF">2022-12-21T10:50:15Z</dcterms:modified>
</cp:coreProperties>
</file>