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Lst>
  <p:notesMasterIdLst>
    <p:notesMasterId r:id="rId13"/>
  </p:notesMasterIdLst>
  <p:sldIdLst>
    <p:sldId id="368" r:id="rId2"/>
    <p:sldId id="1816" r:id="rId3"/>
    <p:sldId id="1817" r:id="rId4"/>
    <p:sldId id="1807" r:id="rId5"/>
    <p:sldId id="1806" r:id="rId6"/>
    <p:sldId id="256" r:id="rId7"/>
    <p:sldId id="1798" r:id="rId8"/>
    <p:sldId id="1801" r:id="rId9"/>
    <p:sldId id="1799" r:id="rId10"/>
    <p:sldId id="1800" r:id="rId11"/>
    <p:sldId id="264"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27BA76A0-B8E8-4E1D-BB8C-76008CD7A289}">
          <p14:sldIdLst>
            <p14:sldId id="368"/>
            <p14:sldId id="1816"/>
            <p14:sldId id="1817"/>
            <p14:sldId id="1807"/>
            <p14:sldId id="1806"/>
            <p14:sldId id="256"/>
            <p14:sldId id="1798"/>
            <p14:sldId id="1801"/>
            <p14:sldId id="1799"/>
            <p14:sldId id="1800"/>
            <p14:sldId id="26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Författare"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E6E6"/>
    <a:srgbClr val="009682"/>
    <a:srgbClr val="008472"/>
    <a:srgbClr val="84B5AA"/>
    <a:srgbClr val="FFFFFF"/>
    <a:srgbClr val="AAE2CA"/>
    <a:srgbClr val="005045"/>
    <a:srgbClr val="0045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27" autoAdjust="0"/>
    <p:restoredTop sz="94660"/>
  </p:normalViewPr>
  <p:slideViewPr>
    <p:cSldViewPr snapToGrid="0" showGuides="1">
      <p:cViewPr varScale="1">
        <p:scale>
          <a:sx n="89" d="100"/>
          <a:sy n="89" d="100"/>
        </p:scale>
        <p:origin x="372" y="56"/>
      </p:cViewPr>
      <p:guideLst>
        <p:guide orient="horz" pos="2160"/>
        <p:guide pos="3840"/>
      </p:guideLst>
    </p:cSldViewPr>
  </p:slideViewPr>
  <p:notesTextViewPr>
    <p:cViewPr>
      <p:scale>
        <a:sx n="1" d="1"/>
        <a:sy n="1" d="1"/>
      </p:scale>
      <p:origin x="0" y="0"/>
    </p:cViewPr>
  </p:notesTextViewPr>
  <p:sorterViewPr>
    <p:cViewPr>
      <p:scale>
        <a:sx n="180" d="100"/>
        <a:sy n="180" d="100"/>
      </p:scale>
      <p:origin x="0" y="-76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282E4A-F122-40F5-ACAB-8D43BA36A9FB}" type="datetimeFigureOut">
              <a:rPr lang="sv-SE" smtClean="0"/>
              <a:t>2022-12-21</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16534-F942-40A7-A232-C0EEF824DAD4}" type="slidenum">
              <a:rPr lang="sv-SE" smtClean="0"/>
              <a:t>‹#›</a:t>
            </a:fld>
            <a:endParaRPr lang="sv-SE"/>
          </a:p>
        </p:txBody>
      </p:sp>
    </p:spTree>
    <p:extLst>
      <p:ext uri="{BB962C8B-B14F-4D97-AF65-F5344CB8AC3E}">
        <p14:creationId xmlns:p14="http://schemas.microsoft.com/office/powerpoint/2010/main" val="140316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0"/>
            <a:ext cx="12192000" cy="6858000"/>
          </a:xfrm>
          <a:prstGeom prst="rect">
            <a:avLst/>
          </a:prstGeom>
          <a:gradFill rotWithShape="0">
            <a:gsLst>
              <a:gs pos="0">
                <a:srgbClr val="009682">
                  <a:gamma/>
                  <a:shade val="46275"/>
                  <a:invGamma/>
                </a:srgbClr>
              </a:gs>
              <a:gs pos="100000">
                <a:srgbClr val="009682"/>
              </a:gs>
            </a:gsLst>
            <a:lin ang="5400000" scaled="1"/>
          </a:gradFill>
          <a:ln w="9525">
            <a:noFill/>
            <a:miter lim="800000"/>
            <a:headEnd/>
            <a:tailEnd/>
          </a:ln>
          <a:effectLst/>
        </p:spPr>
        <p:txBody>
          <a:bodyPr wrap="none" anchor="ctr"/>
          <a:lstStyle/>
          <a:p>
            <a:pPr>
              <a:defRPr/>
            </a:pPr>
            <a:endParaRPr lang="sv-SE"/>
          </a:p>
        </p:txBody>
      </p:sp>
      <p:sp>
        <p:nvSpPr>
          <p:cNvPr id="9" name="Rubrik 1"/>
          <p:cNvSpPr>
            <a:spLocks noGrp="1"/>
          </p:cNvSpPr>
          <p:nvPr>
            <p:ph type="ctrTitle"/>
          </p:nvPr>
        </p:nvSpPr>
        <p:spPr>
          <a:xfrm>
            <a:off x="838200" y="1370013"/>
            <a:ext cx="10515600" cy="2387600"/>
          </a:xfrm>
        </p:spPr>
        <p:txBody>
          <a:bodyPr anchor="b">
            <a:normAutofit/>
          </a:bodyPr>
          <a:lstStyle>
            <a:lvl1pPr algn="ctr">
              <a:defRPr sz="5400">
                <a:solidFill>
                  <a:schemeClr val="bg1"/>
                </a:solidFill>
              </a:defRPr>
            </a:lvl1pPr>
          </a:lstStyle>
          <a:p>
            <a:r>
              <a:rPr lang="en-US"/>
              <a:t>Click to edit Master title style</a:t>
            </a:r>
            <a:endParaRPr lang="sv-SE" dirty="0"/>
          </a:p>
        </p:txBody>
      </p:sp>
      <p:sp>
        <p:nvSpPr>
          <p:cNvPr id="10" name="Underrubrik 2"/>
          <p:cNvSpPr>
            <a:spLocks noGrp="1"/>
          </p:cNvSpPr>
          <p:nvPr>
            <p:ph type="subTitle" idx="1"/>
          </p:nvPr>
        </p:nvSpPr>
        <p:spPr>
          <a:xfrm>
            <a:off x="838200" y="3849688"/>
            <a:ext cx="10515600" cy="1655762"/>
          </a:xfrm>
        </p:spPr>
        <p:txBody>
          <a:bodyPr anchor="ct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11" name="Text Box 9"/>
          <p:cNvSpPr txBox="1">
            <a:spLocks noChangeArrowheads="1"/>
          </p:cNvSpPr>
          <p:nvPr userDrawn="1"/>
        </p:nvSpPr>
        <p:spPr bwMode="auto">
          <a:xfrm>
            <a:off x="0" y="770"/>
            <a:ext cx="2463800" cy="1075555"/>
          </a:xfrm>
          <a:prstGeom prst="rect">
            <a:avLst/>
          </a:prstGeom>
          <a:noFill/>
          <a:ln w="9525">
            <a:noFill/>
            <a:miter lim="800000"/>
            <a:headEnd/>
            <a:tailEnd/>
          </a:ln>
        </p:spPr>
        <p:txBody>
          <a:bodyPr lIns="180000" tIns="180000" rIns="0" bIns="0" anchor="t"/>
          <a:lstStyle/>
          <a:p>
            <a:pPr algn="l" eaLnBrk="0" hangingPunct="0">
              <a:defRPr/>
            </a:pPr>
            <a:r>
              <a:rPr lang="sv-SE" sz="2800" b="1" dirty="0">
                <a:solidFill>
                  <a:schemeClr val="bg1"/>
                </a:solidFill>
                <a:latin typeface="Book Antiqua" pitchFamily="18" charset="0"/>
              </a:rPr>
              <a:t>FSPOS</a:t>
            </a:r>
            <a:endParaRPr lang="sv-SE" sz="2000" b="0" dirty="0">
              <a:solidFill>
                <a:schemeClr val="bg1"/>
              </a:solidFill>
              <a:latin typeface="Book Antiqua" pitchFamily="18" charset="0"/>
            </a:endParaRPr>
          </a:p>
          <a:p>
            <a:pPr algn="l" eaLnBrk="0" hangingPunct="0">
              <a:defRPr/>
            </a:pPr>
            <a:r>
              <a:rPr lang="sv-SE" sz="1400" dirty="0">
                <a:solidFill>
                  <a:schemeClr val="bg1"/>
                </a:solidFill>
                <a:latin typeface="Book Antiqua" pitchFamily="18" charset="0"/>
              </a:rPr>
              <a:t>Finansiella Sektorns </a:t>
            </a:r>
          </a:p>
          <a:p>
            <a:pPr algn="l" eaLnBrk="0" hangingPunct="0">
              <a:defRPr/>
            </a:pPr>
            <a:r>
              <a:rPr lang="sv-SE" sz="1400" dirty="0">
                <a:solidFill>
                  <a:schemeClr val="bg1"/>
                </a:solidFill>
                <a:latin typeface="Book Antiqua" pitchFamily="18" charset="0"/>
              </a:rPr>
              <a:t>Privat-Offentliga Samverkan</a:t>
            </a:r>
          </a:p>
        </p:txBody>
      </p:sp>
    </p:spTree>
    <p:extLst>
      <p:ext uri="{BB962C8B-B14F-4D97-AF65-F5344CB8AC3E}">
        <p14:creationId xmlns:p14="http://schemas.microsoft.com/office/powerpoint/2010/main" val="3525659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idx="1"/>
          </p:nvPr>
        </p:nvSpPr>
        <p:spPr/>
        <p:txBody>
          <a:bodyPr/>
          <a:lstStyle>
            <a:lvl2pPr marL="625475" indent="-17145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196561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normAutofit/>
          </a:bodyPr>
          <a:lstStyle>
            <a:lvl1pPr>
              <a:defRPr sz="4800" b="1">
                <a:solidFill>
                  <a:srgbClr val="009682"/>
                </a:solidFill>
              </a:defRPr>
            </a:lvl1pPr>
          </a:lstStyle>
          <a:p>
            <a:r>
              <a:rPr lang="en-US"/>
              <a:t>Click to edit Master title style</a:t>
            </a:r>
            <a:endParaRPr lang="sv-SE" dirty="0"/>
          </a:p>
        </p:txBody>
      </p:sp>
      <p:sp>
        <p:nvSpPr>
          <p:cNvPr id="3" name="Platshållare för text 2"/>
          <p:cNvSpPr>
            <a:spLocks noGrp="1"/>
          </p:cNvSpPr>
          <p:nvPr>
            <p:ph type="body" idx="1"/>
          </p:nvPr>
        </p:nvSpPr>
        <p:spPr>
          <a:xfrm>
            <a:off x="831850" y="4589464"/>
            <a:ext cx="10515600" cy="1115598"/>
          </a:xfrm>
        </p:spPr>
        <p:txBody>
          <a:bodyPr>
            <a:normAutofit/>
          </a:bodyPr>
          <a:lstStyle>
            <a:lvl1pPr marL="0" indent="0">
              <a:buNone/>
              <a:defRPr sz="2000">
                <a:solidFill>
                  <a:srgbClr val="00968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218210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sz="half" idx="1"/>
          </p:nvPr>
        </p:nvSpPr>
        <p:spPr>
          <a:xfrm>
            <a:off x="838200" y="1825625"/>
            <a:ext cx="5181600" cy="3889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p:cNvSpPr>
            <a:spLocks noGrp="1"/>
          </p:cNvSpPr>
          <p:nvPr>
            <p:ph sz="half" idx="2"/>
          </p:nvPr>
        </p:nvSpPr>
        <p:spPr>
          <a:xfrm>
            <a:off x="6172200" y="1825625"/>
            <a:ext cx="5181600" cy="3889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bildnummer 6"/>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883413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Platshållare för text 2"/>
          <p:cNvSpPr>
            <a:spLocks noGrp="1"/>
          </p:cNvSpPr>
          <p:nvPr>
            <p:ph type="body" idx="1"/>
          </p:nvPr>
        </p:nvSpPr>
        <p:spPr>
          <a:xfrm>
            <a:off x="839788" y="1825200"/>
            <a:ext cx="5157787" cy="656041"/>
          </a:xfrm>
        </p:spPr>
        <p:txBody>
          <a:bodyPr anchor="ctr">
            <a:normAutofit/>
          </a:bodyPr>
          <a:lstStyle>
            <a:lvl1pPr marL="0" indent="0">
              <a:buNone/>
              <a:defRPr sz="2000" b="1">
                <a:solidFill>
                  <a:srgbClr val="00968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Platshållare för innehåll 3"/>
          <p:cNvSpPr>
            <a:spLocks noGrp="1"/>
          </p:cNvSpPr>
          <p:nvPr>
            <p:ph sz="half" idx="2"/>
          </p:nvPr>
        </p:nvSpPr>
        <p:spPr>
          <a:xfrm>
            <a:off x="839788" y="2505075"/>
            <a:ext cx="5157787" cy="3219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text 4"/>
          <p:cNvSpPr>
            <a:spLocks noGrp="1"/>
          </p:cNvSpPr>
          <p:nvPr>
            <p:ph type="body" sz="quarter" idx="3"/>
          </p:nvPr>
        </p:nvSpPr>
        <p:spPr>
          <a:xfrm>
            <a:off x="6172200" y="1825200"/>
            <a:ext cx="5183188" cy="656041"/>
          </a:xfrm>
        </p:spPr>
        <p:txBody>
          <a:bodyPr anchor="ctr">
            <a:normAutofit/>
          </a:bodyPr>
          <a:lstStyle>
            <a:lvl1pPr marL="0" indent="0">
              <a:buNone/>
              <a:defRPr sz="2000" b="1">
                <a:solidFill>
                  <a:srgbClr val="00968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Platshållare för innehåll 5"/>
          <p:cNvSpPr>
            <a:spLocks noGrp="1"/>
          </p:cNvSpPr>
          <p:nvPr>
            <p:ph sz="quarter" idx="4"/>
          </p:nvPr>
        </p:nvSpPr>
        <p:spPr>
          <a:xfrm>
            <a:off x="6172200" y="2505075"/>
            <a:ext cx="5183188" cy="3219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9" name="Platshållare för bildnummer 8"/>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377246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5" name="Platshållare för bildnummer 4"/>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69319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285377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16"/>
          <p:cNvSpPr>
            <a:spLocks noChangeArrowheads="1"/>
          </p:cNvSpPr>
          <p:nvPr userDrawn="1"/>
        </p:nvSpPr>
        <p:spPr bwMode="auto">
          <a:xfrm>
            <a:off x="0" y="6260123"/>
            <a:ext cx="12192000" cy="597876"/>
          </a:xfrm>
          <a:prstGeom prst="rect">
            <a:avLst/>
          </a:prstGeom>
          <a:gradFill flip="none" rotWithShape="1">
            <a:gsLst>
              <a:gs pos="0">
                <a:srgbClr val="009682">
                  <a:gamma/>
                  <a:shade val="46275"/>
                  <a:invGamma/>
                </a:srgbClr>
              </a:gs>
              <a:gs pos="100000">
                <a:srgbClr val="009682"/>
              </a:gs>
            </a:gsLst>
            <a:lin ang="16200000" scaled="1"/>
            <a:tileRect/>
          </a:gradFill>
          <a:ln w="9525">
            <a:noFill/>
            <a:miter lim="800000"/>
            <a:headEnd/>
            <a:tailEnd/>
          </a:ln>
          <a:effectLst/>
        </p:spPr>
        <p:txBody>
          <a:bodyPr wrap="none" anchor="ctr"/>
          <a:lstStyle/>
          <a:p>
            <a:pPr>
              <a:defRPr/>
            </a:pPr>
            <a:endParaRPr lang="sv-SE"/>
          </a:p>
        </p:txBody>
      </p:sp>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838200" y="1825625"/>
            <a:ext cx="10515600" cy="3891781"/>
          </a:xfrm>
          <a:prstGeom prst="rect">
            <a:avLst/>
          </a:prstGeom>
          <a:noFill/>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610600" y="6376499"/>
            <a:ext cx="2743200" cy="365125"/>
          </a:xfrm>
          <a:prstGeom prst="rect">
            <a:avLst/>
          </a:prstGeom>
        </p:spPr>
        <p:txBody>
          <a:bodyPr vert="horz" lIns="91440" tIns="45720" rIns="91440" bIns="45720" rtlCol="0" anchor="ctr"/>
          <a:lstStyle>
            <a:lvl1pPr algn="r">
              <a:defRPr sz="1200">
                <a:solidFill>
                  <a:schemeClr val="bg1"/>
                </a:solidFill>
              </a:defRPr>
            </a:lvl1pPr>
          </a:lstStyle>
          <a:p>
            <a:fld id="{CA5690A7-9BD4-4FE6-99BD-60038F9BBBDF}" type="slidenum">
              <a:rPr lang="en-GB" smtClean="0"/>
              <a:pPr/>
              <a:t>‹#›</a:t>
            </a:fld>
            <a:endParaRPr lang="en-GB" dirty="0"/>
          </a:p>
        </p:txBody>
      </p:sp>
    </p:spTree>
    <p:extLst>
      <p:ext uri="{BB962C8B-B14F-4D97-AF65-F5344CB8AC3E}">
        <p14:creationId xmlns:p14="http://schemas.microsoft.com/office/powerpoint/2010/main" val="11137184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l" defTabSz="914400" rtl="0" eaLnBrk="1" latinLnBrk="0" hangingPunct="1">
        <a:lnSpc>
          <a:spcPct val="100000"/>
        </a:lnSpc>
        <a:spcBef>
          <a:spcPct val="0"/>
        </a:spcBef>
        <a:buNone/>
        <a:defRPr sz="3600" b="1" kern="1200">
          <a:solidFill>
            <a:srgbClr val="009682"/>
          </a:solidFill>
          <a:latin typeface="+mj-lt"/>
          <a:ea typeface="+mj-ea"/>
          <a:cs typeface="+mj-cs"/>
        </a:defRPr>
      </a:lvl1pPr>
    </p:titleStyle>
    <p:bodyStyle>
      <a:lvl1pPr marL="266700" indent="-26670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1pPr>
      <a:lvl2pPr marL="625475" indent="-171450" algn="l" defTabSz="914400" rtl="0" eaLnBrk="1" latinLnBrk="0" hangingPunct="1">
        <a:lnSpc>
          <a:spcPct val="100000"/>
        </a:lnSpc>
        <a:spcBef>
          <a:spcPts val="600"/>
        </a:spcBef>
        <a:buFont typeface="Book Antiqua" panose="02040602050305030304" pitchFamily="18" charset="0"/>
        <a:buChar char="−"/>
        <a:defRPr sz="1800" kern="1200">
          <a:solidFill>
            <a:schemeClr val="tx1"/>
          </a:solidFill>
          <a:latin typeface="+mn-lt"/>
          <a:ea typeface="+mn-ea"/>
          <a:cs typeface="+mn-cs"/>
        </a:defRPr>
      </a:lvl2pPr>
      <a:lvl3pPr marL="981075" indent="-173038" algn="l" defTabSz="914400" rtl="0" eaLnBrk="1" latinLnBrk="0" hangingPunct="1">
        <a:lnSpc>
          <a:spcPct val="100000"/>
        </a:lnSpc>
        <a:spcBef>
          <a:spcPts val="600"/>
        </a:spcBef>
        <a:buFont typeface="Book Antiqua" panose="02040602050305030304" pitchFamily="18" charset="0"/>
        <a:buChar char="−"/>
        <a:defRPr sz="1600" kern="1200">
          <a:solidFill>
            <a:schemeClr val="tx1"/>
          </a:solidFill>
          <a:latin typeface="+mn-lt"/>
          <a:ea typeface="+mn-ea"/>
          <a:cs typeface="+mn-cs"/>
        </a:defRPr>
      </a:lvl3pPr>
      <a:lvl4pPr marL="1250950" indent="-173038" algn="l" defTabSz="914400" rtl="0" eaLnBrk="1" latinLnBrk="0" hangingPunct="1">
        <a:lnSpc>
          <a:spcPct val="100000"/>
        </a:lnSpc>
        <a:spcBef>
          <a:spcPts val="600"/>
        </a:spcBef>
        <a:buFont typeface="Book Antiqua" panose="02040602050305030304" pitchFamily="18" charset="0"/>
        <a:buChar char="−"/>
        <a:defRPr sz="1400" kern="1200">
          <a:solidFill>
            <a:schemeClr val="tx1"/>
          </a:solidFill>
          <a:latin typeface="+mn-lt"/>
          <a:ea typeface="+mn-ea"/>
          <a:cs typeface="+mn-cs"/>
        </a:defRPr>
      </a:lvl4pPr>
      <a:lvl5pPr marL="1520825" indent="-184150" algn="l" defTabSz="914400" rtl="0" eaLnBrk="1" latinLnBrk="0" hangingPunct="1">
        <a:lnSpc>
          <a:spcPct val="100000"/>
        </a:lnSpc>
        <a:spcBef>
          <a:spcPts val="600"/>
        </a:spcBef>
        <a:buFont typeface="Book Antiqua" panose="02040602050305030304" pitchFamily="18"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E9FAAE08-718C-4294-8B9B-70F240CCB843}"/>
              </a:ext>
            </a:extLst>
          </p:cNvPr>
          <p:cNvSpPr>
            <a:spLocks noGrp="1"/>
          </p:cNvSpPr>
          <p:nvPr>
            <p:ph type="ctrTitle"/>
          </p:nvPr>
        </p:nvSpPr>
        <p:spPr>
          <a:xfrm>
            <a:off x="838200" y="1370012"/>
            <a:ext cx="10515600" cy="2744787"/>
          </a:xfrm>
        </p:spPr>
        <p:txBody>
          <a:bodyPr/>
          <a:lstStyle/>
          <a:p>
            <a:r>
              <a:rPr lang="sv-SE"/>
              <a:t>Scenario: Pandemi</a:t>
            </a:r>
          </a:p>
        </p:txBody>
      </p:sp>
      <p:sp>
        <p:nvSpPr>
          <p:cNvPr id="5" name="Underrubrik 4">
            <a:extLst>
              <a:ext uri="{FF2B5EF4-FFF2-40B4-BE49-F238E27FC236}">
                <a16:creationId xmlns:a16="http://schemas.microsoft.com/office/drawing/2014/main" id="{615AD51A-A09C-45F5-8BCF-1B21E0DDBCF6}"/>
              </a:ext>
            </a:extLst>
          </p:cNvPr>
          <p:cNvSpPr>
            <a:spLocks noGrp="1"/>
          </p:cNvSpPr>
          <p:nvPr>
            <p:ph type="subTitle" idx="1"/>
          </p:nvPr>
        </p:nvSpPr>
        <p:spPr/>
        <p:txBody>
          <a:bodyPr>
            <a:normAutofit lnSpcReduction="10000"/>
          </a:bodyPr>
          <a:lstStyle/>
          <a:p>
            <a:endParaRPr lang="sv-SE"/>
          </a:p>
          <a:p>
            <a:r>
              <a:rPr lang="sv-SE"/>
              <a:t>Kategori:</a:t>
            </a:r>
          </a:p>
          <a:p>
            <a:r>
              <a:rPr lang="sv-SE"/>
              <a:t>Övrigt</a:t>
            </a:r>
          </a:p>
        </p:txBody>
      </p:sp>
    </p:spTree>
    <p:extLst>
      <p:ext uri="{BB962C8B-B14F-4D97-AF65-F5344CB8AC3E}">
        <p14:creationId xmlns:p14="http://schemas.microsoft.com/office/powerpoint/2010/main" val="2233479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1DC7C9F-D0EA-49DF-ADB1-5EB3C63131BE}"/>
              </a:ext>
            </a:extLst>
          </p:cNvPr>
          <p:cNvSpPr>
            <a:spLocks noGrp="1"/>
          </p:cNvSpPr>
          <p:nvPr>
            <p:ph idx="1"/>
          </p:nvPr>
        </p:nvSpPr>
        <p:spPr>
          <a:xfrm>
            <a:off x="838198" y="1323975"/>
            <a:ext cx="5998031" cy="4819650"/>
          </a:xfrm>
        </p:spPr>
        <p:txBody>
          <a:bodyPr>
            <a:normAutofit fontScale="92500" lnSpcReduction="10000"/>
          </a:bodyPr>
          <a:lstStyle/>
          <a:p>
            <a:pPr lvl="0"/>
            <a:r>
              <a:rPr lang="sv-SE" sz="1500" dirty="0">
                <a:solidFill>
                  <a:srgbClr val="000000"/>
                </a:solidFill>
              </a:rPr>
              <a:t>Klockan är [</a:t>
            </a:r>
            <a:r>
              <a:rPr lang="sv-SE" sz="1500" dirty="0">
                <a:solidFill>
                  <a:srgbClr val="009682"/>
                </a:solidFill>
              </a:rPr>
              <a:t>xx:xx</a:t>
            </a:r>
            <a:r>
              <a:rPr lang="sv-SE" sz="1500" dirty="0">
                <a:solidFill>
                  <a:srgbClr val="000000"/>
                </a:solidFill>
              </a:rPr>
              <a:t>] den [</a:t>
            </a:r>
            <a:r>
              <a:rPr lang="sv-SE" sz="1500" dirty="0">
                <a:solidFill>
                  <a:srgbClr val="009682"/>
                </a:solidFill>
              </a:rPr>
              <a:t>datum</a:t>
            </a:r>
            <a:r>
              <a:rPr lang="sv-SE" sz="1500" dirty="0">
                <a:solidFill>
                  <a:srgbClr val="000000"/>
                </a:solidFill>
              </a:rPr>
              <a:t>]. </a:t>
            </a:r>
          </a:p>
          <a:p>
            <a:r>
              <a:rPr lang="sv-SE" sz="1500" dirty="0"/>
              <a:t>Antalet döda i Sverige till följd av influensan uppgår till över 25 000.  Inga dödsfall har dock rapporterats bland den egna personalen. </a:t>
            </a:r>
          </a:p>
          <a:p>
            <a:r>
              <a:rPr lang="sv-SE" sz="1500" dirty="0"/>
              <a:t>Med anledning av att människor fortfarande insjuknar i influensasymptom har Regeringen tillsammans med Folkhälsomyndigheten beslutat att alla offentliga sammankomster förbjuds från och med den [</a:t>
            </a:r>
            <a:r>
              <a:rPr lang="sv-SE" sz="1500" dirty="0">
                <a:solidFill>
                  <a:schemeClr val="accent1"/>
                </a:solidFill>
              </a:rPr>
              <a:t>datum</a:t>
            </a:r>
            <a:r>
              <a:rPr lang="sv-SE" sz="1500" dirty="0"/>
              <a:t>]. Förbudet gäller i två månader framöver.</a:t>
            </a:r>
          </a:p>
          <a:p>
            <a:r>
              <a:rPr lang="sv-SE" sz="1600" dirty="0"/>
              <a:t>I och med en fortsatt spridning ökar även personalbortfallet på </a:t>
            </a:r>
            <a:r>
              <a:rPr lang="sv-SE" sz="1600" dirty="0">
                <a:solidFill>
                  <a:srgbClr val="000000"/>
                </a:solidFill>
              </a:rPr>
              <a:t>[</a:t>
            </a:r>
            <a:r>
              <a:rPr lang="sv-SE" sz="1600" dirty="0">
                <a:solidFill>
                  <a:srgbClr val="009682"/>
                </a:solidFill>
              </a:rPr>
              <a:t>avdelning/avdelningar</a:t>
            </a:r>
            <a:r>
              <a:rPr lang="sv-SE" sz="1600" dirty="0">
                <a:solidFill>
                  <a:srgbClr val="000000"/>
                </a:solidFill>
              </a:rPr>
              <a:t>] </a:t>
            </a:r>
            <a:r>
              <a:rPr lang="sv-SE" sz="1600" dirty="0"/>
              <a:t>där [</a:t>
            </a:r>
            <a:r>
              <a:rPr lang="sv-SE" sz="1600" dirty="0">
                <a:solidFill>
                  <a:schemeClr val="accent1"/>
                </a:solidFill>
              </a:rPr>
              <a:t>xx%</a:t>
            </a:r>
            <a:r>
              <a:rPr lang="sv-SE" sz="1600" dirty="0"/>
              <a:t>] av personalen nu är frånvarande.</a:t>
            </a:r>
          </a:p>
          <a:p>
            <a:r>
              <a:rPr lang="sv-SE" sz="1500" dirty="0">
                <a:solidFill>
                  <a:srgbClr val="000000"/>
                </a:solidFill>
              </a:rPr>
              <a:t>Personalbortfallen har fortsatt mycket stor påverkan på utförandet av era [</a:t>
            </a:r>
            <a:r>
              <a:rPr lang="sv-SE" sz="1500" dirty="0">
                <a:solidFill>
                  <a:srgbClr val="009682"/>
                </a:solidFill>
              </a:rPr>
              <a:t>kritiska tjänster</a:t>
            </a:r>
            <a:r>
              <a:rPr lang="sv-SE" sz="1500" dirty="0">
                <a:solidFill>
                  <a:srgbClr val="000000"/>
                </a:solidFill>
              </a:rPr>
              <a:t>].  </a:t>
            </a:r>
            <a:endParaRPr lang="sv-SE" sz="1500" dirty="0"/>
          </a:p>
          <a:p>
            <a:r>
              <a:rPr lang="sv-SE" sz="1500" dirty="0"/>
              <a:t>Antalet inkomna frågor från [</a:t>
            </a:r>
            <a:r>
              <a:rPr lang="sv-SE" sz="1500" dirty="0">
                <a:solidFill>
                  <a:schemeClr val="accent1"/>
                </a:solidFill>
              </a:rPr>
              <a:t>kunder/allmänhet</a:t>
            </a:r>
            <a:r>
              <a:rPr lang="sv-SE" sz="1500" dirty="0"/>
              <a:t>] ökar. </a:t>
            </a:r>
          </a:p>
          <a:p>
            <a:r>
              <a:rPr lang="sv-SE" sz="1500" dirty="0"/>
              <a:t>I och med utbrottet råder det även stor brist på [</a:t>
            </a:r>
            <a:r>
              <a:rPr lang="sv-SE" sz="1500" dirty="0">
                <a:solidFill>
                  <a:schemeClr val="accent1"/>
                </a:solidFill>
              </a:rPr>
              <a:t>kritiska</a:t>
            </a:r>
            <a:r>
              <a:rPr lang="sv-SE" sz="1500" dirty="0"/>
              <a:t> </a:t>
            </a:r>
            <a:r>
              <a:rPr lang="sv-SE" sz="1500" dirty="0">
                <a:solidFill>
                  <a:schemeClr val="accent1"/>
                </a:solidFill>
              </a:rPr>
              <a:t>resurser/komponenter/teknisk utrustning</a:t>
            </a:r>
            <a:r>
              <a:rPr lang="sv-SE" sz="1500" dirty="0"/>
              <a:t>] hos era leverantörer. Flera av era leverantörer meddelar också att de själva lider stor brist på personal på grund av pandemin, vilket försenar deras utföranden av [</a:t>
            </a:r>
            <a:r>
              <a:rPr lang="sv-SE" sz="1500" dirty="0">
                <a:solidFill>
                  <a:schemeClr val="accent1"/>
                </a:solidFill>
              </a:rPr>
              <a:t>kritiska tjänster</a:t>
            </a:r>
            <a:r>
              <a:rPr lang="sv-SE" sz="1500" dirty="0">
                <a:solidFill>
                  <a:srgbClr val="000000"/>
                </a:solidFill>
              </a:rPr>
              <a:t>]</a:t>
            </a:r>
            <a:r>
              <a:rPr lang="sv-SE" sz="1500" dirty="0"/>
              <a:t>.</a:t>
            </a:r>
          </a:p>
          <a:p>
            <a:endParaRPr lang="sv-SE" sz="1600" dirty="0"/>
          </a:p>
        </p:txBody>
      </p:sp>
      <p:sp>
        <p:nvSpPr>
          <p:cNvPr id="6" name="Rubrik 1">
            <a:extLst>
              <a:ext uri="{FF2B5EF4-FFF2-40B4-BE49-F238E27FC236}">
                <a16:creationId xmlns:a16="http://schemas.microsoft.com/office/drawing/2014/main" id="{EE84C240-CEE8-4155-9FB1-CF651882D9E4}"/>
              </a:ext>
            </a:extLst>
          </p:cNvPr>
          <p:cNvSpPr>
            <a:spLocks noGrp="1"/>
          </p:cNvSpPr>
          <p:nvPr>
            <p:ph type="title"/>
          </p:nvPr>
        </p:nvSpPr>
        <p:spPr>
          <a:xfrm>
            <a:off x="838199" y="133123"/>
            <a:ext cx="10515600" cy="1040357"/>
          </a:xfrm>
        </p:spPr>
        <p:txBody>
          <a:bodyPr/>
          <a:lstStyle/>
          <a:p>
            <a:r>
              <a:rPr lang="sv-SE" dirty="0"/>
              <a:t>Inspel 2</a:t>
            </a:r>
          </a:p>
        </p:txBody>
      </p:sp>
      <p:pic>
        <p:nvPicPr>
          <p:cNvPr id="5" name="Bildobjekt 4">
            <a:extLst>
              <a:ext uri="{FF2B5EF4-FFF2-40B4-BE49-F238E27FC236}">
                <a16:creationId xmlns:a16="http://schemas.microsoft.com/office/drawing/2014/main" id="{517ABF8F-6BCC-4603-AEAE-098DEB6BBD48}"/>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7448365" y="0"/>
            <a:ext cx="4743635" cy="6294268"/>
          </a:xfrm>
          <a:prstGeom prst="rect">
            <a:avLst/>
          </a:prstGeom>
        </p:spPr>
      </p:pic>
      <p:sp>
        <p:nvSpPr>
          <p:cNvPr id="7" name="textruta 6">
            <a:extLst>
              <a:ext uri="{FF2B5EF4-FFF2-40B4-BE49-F238E27FC236}">
                <a16:creationId xmlns:a16="http://schemas.microsoft.com/office/drawing/2014/main" id="{CF9E1DA3-9168-4446-BBD6-239A0FABFCB1}"/>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585498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6028-F1AC-4421-A2AC-95FEF42BFFDC}"/>
              </a:ext>
            </a:extLst>
          </p:cNvPr>
          <p:cNvSpPr>
            <a:spLocks noGrp="1"/>
          </p:cNvSpPr>
          <p:nvPr>
            <p:ph type="title"/>
          </p:nvPr>
        </p:nvSpPr>
        <p:spPr/>
        <p:txBody>
          <a:bodyPr/>
          <a:lstStyle/>
          <a:p>
            <a:r>
              <a:rPr lang="sv-SE" dirty="0"/>
              <a:t>Förslag på frågeställningar att använda som stöd</a:t>
            </a:r>
          </a:p>
        </p:txBody>
      </p:sp>
      <p:sp>
        <p:nvSpPr>
          <p:cNvPr id="3" name="Content Placeholder 2">
            <a:extLst>
              <a:ext uri="{FF2B5EF4-FFF2-40B4-BE49-F238E27FC236}">
                <a16:creationId xmlns:a16="http://schemas.microsoft.com/office/drawing/2014/main" id="{B81AD451-D023-4E07-BCAE-82AF41A33472}"/>
              </a:ext>
            </a:extLst>
          </p:cNvPr>
          <p:cNvSpPr>
            <a:spLocks noGrp="1"/>
          </p:cNvSpPr>
          <p:nvPr>
            <p:ph idx="1"/>
          </p:nvPr>
        </p:nvSpPr>
        <p:spPr>
          <a:xfrm>
            <a:off x="838200" y="1825625"/>
            <a:ext cx="9315450" cy="3891781"/>
          </a:xfrm>
        </p:spPr>
        <p:txBody>
          <a:bodyPr>
            <a:normAutofit/>
          </a:bodyPr>
          <a:lstStyle/>
          <a:p>
            <a:r>
              <a:rPr lang="sv-SE" dirty="0"/>
              <a:t>Vilka konsekvenser innebär händelseutvecklingen för er?  </a:t>
            </a:r>
          </a:p>
          <a:p>
            <a:r>
              <a:rPr lang="sv-SE" dirty="0"/>
              <a:t>Vilka delar av verksamheten är fortsatt drabbade? </a:t>
            </a:r>
          </a:p>
          <a:p>
            <a:r>
              <a:rPr lang="sv-SE" dirty="0"/>
              <a:t>Vad är era prioriteringar just nu?</a:t>
            </a:r>
          </a:p>
          <a:p>
            <a:r>
              <a:rPr lang="sv-SE" dirty="0"/>
              <a:t>Vad, och hur kommunicerar ni (internt/externt)?</a:t>
            </a:r>
          </a:p>
          <a:p>
            <a:r>
              <a:rPr lang="sv-SE" dirty="0"/>
              <a:t>Finns det några nya samverkansbehov; kring vad, med vem och hur?</a:t>
            </a:r>
          </a:p>
          <a:p>
            <a:r>
              <a:rPr lang="sv-SE" dirty="0"/>
              <a:t>Hur genomförs återgången till normalläge?</a:t>
            </a:r>
          </a:p>
        </p:txBody>
      </p:sp>
      <p:sp>
        <p:nvSpPr>
          <p:cNvPr id="4" name="textruta 3">
            <a:extLst>
              <a:ext uri="{FF2B5EF4-FFF2-40B4-BE49-F238E27FC236}">
                <a16:creationId xmlns:a16="http://schemas.microsoft.com/office/drawing/2014/main" id="{00895111-8ED0-4DBF-A792-FCBE33D3D1C2}"/>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3109075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F3E018C-962C-4C4A-9A36-68B58E1E5E01}"/>
              </a:ext>
            </a:extLst>
          </p:cNvPr>
          <p:cNvSpPr>
            <a:spLocks noGrp="1"/>
          </p:cNvSpPr>
          <p:nvPr>
            <p:ph type="title"/>
          </p:nvPr>
        </p:nvSpPr>
        <p:spPr>
          <a:xfrm>
            <a:off x="838202" y="74029"/>
            <a:ext cx="10515600" cy="1325563"/>
          </a:xfrm>
        </p:spPr>
        <p:txBody>
          <a:bodyPr/>
          <a:lstStyle/>
          <a:p>
            <a:r>
              <a:rPr lang="sv-SE" dirty="0"/>
              <a:t>Instruktion </a:t>
            </a:r>
          </a:p>
        </p:txBody>
      </p:sp>
      <p:sp>
        <p:nvSpPr>
          <p:cNvPr id="5" name="Platshållare för innehåll 4">
            <a:extLst>
              <a:ext uri="{FF2B5EF4-FFF2-40B4-BE49-F238E27FC236}">
                <a16:creationId xmlns:a16="http://schemas.microsoft.com/office/drawing/2014/main" id="{95C7BCFB-0E78-48C0-B4B0-8AB3DF7E0D2F}"/>
              </a:ext>
            </a:extLst>
          </p:cNvPr>
          <p:cNvSpPr>
            <a:spLocks noGrp="1"/>
          </p:cNvSpPr>
          <p:nvPr>
            <p:ph sz="half" idx="1"/>
          </p:nvPr>
        </p:nvSpPr>
        <p:spPr>
          <a:xfrm>
            <a:off x="838198" y="1284182"/>
            <a:ext cx="6208331" cy="4903237"/>
          </a:xfrm>
        </p:spPr>
        <p:txBody>
          <a:bodyPr>
            <a:noAutofit/>
          </a:bodyPr>
          <a:lstStyle/>
          <a:p>
            <a:r>
              <a:rPr lang="sv-SE" sz="1200" dirty="0"/>
              <a:t>Välj ett lämpligt scenario från FSPOS scenariobank baserat på er verksamhet samt de förmågor som ni avser öva eller testa. Kom ihåg att framtagna scenarier är generella och att egna antaganden behöver göras. I varje inspel kommer det finnas tomma fält som möjliggör anpassning av scenariot. Det är även ni själva som avgör vilka förmågor som ska ingå i övningen eller testet. </a:t>
            </a:r>
          </a:p>
          <a:p>
            <a:r>
              <a:rPr lang="sv-SE" sz="1200" dirty="0"/>
              <a:t>Scenariot kommer att presenteras stegvis genom att först presentera en bakgrund, följt av två inspel som driver händelseutvecklingen framåt. </a:t>
            </a:r>
          </a:p>
          <a:p>
            <a:r>
              <a:rPr lang="sv-SE" sz="1200" dirty="0"/>
              <a:t>Utifrån scenariot samt efterföljande förslag på frågeställningar är det er uppgift att öva eller testa er förmåga att hantera situationen, detta med stöd av framtagna kontinuitets- och/eller krisplaner samt övriga planer. </a:t>
            </a:r>
          </a:p>
          <a:p>
            <a:r>
              <a:rPr lang="sv-SE" sz="1200" dirty="0"/>
              <a:t>Vem eller vilka som ska ingå i övningen eller testet beror på vilka förmågor som avses övas eller testas (inom verksamhet, it eller hos era leverantörer). </a:t>
            </a:r>
          </a:p>
          <a:p>
            <a:r>
              <a:rPr lang="sv-SE" sz="1200" dirty="0"/>
              <a:t>Deltagarna ska i god tid innan genomförandet ha informerats om övningen eller testet, samt vad som förväntas av dem. </a:t>
            </a:r>
          </a:p>
          <a:p>
            <a:r>
              <a:rPr lang="sv-SE" sz="1200" dirty="0"/>
              <a:t>Beräknad tidsåtgång för genomförandet är ca 2-4 timmar.</a:t>
            </a:r>
          </a:p>
          <a:p>
            <a:r>
              <a:rPr lang="sv-SE" sz="1200" dirty="0"/>
              <a:t>Avsätt även god tid för reflektion och diskussion. </a:t>
            </a:r>
          </a:p>
          <a:p>
            <a:r>
              <a:rPr lang="sv-SE" sz="1200" dirty="0"/>
              <a:t>För mer information om hur övningar eller tester genomförs, se FSPOS vägledning för kontinuitetshantering eller FSPOS 6 steg till bättre övningar – Metodstöd och praktiska tips vid planering, på </a:t>
            </a:r>
            <a:r>
              <a:rPr lang="sv-SE" sz="1200" b="1" dirty="0"/>
              <a:t>www.fspos.se</a:t>
            </a:r>
            <a:r>
              <a:rPr lang="sv-SE" sz="1200" dirty="0"/>
              <a:t>.</a:t>
            </a:r>
          </a:p>
        </p:txBody>
      </p:sp>
      <p:pic>
        <p:nvPicPr>
          <p:cNvPr id="7" name="Platshållare för innehåll 6">
            <a:extLst>
              <a:ext uri="{FF2B5EF4-FFF2-40B4-BE49-F238E27FC236}">
                <a16:creationId xmlns:a16="http://schemas.microsoft.com/office/drawing/2014/main" id="{B838BD30-7D39-4E12-AA33-EA0BAA48F727}"/>
              </a:ext>
            </a:extLst>
          </p:cNvPr>
          <p:cNvPicPr>
            <a:picLocks noGrp="1" noChangeAspect="1"/>
          </p:cNvPicPr>
          <p:nvPr>
            <p:ph sz="half" idx="2"/>
          </p:nvPr>
        </p:nvPicPr>
        <p:blipFill>
          <a:blip r:embed="rId2"/>
          <a:stretch>
            <a:fillRect/>
          </a:stretch>
        </p:blipFill>
        <p:spPr>
          <a:xfrm>
            <a:off x="7046530" y="2030386"/>
            <a:ext cx="5145470" cy="3237257"/>
          </a:xfrm>
          <a:prstGeom prst="rect">
            <a:avLst/>
          </a:prstGeom>
        </p:spPr>
      </p:pic>
      <p:sp>
        <p:nvSpPr>
          <p:cNvPr id="8" name="textruta 7">
            <a:extLst>
              <a:ext uri="{FF2B5EF4-FFF2-40B4-BE49-F238E27FC236}">
                <a16:creationId xmlns:a16="http://schemas.microsoft.com/office/drawing/2014/main" id="{077EF26A-402C-4194-992A-FE04E09BC0C6}"/>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2612306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DDC389-E474-4472-9B27-8EBD2D65A50D}"/>
              </a:ext>
            </a:extLst>
          </p:cNvPr>
          <p:cNvSpPr>
            <a:spLocks noGrp="1"/>
          </p:cNvSpPr>
          <p:nvPr>
            <p:ph type="title"/>
          </p:nvPr>
        </p:nvSpPr>
        <p:spPr/>
        <p:txBody>
          <a:bodyPr/>
          <a:lstStyle/>
          <a:p>
            <a:r>
              <a:rPr lang="sv-SE" dirty="0"/>
              <a:t>Innan vi börjar - följande scenariojusteringar kan behöva övervägas</a:t>
            </a:r>
          </a:p>
        </p:txBody>
      </p:sp>
      <p:sp>
        <p:nvSpPr>
          <p:cNvPr id="3" name="Platshållare för innehåll 2">
            <a:extLst>
              <a:ext uri="{FF2B5EF4-FFF2-40B4-BE49-F238E27FC236}">
                <a16:creationId xmlns:a16="http://schemas.microsoft.com/office/drawing/2014/main" id="{D5646734-995B-42AB-9349-CC0E78B3EEB0}"/>
              </a:ext>
            </a:extLst>
          </p:cNvPr>
          <p:cNvSpPr>
            <a:spLocks noGrp="1"/>
          </p:cNvSpPr>
          <p:nvPr>
            <p:ph idx="1"/>
          </p:nvPr>
        </p:nvSpPr>
        <p:spPr/>
        <p:txBody>
          <a:bodyPr>
            <a:normAutofit/>
          </a:bodyPr>
          <a:lstStyle/>
          <a:p>
            <a:r>
              <a:rPr lang="sv-SE" dirty="0"/>
              <a:t>Vilken tid på dygnet, dag i vecka eller tid på året kommer scenariot att orsaka störst tänkbar påverkan/skada?</a:t>
            </a:r>
          </a:p>
          <a:p>
            <a:r>
              <a:rPr lang="sv-SE" dirty="0"/>
              <a:t>Hur länge kommer händelsen att pågå: en timme, en dag, en vecka, flera månader?</a:t>
            </a:r>
          </a:p>
          <a:p>
            <a:r>
              <a:rPr lang="sv-SE" dirty="0"/>
              <a:t>Vilka kritiska resurser kan vara drabbade?</a:t>
            </a:r>
          </a:p>
          <a:p>
            <a:r>
              <a:rPr lang="sv-SE" dirty="0"/>
              <a:t>Flera delar av er verksamhet kommer sannolikt att drabbas samtidigt av händelsen – hur hanteras händelsen hos andra delar av verksamheten?</a:t>
            </a:r>
          </a:p>
          <a:p>
            <a:r>
              <a:rPr lang="sv-SE" dirty="0"/>
              <a:t>Bör även kritiska leverantörer eller andra samverkansparter ingå? Behöver scenariot i så fall justeras?</a:t>
            </a:r>
          </a:p>
          <a:p>
            <a:endParaRPr lang="sv-SE" dirty="0"/>
          </a:p>
        </p:txBody>
      </p:sp>
      <p:sp>
        <p:nvSpPr>
          <p:cNvPr id="4" name="textruta 3">
            <a:extLst>
              <a:ext uri="{FF2B5EF4-FFF2-40B4-BE49-F238E27FC236}">
                <a16:creationId xmlns:a16="http://schemas.microsoft.com/office/drawing/2014/main" id="{047E0F4D-5E34-49EE-A0A2-45FA964CB18E}"/>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332563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Bakgrund</a:t>
            </a:r>
          </a:p>
        </p:txBody>
      </p:sp>
    </p:spTree>
    <p:extLst>
      <p:ext uri="{BB962C8B-B14F-4D97-AF65-F5344CB8AC3E}">
        <p14:creationId xmlns:p14="http://schemas.microsoft.com/office/powerpoint/2010/main" val="745975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BBEE5A-7F3C-4480-A3C2-3493B17481D4}"/>
              </a:ext>
            </a:extLst>
          </p:cNvPr>
          <p:cNvSpPr>
            <a:spLocks noGrp="1"/>
          </p:cNvSpPr>
          <p:nvPr>
            <p:ph type="title"/>
          </p:nvPr>
        </p:nvSpPr>
        <p:spPr>
          <a:xfrm>
            <a:off x="838200" y="-27952"/>
            <a:ext cx="10515600" cy="1209789"/>
          </a:xfrm>
        </p:spPr>
        <p:txBody>
          <a:bodyPr/>
          <a:lstStyle/>
          <a:p>
            <a:r>
              <a:rPr lang="sv-SE"/>
              <a:t>Bakgrund</a:t>
            </a:r>
          </a:p>
        </p:txBody>
      </p:sp>
      <p:sp>
        <p:nvSpPr>
          <p:cNvPr id="3" name="Platshållare för innehåll 2">
            <a:extLst>
              <a:ext uri="{FF2B5EF4-FFF2-40B4-BE49-F238E27FC236}">
                <a16:creationId xmlns:a16="http://schemas.microsoft.com/office/drawing/2014/main" id="{592AA051-98F1-41A4-B547-975656200343}"/>
              </a:ext>
            </a:extLst>
          </p:cNvPr>
          <p:cNvSpPr>
            <a:spLocks noGrp="1"/>
          </p:cNvSpPr>
          <p:nvPr>
            <p:ph idx="1"/>
          </p:nvPr>
        </p:nvSpPr>
        <p:spPr>
          <a:xfrm>
            <a:off x="733426" y="1012055"/>
            <a:ext cx="6484120" cy="5298340"/>
          </a:xfrm>
        </p:spPr>
        <p:txBody>
          <a:bodyPr>
            <a:normAutofit fontScale="25000" lnSpcReduction="20000"/>
          </a:bodyPr>
          <a:lstStyle/>
          <a:p>
            <a:r>
              <a:rPr lang="sv-SE" sz="5600" dirty="0"/>
              <a:t>Den högst smittsamma influensastam som först upptäcktes i Asien har nu även spridit sig världen över. </a:t>
            </a:r>
          </a:p>
          <a:p>
            <a:r>
              <a:rPr lang="sv-SE" sz="5600" dirty="0"/>
              <a:t>Pandemin har orsakats av en muterad variant av fågelinfluensa (kallad H5N10) som lyckats sprida sig mellan människor. Folkhälsomyndigheten rapporterar om att H5N10 är ett mycket aggressivt virus som även drabbar unga och fullt friska personer. </a:t>
            </a:r>
          </a:p>
          <a:p>
            <a:r>
              <a:rPr lang="sv-SE" sz="5600" dirty="0"/>
              <a:t>Sjukvården i Sverige är hårt pressad av antalet personer som är i behov av intensivvård. Intensivvårdsplatserna i landet är nära maxkapacitet. </a:t>
            </a:r>
          </a:p>
          <a:p>
            <a:r>
              <a:rPr lang="sv-SE" sz="5600" dirty="0"/>
              <a:t>Antalet döda i Sverige uppgår till över 10 000 personer. Bara den senaste veckan har runt 400 dödsfall registrerats. </a:t>
            </a:r>
          </a:p>
          <a:p>
            <a:r>
              <a:rPr lang="sv-SE" sz="5600" dirty="0"/>
              <a:t>Det finns för närvarande inget vaccin och den enda akutvård som kan erbjudas allvarligt drabbade patienter är andningsunderstöd. </a:t>
            </a:r>
          </a:p>
          <a:p>
            <a:r>
              <a:rPr lang="sv-SE" sz="5600" dirty="0"/>
              <a:t>Stämningen i landet kan beskrivas som orolig, inte minst p.g.a. de ökande dödstalen som inte ser ut att minska. Allmänheten upplever att myndigheter inte har kontroll på situationen och ifrågasätter om det verkligen är säkert för de mindre barnen att vara i skolan. </a:t>
            </a:r>
          </a:p>
          <a:p>
            <a:r>
              <a:rPr lang="sv-SE" sz="5600" dirty="0"/>
              <a:t>Sverige har i likhet med andra länder infört förbud på folksamlingar på över 50 personer och har tillsvidare stängt ner gymnasieskolor och universitet. Studier bedrivs på distans via webben. För att förhindra spridningen av influensa uppmanas alla som kan att arbeta hemifrån.</a:t>
            </a:r>
          </a:p>
          <a:p>
            <a:r>
              <a:rPr lang="sv-SE" sz="5600" dirty="0"/>
              <a:t>Omställningen i samhället är stor. Flera företag har redan tvingats stänga ner eller gått i konkurs. Detta innebär att varor och tjänster som tidigare funnits tillgängliga i stor omfattning nu sakta men säkert börjar minska. </a:t>
            </a:r>
          </a:p>
          <a:p>
            <a:endParaRPr lang="en-GB" sz="5200" dirty="0"/>
          </a:p>
          <a:p>
            <a:endParaRPr lang="en-GB" sz="5200" dirty="0"/>
          </a:p>
          <a:p>
            <a:endParaRPr lang="sv-SE" dirty="0"/>
          </a:p>
        </p:txBody>
      </p:sp>
      <p:pic>
        <p:nvPicPr>
          <p:cNvPr id="4" name="Bildobjekt 3">
            <a:extLst>
              <a:ext uri="{FF2B5EF4-FFF2-40B4-BE49-F238E27FC236}">
                <a16:creationId xmlns:a16="http://schemas.microsoft.com/office/drawing/2014/main" id="{A3198834-2E66-4368-8863-5320512BB099}"/>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7630886" y="0"/>
            <a:ext cx="4550342" cy="6281057"/>
          </a:xfrm>
          <a:prstGeom prst="rect">
            <a:avLst/>
          </a:prstGeom>
        </p:spPr>
      </p:pic>
      <p:pic>
        <p:nvPicPr>
          <p:cNvPr id="6" name="Bildobjekt 5">
            <a:extLst>
              <a:ext uri="{FF2B5EF4-FFF2-40B4-BE49-F238E27FC236}">
                <a16:creationId xmlns:a16="http://schemas.microsoft.com/office/drawing/2014/main" id="{0F717B4A-67A5-4E3A-BD09-9B05196408EF}"/>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
          <a:stretch/>
        </p:blipFill>
        <p:spPr>
          <a:xfrm>
            <a:off x="7641658" y="-1"/>
            <a:ext cx="4550342" cy="6281057"/>
          </a:xfrm>
          <a:prstGeom prst="rect">
            <a:avLst/>
          </a:prstGeom>
        </p:spPr>
      </p:pic>
      <p:sp>
        <p:nvSpPr>
          <p:cNvPr id="7" name="textruta 6">
            <a:extLst>
              <a:ext uri="{FF2B5EF4-FFF2-40B4-BE49-F238E27FC236}">
                <a16:creationId xmlns:a16="http://schemas.microsoft.com/office/drawing/2014/main" id="{D0567B5F-8499-4F36-89B1-CE3A1C89C921}"/>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930631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Inspel 1</a:t>
            </a:r>
          </a:p>
        </p:txBody>
      </p:sp>
    </p:spTree>
    <p:extLst>
      <p:ext uri="{BB962C8B-B14F-4D97-AF65-F5344CB8AC3E}">
        <p14:creationId xmlns:p14="http://schemas.microsoft.com/office/powerpoint/2010/main" val="3758578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344141-A188-475A-8433-5052CA4D3CBC}"/>
              </a:ext>
            </a:extLst>
          </p:cNvPr>
          <p:cNvSpPr>
            <a:spLocks noGrp="1"/>
          </p:cNvSpPr>
          <p:nvPr>
            <p:ph type="title"/>
          </p:nvPr>
        </p:nvSpPr>
        <p:spPr>
          <a:xfrm>
            <a:off x="838199" y="133123"/>
            <a:ext cx="10515600" cy="1325563"/>
          </a:xfrm>
        </p:spPr>
        <p:txBody>
          <a:bodyPr/>
          <a:lstStyle/>
          <a:p>
            <a:r>
              <a:rPr lang="sv-SE" dirty="0"/>
              <a:t>Inspel 1</a:t>
            </a:r>
          </a:p>
        </p:txBody>
      </p:sp>
      <p:sp>
        <p:nvSpPr>
          <p:cNvPr id="3" name="Platshållare för innehåll 2">
            <a:extLst>
              <a:ext uri="{FF2B5EF4-FFF2-40B4-BE49-F238E27FC236}">
                <a16:creationId xmlns:a16="http://schemas.microsoft.com/office/drawing/2014/main" id="{B1DC7C9F-D0EA-49DF-ADB1-5EB3C63131BE}"/>
              </a:ext>
            </a:extLst>
          </p:cNvPr>
          <p:cNvSpPr>
            <a:spLocks noGrp="1"/>
          </p:cNvSpPr>
          <p:nvPr>
            <p:ph idx="1"/>
          </p:nvPr>
        </p:nvSpPr>
        <p:spPr>
          <a:xfrm>
            <a:off x="838200" y="1296761"/>
            <a:ext cx="6130771" cy="4801991"/>
          </a:xfrm>
        </p:spPr>
        <p:txBody>
          <a:bodyPr>
            <a:normAutofit fontScale="25000" lnSpcReduction="20000"/>
          </a:bodyPr>
          <a:lstStyle/>
          <a:p>
            <a:r>
              <a:rPr lang="sv-SE" sz="5600" dirty="0"/>
              <a:t>Klockan är [</a:t>
            </a:r>
            <a:r>
              <a:rPr lang="sv-SE" sz="5600" dirty="0" err="1">
                <a:solidFill>
                  <a:schemeClr val="accent1"/>
                </a:solidFill>
              </a:rPr>
              <a:t>xx:xx</a:t>
            </a:r>
            <a:r>
              <a:rPr lang="sv-SE" sz="5600" dirty="0"/>
              <a:t>] den [</a:t>
            </a:r>
            <a:r>
              <a:rPr lang="sv-SE" sz="5600" dirty="0">
                <a:solidFill>
                  <a:schemeClr val="accent1"/>
                </a:solidFill>
              </a:rPr>
              <a:t>datum</a:t>
            </a:r>
            <a:r>
              <a:rPr lang="sv-SE" sz="5600" dirty="0"/>
              <a:t>]. </a:t>
            </a:r>
          </a:p>
          <a:p>
            <a:r>
              <a:rPr lang="sv-SE" sz="5600" dirty="0"/>
              <a:t>Till följd av att dödstalen i Sverige inte ser ut att avta beslutar Regeringen att även stänga ner samtliga förskolor och grundskolor i landet. Undantag görs för viss samhällsviktig verksamhet som fortsatt kan få barnomsorg.</a:t>
            </a:r>
          </a:p>
          <a:p>
            <a:r>
              <a:rPr lang="sv-SE" sz="5600" dirty="0"/>
              <a:t>Det råder just nu stora personalbortfall på </a:t>
            </a:r>
            <a:r>
              <a:rPr lang="sv-SE" sz="5600" dirty="0">
                <a:solidFill>
                  <a:srgbClr val="000000"/>
                </a:solidFill>
              </a:rPr>
              <a:t>[</a:t>
            </a:r>
            <a:r>
              <a:rPr lang="sv-SE" sz="5600" dirty="0">
                <a:solidFill>
                  <a:srgbClr val="009682"/>
                </a:solidFill>
              </a:rPr>
              <a:t>avdelning/avdelningar</a:t>
            </a:r>
            <a:r>
              <a:rPr lang="sv-SE" sz="5600" dirty="0">
                <a:solidFill>
                  <a:srgbClr val="000000"/>
                </a:solidFill>
              </a:rPr>
              <a:t>] </a:t>
            </a:r>
            <a:r>
              <a:rPr lang="sv-SE" sz="5600" dirty="0"/>
              <a:t>där [</a:t>
            </a:r>
            <a:r>
              <a:rPr lang="sv-SE" sz="5600" dirty="0">
                <a:solidFill>
                  <a:schemeClr val="accent1"/>
                </a:solidFill>
              </a:rPr>
              <a:t>xx%</a:t>
            </a:r>
            <a:r>
              <a:rPr lang="sv-SE" sz="5600" dirty="0"/>
              <a:t>] av personalen är frånvarande på grund uppvisande symptom. </a:t>
            </a:r>
          </a:p>
          <a:p>
            <a:r>
              <a:rPr lang="sv-SE" sz="5600" dirty="0"/>
              <a:t>Bedömningen är att ytterligare [</a:t>
            </a:r>
            <a:r>
              <a:rPr lang="sv-SE" sz="5600" dirty="0">
                <a:solidFill>
                  <a:schemeClr val="accent1"/>
                </a:solidFill>
              </a:rPr>
              <a:t>xx%</a:t>
            </a:r>
            <a:r>
              <a:rPr lang="sv-SE" sz="5600" dirty="0"/>
              <a:t>] av personalen kommer vara frånvarande pga. stängda för- och grundskolor. </a:t>
            </a:r>
          </a:p>
          <a:p>
            <a:r>
              <a:rPr lang="sv-SE" sz="5600" dirty="0"/>
              <a:t>Det stora personalbortfallet kommer ha stor påverkan på utförandet av era [</a:t>
            </a:r>
            <a:r>
              <a:rPr lang="sv-SE" sz="5600" dirty="0">
                <a:solidFill>
                  <a:schemeClr val="accent1"/>
                </a:solidFill>
              </a:rPr>
              <a:t>kritiska tjänster</a:t>
            </a:r>
            <a:r>
              <a:rPr lang="sv-SE" sz="5600" dirty="0"/>
              <a:t>] och har redan orsakat förseningar i utförandet av det dagliga arbetet.  </a:t>
            </a:r>
          </a:p>
          <a:p>
            <a:r>
              <a:rPr lang="sv-SE" sz="5600" dirty="0"/>
              <a:t>Inom verksamheten växer nu oron för en eskalerad sjukfrånvaro som skulle kunna få ännu större påverkan i upprätthållandet av den egna verksamheten. </a:t>
            </a:r>
          </a:p>
          <a:p>
            <a:r>
              <a:rPr lang="sv-SE" sz="5600" dirty="0"/>
              <a:t>Efterfrågan på information från personalen är stor. </a:t>
            </a:r>
          </a:p>
          <a:p>
            <a:r>
              <a:rPr lang="sv-SE" sz="5600" dirty="0"/>
              <a:t>Inga dödsfall har ännu rapporterats bland den egna personalen. </a:t>
            </a:r>
          </a:p>
          <a:p>
            <a:endParaRPr lang="sv-SE" sz="6400" dirty="0"/>
          </a:p>
          <a:p>
            <a:endParaRPr lang="sv-SE" sz="5200" dirty="0"/>
          </a:p>
          <a:p>
            <a:endParaRPr lang="sv-SE" sz="5200" dirty="0"/>
          </a:p>
          <a:p>
            <a:endParaRPr lang="sv-SE" dirty="0"/>
          </a:p>
        </p:txBody>
      </p:sp>
      <p:pic>
        <p:nvPicPr>
          <p:cNvPr id="5" name="Picture 2">
            <a:extLst>
              <a:ext uri="{FF2B5EF4-FFF2-40B4-BE49-F238E27FC236}">
                <a16:creationId xmlns:a16="http://schemas.microsoft.com/office/drawing/2014/main" id="{672EFD29-2579-4D46-A068-A3CA46391231}"/>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 b="-191"/>
          <a:stretch/>
        </p:blipFill>
        <p:spPr bwMode="auto">
          <a:xfrm>
            <a:off x="7448365" y="0"/>
            <a:ext cx="4743635" cy="6267636"/>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a:extLst>
              <a:ext uri="{FF2B5EF4-FFF2-40B4-BE49-F238E27FC236}">
                <a16:creationId xmlns:a16="http://schemas.microsoft.com/office/drawing/2014/main" id="{789B73FA-5351-41A5-A790-1C380FE9D5A0}"/>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693308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6028-F1AC-4421-A2AC-95FEF42BFFDC}"/>
              </a:ext>
            </a:extLst>
          </p:cNvPr>
          <p:cNvSpPr>
            <a:spLocks noGrp="1"/>
          </p:cNvSpPr>
          <p:nvPr>
            <p:ph type="title"/>
          </p:nvPr>
        </p:nvSpPr>
        <p:spPr/>
        <p:txBody>
          <a:bodyPr/>
          <a:lstStyle/>
          <a:p>
            <a:r>
              <a:rPr lang="sv-SE" dirty="0"/>
              <a:t>Förslag på frågeställningar att använda som stöd</a:t>
            </a:r>
          </a:p>
        </p:txBody>
      </p:sp>
      <p:sp>
        <p:nvSpPr>
          <p:cNvPr id="3" name="Content Placeholder 2">
            <a:extLst>
              <a:ext uri="{FF2B5EF4-FFF2-40B4-BE49-F238E27FC236}">
                <a16:creationId xmlns:a16="http://schemas.microsoft.com/office/drawing/2014/main" id="{B81AD451-D023-4E07-BCAE-82AF41A33472}"/>
              </a:ext>
            </a:extLst>
          </p:cNvPr>
          <p:cNvSpPr>
            <a:spLocks noGrp="1"/>
          </p:cNvSpPr>
          <p:nvPr>
            <p:ph idx="1"/>
          </p:nvPr>
        </p:nvSpPr>
        <p:spPr>
          <a:xfrm>
            <a:off x="838200" y="1690689"/>
            <a:ext cx="9544050" cy="4214812"/>
          </a:xfrm>
        </p:spPr>
        <p:txBody>
          <a:bodyPr>
            <a:normAutofit/>
          </a:bodyPr>
          <a:lstStyle/>
          <a:p>
            <a:r>
              <a:rPr lang="sv-SE" dirty="0"/>
              <a:t>Vilka är era omedelbara åtgärder? </a:t>
            </a:r>
          </a:p>
          <a:p>
            <a:r>
              <a:rPr lang="sv-SE" dirty="0"/>
              <a:t>Vilka konsekvenser innebär händelsen för er? På kort och lång sikt? </a:t>
            </a:r>
          </a:p>
          <a:p>
            <a:r>
              <a:rPr lang="sv-SE" dirty="0"/>
              <a:t>Vilka delar av verksamheten är drabbade? </a:t>
            </a:r>
          </a:p>
          <a:p>
            <a:r>
              <a:rPr lang="sv-SE" dirty="0"/>
              <a:t>Vilka typer av planer och/eller kontinuitetslösningar (reservrutin och återställningsrutiner) kan tänkas behöva aktiveras i hanteringen?</a:t>
            </a:r>
          </a:p>
          <a:p>
            <a:r>
              <a:rPr lang="sv-SE" dirty="0"/>
              <a:t>Vad är era prioriteringar just nu?</a:t>
            </a:r>
          </a:p>
          <a:p>
            <a:r>
              <a:rPr lang="sv-SE" dirty="0"/>
              <a:t>Vad, och hur kommunicerar ni (internt/externt)?</a:t>
            </a:r>
          </a:p>
          <a:p>
            <a:r>
              <a:rPr lang="sv-SE" dirty="0"/>
              <a:t>Finns det några samverkansbehov; kring vad, med vem och hur?</a:t>
            </a:r>
          </a:p>
          <a:p>
            <a:endParaRPr lang="sv-SE" sz="2400" dirty="0"/>
          </a:p>
          <a:p>
            <a:endParaRPr lang="sv-SE" sz="2400" dirty="0"/>
          </a:p>
        </p:txBody>
      </p:sp>
      <p:sp>
        <p:nvSpPr>
          <p:cNvPr id="4" name="textruta 3">
            <a:extLst>
              <a:ext uri="{FF2B5EF4-FFF2-40B4-BE49-F238E27FC236}">
                <a16:creationId xmlns:a16="http://schemas.microsoft.com/office/drawing/2014/main" id="{68FD84D9-BBD6-48E9-8253-45D81F63DE6C}"/>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703198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Inspel 2</a:t>
            </a:r>
          </a:p>
        </p:txBody>
      </p:sp>
    </p:spTree>
    <p:extLst>
      <p:ext uri="{BB962C8B-B14F-4D97-AF65-F5344CB8AC3E}">
        <p14:creationId xmlns:p14="http://schemas.microsoft.com/office/powerpoint/2010/main" val="915807270"/>
      </p:ext>
    </p:extLst>
  </p:cSld>
  <p:clrMapOvr>
    <a:masterClrMapping/>
  </p:clrMapOvr>
</p:sld>
</file>

<file path=ppt/theme/theme1.xml><?xml version="1.0" encoding="utf-8"?>
<a:theme xmlns:a="http://schemas.openxmlformats.org/drawingml/2006/main" name="Office-tema">
  <a:themeElements>
    <a:clrScheme name="FSPOS">
      <a:dk1>
        <a:srgbClr val="000000"/>
      </a:dk1>
      <a:lt1>
        <a:srgbClr val="FFFFFF"/>
      </a:lt1>
      <a:dk2>
        <a:srgbClr val="000000"/>
      </a:dk2>
      <a:lt2>
        <a:srgbClr val="808080"/>
      </a:lt2>
      <a:accent1>
        <a:srgbClr val="009682"/>
      </a:accent1>
      <a:accent2>
        <a:srgbClr val="005045"/>
      </a:accent2>
      <a:accent3>
        <a:srgbClr val="AAE2CA"/>
      </a:accent3>
      <a:accent4>
        <a:srgbClr val="606060"/>
      </a:accent4>
      <a:accent5>
        <a:srgbClr val="808080"/>
      </a:accent5>
      <a:accent6>
        <a:srgbClr val="B2B2B2"/>
      </a:accent6>
      <a:hlink>
        <a:srgbClr val="0033CC"/>
      </a:hlink>
      <a:folHlink>
        <a:srgbClr val="0033CC"/>
      </a:folHlink>
    </a:clrScheme>
    <a:fontScheme name="FSPOS">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6FD9A5A-E745-4EBD-B91C-99E759D99D1B}" vid="{A24C8C3B-7F62-4DC9-80AC-32FC2536DD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FSPOS Template - Version 210517</Template>
  <TotalTime>0</TotalTime>
  <Words>1073</Words>
  <Application>Microsoft Office PowerPoint</Application>
  <PresentationFormat>Bredbild</PresentationFormat>
  <Paragraphs>73</Paragraphs>
  <Slides>11</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Book Antiqua</vt:lpstr>
      <vt:lpstr>Calibri</vt:lpstr>
      <vt:lpstr>Office-tema</vt:lpstr>
      <vt:lpstr>Scenario: Pandemi</vt:lpstr>
      <vt:lpstr>Instruktion </vt:lpstr>
      <vt:lpstr>Innan vi börjar - följande scenariojusteringar kan behöva övervägas</vt:lpstr>
      <vt:lpstr>Bakgrund</vt:lpstr>
      <vt:lpstr>Bakgrund</vt:lpstr>
      <vt:lpstr>Inspel 1</vt:lpstr>
      <vt:lpstr>Inspel 1</vt:lpstr>
      <vt:lpstr>Förslag på frågeställningar att använda som stöd</vt:lpstr>
      <vt:lpstr>Inspel 2</vt:lpstr>
      <vt:lpstr>Inspel 2</vt:lpstr>
      <vt:lpstr>Förslag på frågeställningar att använda som stöd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2022-12-21T10:53:27Z</dcterms:created>
  <dcterms:modified xsi:type="dcterms:W3CDTF">2022-12-21T10:53:39Z</dcterms:modified>
</cp:coreProperties>
</file>