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6" r:id="rId3"/>
    <p:sldId id="1817" r:id="rId4"/>
    <p:sldId id="1807" r:id="rId5"/>
    <p:sldId id="1806" r:id="rId6"/>
    <p:sldId id="256" r:id="rId7"/>
    <p:sldId id="1798" r:id="rId8"/>
    <p:sldId id="1801" r:id="rId9"/>
    <p:sldId id="1799" r:id="rId10"/>
    <p:sldId id="1800"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6"/>
            <p14:sldId id="1817"/>
            <p14:sldId id="1807"/>
            <p14:sldId id="1806"/>
            <p14:sldId id="256"/>
            <p14:sldId id="1798"/>
            <p14:sldId id="1801"/>
            <p14:sldId id="1799"/>
            <p14:sldId id="1800"/>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örfatta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009682"/>
    <a:srgbClr val="008472"/>
    <a:srgbClr val="84B5AA"/>
    <a:srgbClr val="FFFFFF"/>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27" autoAdjust="0"/>
    <p:restoredTop sz="94660"/>
  </p:normalViewPr>
  <p:slideViewPr>
    <p:cSldViewPr snapToGrid="0" showGuides="1">
      <p:cViewPr varScale="1">
        <p:scale>
          <a:sx n="55" d="100"/>
          <a:sy n="55" d="100"/>
        </p:scale>
        <p:origin x="328"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2022-12-21</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sv-SE" dirty="0"/>
              <a:t>Scenario: Gråzon (Cyberattack)</a:t>
            </a:r>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sv-SE" dirty="0"/>
          </a:p>
          <a:p>
            <a:r>
              <a:rPr lang="sv-SE" dirty="0"/>
              <a:t>Kategori:</a:t>
            </a:r>
          </a:p>
          <a:p>
            <a:r>
              <a:rPr lang="sv-SE" dirty="0"/>
              <a:t>Övrigt</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9" y="1173480"/>
            <a:ext cx="5731934" cy="4970145"/>
          </a:xfrm>
        </p:spPr>
        <p:txBody>
          <a:bodyPr>
            <a:normAutofit lnSpcReduction="10000"/>
          </a:bodyPr>
          <a:lstStyle/>
          <a:p>
            <a:pPr lvl="0"/>
            <a:r>
              <a:rPr lang="sv-SE" sz="1200" dirty="0">
                <a:solidFill>
                  <a:srgbClr val="000000"/>
                </a:solidFill>
              </a:rPr>
              <a:t>Klockan är [</a:t>
            </a:r>
            <a:r>
              <a:rPr lang="sv-SE" sz="1200" dirty="0" err="1">
                <a:solidFill>
                  <a:srgbClr val="009682"/>
                </a:solidFill>
              </a:rPr>
              <a:t>xx:xx</a:t>
            </a:r>
            <a:r>
              <a:rPr lang="sv-SE" sz="1200" dirty="0">
                <a:solidFill>
                  <a:srgbClr val="000000"/>
                </a:solidFill>
              </a:rPr>
              <a:t>] den [</a:t>
            </a:r>
            <a:r>
              <a:rPr lang="sv-SE" sz="1200" dirty="0">
                <a:solidFill>
                  <a:srgbClr val="009682"/>
                </a:solidFill>
              </a:rPr>
              <a:t>datum</a:t>
            </a:r>
            <a:r>
              <a:rPr lang="sv-SE" sz="1200" dirty="0">
                <a:solidFill>
                  <a:srgbClr val="000000"/>
                </a:solidFill>
              </a:rPr>
              <a:t>]. </a:t>
            </a:r>
          </a:p>
          <a:p>
            <a:r>
              <a:rPr lang="sv-SE" sz="1200" dirty="0" err="1"/>
              <a:t>DDoS</a:t>
            </a:r>
            <a:r>
              <a:rPr lang="sv-SE" sz="1200" dirty="0"/>
              <a:t>-attackerna mot er verksamhet har upphört och påverkar inte längre er verksamhet i någon större utsträckning. Detta efter [</a:t>
            </a:r>
            <a:r>
              <a:rPr lang="sv-SE" sz="1200" dirty="0">
                <a:solidFill>
                  <a:schemeClr val="accent1"/>
                </a:solidFill>
              </a:rPr>
              <a:t>x timmar/dagar</a:t>
            </a:r>
            <a:r>
              <a:rPr lang="sv-SE" sz="1200" dirty="0"/>
              <a:t>] av störningar som påverkat er hemsida samt </a:t>
            </a:r>
            <a:r>
              <a:rPr lang="sv-SE" sz="1200" dirty="0">
                <a:solidFill>
                  <a:srgbClr val="000000"/>
                </a:solidFill>
              </a:rPr>
              <a:t>[</a:t>
            </a:r>
            <a:r>
              <a:rPr lang="sv-SE" sz="1200" dirty="0">
                <a:solidFill>
                  <a:srgbClr val="009682"/>
                </a:solidFill>
              </a:rPr>
              <a:t>internt/interna system</a:t>
            </a:r>
            <a:r>
              <a:rPr lang="sv-SE" sz="1200" dirty="0">
                <a:solidFill>
                  <a:srgbClr val="000000"/>
                </a:solidFill>
              </a:rPr>
              <a:t>].</a:t>
            </a:r>
            <a:endParaRPr lang="sv-SE" sz="1200" dirty="0"/>
          </a:p>
          <a:p>
            <a:r>
              <a:rPr lang="sv-SE" sz="1200" dirty="0"/>
              <a:t>Säkerhetspolisen meddelar via media att de ännu inte har någon klar uppfattning kring vem eller vilka som kan ligga bakom attackerna. Attackerna ska dock ha varit välkoordinerade och samordnade, vilket skulle kunna tyda på främmande makt. Attackerna ska även ha varit riktade mot flera aktörer inom den finansiella sektorn. </a:t>
            </a:r>
          </a:p>
          <a:p>
            <a:r>
              <a:rPr lang="sv-SE" sz="1200" dirty="0"/>
              <a:t>Efterfrågan på information från allmänheten är stor. </a:t>
            </a:r>
          </a:p>
          <a:p>
            <a:r>
              <a:rPr lang="sv-SE" sz="1200" dirty="0"/>
              <a:t>[</a:t>
            </a:r>
            <a:r>
              <a:rPr lang="sv-SE" sz="1200" dirty="0">
                <a:solidFill>
                  <a:schemeClr val="accent1"/>
                </a:solidFill>
              </a:rPr>
              <a:t>It-avdelningen/it-leverantören</a:t>
            </a:r>
            <a:r>
              <a:rPr lang="sv-SE" sz="1200" dirty="0"/>
              <a:t>] informerar om att de upptäckt skadlig kod i flera av era </a:t>
            </a:r>
            <a:r>
              <a:rPr lang="sv-SE" sz="1200" dirty="0">
                <a:solidFill>
                  <a:srgbClr val="000000"/>
                </a:solidFill>
              </a:rPr>
              <a:t>[</a:t>
            </a:r>
            <a:r>
              <a:rPr lang="sv-SE" sz="1200" dirty="0">
                <a:solidFill>
                  <a:srgbClr val="009682"/>
                </a:solidFill>
              </a:rPr>
              <a:t>internt/interna system</a:t>
            </a:r>
            <a:r>
              <a:rPr lang="sv-SE" sz="1200" dirty="0">
                <a:solidFill>
                  <a:srgbClr val="000000"/>
                </a:solidFill>
              </a:rPr>
              <a:t>]</a:t>
            </a:r>
            <a:r>
              <a:rPr lang="sv-SE" sz="1200" dirty="0"/>
              <a:t>. Den skadliga koden orsakar ännu inga avbrott men skulle kunna utnyttjas för att komma åt databaser med </a:t>
            </a:r>
            <a:r>
              <a:rPr lang="sv-SE" sz="1200" dirty="0">
                <a:solidFill>
                  <a:srgbClr val="000000"/>
                </a:solidFill>
              </a:rPr>
              <a:t>[</a:t>
            </a:r>
            <a:r>
              <a:rPr lang="sv-SE" sz="1200" dirty="0">
                <a:solidFill>
                  <a:srgbClr val="009682"/>
                </a:solidFill>
              </a:rPr>
              <a:t>kunddata/personuppgifter/känslig information</a:t>
            </a:r>
            <a:r>
              <a:rPr lang="sv-SE" sz="1200" dirty="0">
                <a:solidFill>
                  <a:srgbClr val="000000"/>
                </a:solidFill>
              </a:rPr>
              <a:t>]</a:t>
            </a:r>
            <a:r>
              <a:rPr lang="sv-SE" sz="1200" dirty="0"/>
              <a:t>. </a:t>
            </a:r>
          </a:p>
          <a:p>
            <a:r>
              <a:rPr lang="sv-SE" sz="1200" dirty="0"/>
              <a:t>Det är ännu oklart om någon information redan kan ha läckt. Det finns heller ingen förklaring till hur intrånget ska ha gått till. En teori är att de senaste </a:t>
            </a:r>
            <a:r>
              <a:rPr lang="sv-SE" sz="1200" dirty="0" err="1"/>
              <a:t>DDoS</a:t>
            </a:r>
            <a:r>
              <a:rPr lang="sv-SE" sz="1200" dirty="0"/>
              <a:t>-attackerna ska ha fungerat som en täckmantel för att placera ut skadlig kod. </a:t>
            </a:r>
          </a:p>
          <a:p>
            <a:r>
              <a:rPr lang="sv-SE" sz="1200" dirty="0"/>
              <a:t>[</a:t>
            </a:r>
            <a:r>
              <a:rPr lang="sv-SE" sz="1200" dirty="0">
                <a:solidFill>
                  <a:schemeClr val="accent1"/>
                </a:solidFill>
              </a:rPr>
              <a:t>It-avdelningen/it-leverantören</a:t>
            </a:r>
            <a:r>
              <a:rPr lang="sv-SE" sz="1200" dirty="0"/>
              <a:t>] arbetar nu intensivt med att minska spridningen av den skadliga koden. Arbete pågår även med att kartlägga omfattningen av intrånget, samt om det finns någon substans i tidigare rykten om att sårbarheter i era system kan ha läckt. </a:t>
            </a:r>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838199" y="133123"/>
            <a:ext cx="10515600" cy="1040357"/>
          </a:xfrm>
        </p:spPr>
        <p:txBody>
          <a:bodyPr/>
          <a:lstStyle/>
          <a:p>
            <a:r>
              <a:rPr lang="sv-SE" dirty="0"/>
              <a:t>Inspel 2</a:t>
            </a:r>
          </a:p>
        </p:txBody>
      </p:sp>
      <p:pic>
        <p:nvPicPr>
          <p:cNvPr id="4" name="Bildobjekt 3">
            <a:extLst>
              <a:ext uri="{FF2B5EF4-FFF2-40B4-BE49-F238E27FC236}">
                <a16:creationId xmlns:a16="http://schemas.microsoft.com/office/drawing/2014/main" id="{73B3DA49-797B-46D8-BD4B-5C0F6598F182}"/>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874933" y="-1"/>
            <a:ext cx="5317067" cy="6282267"/>
          </a:xfrm>
          <a:prstGeom prst="rect">
            <a:avLst/>
          </a:prstGeom>
        </p:spPr>
      </p:pic>
      <p:sp>
        <p:nvSpPr>
          <p:cNvPr id="5" name="textruta 4">
            <a:extLst>
              <a:ext uri="{FF2B5EF4-FFF2-40B4-BE49-F238E27FC236}">
                <a16:creationId xmlns:a16="http://schemas.microsoft.com/office/drawing/2014/main" id="{C9BB6895-F5FE-4D13-9340-1354231BB9C7}"/>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58549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dirty="0"/>
              <a:t>Vilka konsekvenser innebär händelseutvecklingen för er?  </a:t>
            </a:r>
          </a:p>
          <a:p>
            <a:r>
              <a:rPr lang="sv-SE" dirty="0"/>
              <a:t>Vilka delar av verksamheten är fortsatt drabbade? </a:t>
            </a:r>
          </a:p>
          <a:p>
            <a:r>
              <a:rPr lang="sv-SE" dirty="0"/>
              <a:t>Vad är era prioriteringar just nu?</a:t>
            </a:r>
          </a:p>
          <a:p>
            <a:r>
              <a:rPr lang="sv-SE" dirty="0"/>
              <a:t>Vad, och hur kommunicerar ni (internt/externt)?</a:t>
            </a:r>
          </a:p>
          <a:p>
            <a:r>
              <a:rPr lang="sv-SE" dirty="0"/>
              <a:t>Finns det några nya samverkansbehov; kring vad, med vem och hur?</a:t>
            </a:r>
          </a:p>
          <a:p>
            <a:r>
              <a:rPr lang="sv-SE" dirty="0"/>
              <a:t>Hur genomförs återställningsarbetet?</a:t>
            </a:r>
          </a:p>
          <a:p>
            <a:r>
              <a:rPr lang="sv-SE" dirty="0"/>
              <a:t>Hur genomförs återgången till normalläge?</a:t>
            </a:r>
          </a:p>
        </p:txBody>
      </p:sp>
      <p:sp>
        <p:nvSpPr>
          <p:cNvPr id="4" name="textruta 3">
            <a:extLst>
              <a:ext uri="{FF2B5EF4-FFF2-40B4-BE49-F238E27FC236}">
                <a16:creationId xmlns:a16="http://schemas.microsoft.com/office/drawing/2014/main" id="{008CB849-6523-46AA-BB3C-406FD9D8DEC6}"/>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E05D7F41-2777-40F2-A06E-D1B9CA0476AC}"/>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61230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1B84A64E-B99E-4E78-99FD-3BB4C70F685E}"/>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325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399144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a:t>Bakgrund</a:t>
            </a:r>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6" y="999067"/>
            <a:ext cx="6742642" cy="5144281"/>
          </a:xfrm>
        </p:spPr>
        <p:txBody>
          <a:bodyPr>
            <a:normAutofit fontScale="25000" lnSpcReduction="20000"/>
          </a:bodyPr>
          <a:lstStyle/>
          <a:p>
            <a:r>
              <a:rPr lang="sv-SE" sz="5600" dirty="0"/>
              <a:t>Det råder ett försämrat omvärldsläge i Sveriges närområde. Konflikten mellan A-land och B-land i Europa som nu pågått under 3 månader påverkar på många sätt det säkerhetspolitiska läget i Sverige. </a:t>
            </a:r>
          </a:p>
          <a:p>
            <a:r>
              <a:rPr lang="sv-SE" sz="5600" dirty="0"/>
              <a:t>A-land (med cirka 150 miljoner invånare) är en kärnvapenmakt med en stark militär förmåga. Landet har stora tillgångar på olja och naturgas som också utgör en stor del av dess export. Omvärlden betraktar landet som en diktatur. A-land har minoriteter boendes i B-land. A-land menar att dessa minoriteter behöver skyddas från B-lands förtryck och förföljelse.</a:t>
            </a:r>
          </a:p>
          <a:p>
            <a:r>
              <a:rPr lang="sv-SE" sz="5600" dirty="0"/>
              <a:t>B-land är ett litet land till ytan (med cirka 2 miljoner invånare). Landet är en demokrati och uppfattas som västvänlig i och med dess närmanden till EU. B-land är till stora delar beroende av A-land avseende export och import. </a:t>
            </a:r>
          </a:p>
          <a:p>
            <a:r>
              <a:rPr lang="sv-SE" sz="5600" dirty="0"/>
              <a:t>A-lands ekonomi är hårt belastad av västs sanktioner. Trots detta fortsätter landet att hota B-land om en total invasion. A-land genomför regelbundet sabotageaktioner riktat mot B-lands kritiska infrastruktur.   </a:t>
            </a:r>
          </a:p>
          <a:p>
            <a:r>
              <a:rPr lang="sv-SE" sz="5600" dirty="0"/>
              <a:t>A-land har vid ett flertal gånger hotat Sverige om att dess uttalade stöd till B-land kommer ses som en aggression och leda till ”allvarliga konsekvenser”.  Sverige har även satts upp på listan över ovänliga stater. </a:t>
            </a:r>
          </a:p>
          <a:p>
            <a:r>
              <a:rPr lang="sv-SE" sz="5600" dirty="0"/>
              <a:t>Säkerhetspolisen och Försvarsmakten varnar nu för en ökad mängd cyberattacker riktade mot Sverige. Varningar höjs även för att aktörer inom den finansiella sektorn kan drabbas, vilket kan komma att påverka viktiga samhällsfunktioner. </a:t>
            </a:r>
          </a:p>
          <a:p>
            <a:r>
              <a:rPr lang="sv-SE" sz="5600" dirty="0"/>
              <a:t>Priserna på vissa livsmedel, bränsle samt el har tredubblerats. Det råder även brist på viktiga komponenter i tillverkningsindustrin, detta som ett led i A-lands motsanktioner mot väst.  </a:t>
            </a:r>
            <a:endParaRPr lang="en-GB" sz="5600" dirty="0"/>
          </a:p>
          <a:p>
            <a:endParaRPr lang="en-GB" sz="5200" dirty="0"/>
          </a:p>
          <a:p>
            <a:endParaRPr lang="sv-SE" dirty="0"/>
          </a:p>
        </p:txBody>
      </p:sp>
      <p:pic>
        <p:nvPicPr>
          <p:cNvPr id="4" name="Bildobjekt 3">
            <a:extLst>
              <a:ext uri="{FF2B5EF4-FFF2-40B4-BE49-F238E27FC236}">
                <a16:creationId xmlns:a16="http://schemas.microsoft.com/office/drawing/2014/main" id="{A3198834-2E66-4368-8863-5320512BB099}"/>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630886" y="0"/>
            <a:ext cx="4550342" cy="6281057"/>
          </a:xfrm>
          <a:prstGeom prst="rect">
            <a:avLst/>
          </a:prstGeom>
        </p:spPr>
      </p:pic>
      <p:sp>
        <p:nvSpPr>
          <p:cNvPr id="5" name="textruta 4">
            <a:extLst>
              <a:ext uri="{FF2B5EF4-FFF2-40B4-BE49-F238E27FC236}">
                <a16:creationId xmlns:a16="http://schemas.microsoft.com/office/drawing/2014/main" id="{60A29777-5F5B-4139-B2B9-BAFDD52EEA3A}"/>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93063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296761"/>
            <a:ext cx="5875868" cy="4801991"/>
          </a:xfrm>
        </p:spPr>
        <p:txBody>
          <a:bodyPr>
            <a:noAutofit/>
          </a:bodyPr>
          <a:lstStyle/>
          <a:p>
            <a:r>
              <a:rPr lang="sv-SE" sz="1200" dirty="0"/>
              <a:t>Klockan är [</a:t>
            </a:r>
            <a:r>
              <a:rPr lang="sv-SE" sz="1200" dirty="0" err="1">
                <a:solidFill>
                  <a:schemeClr val="accent1"/>
                </a:solidFill>
              </a:rPr>
              <a:t>xx:xx</a:t>
            </a:r>
            <a:r>
              <a:rPr lang="sv-SE" sz="1200" dirty="0"/>
              <a:t>] den [</a:t>
            </a:r>
            <a:r>
              <a:rPr lang="sv-SE" sz="1200" dirty="0">
                <a:solidFill>
                  <a:schemeClr val="accent1"/>
                </a:solidFill>
              </a:rPr>
              <a:t>datum</a:t>
            </a:r>
            <a:r>
              <a:rPr lang="sv-SE" sz="1200" dirty="0"/>
              <a:t>]. </a:t>
            </a:r>
          </a:p>
          <a:p>
            <a:r>
              <a:rPr lang="sv-SE" sz="1200" dirty="0"/>
              <a:t>Er verksamhet har under [</a:t>
            </a:r>
            <a:r>
              <a:rPr lang="sv-SE" sz="1200" dirty="0">
                <a:solidFill>
                  <a:schemeClr val="accent1"/>
                </a:solidFill>
              </a:rPr>
              <a:t>x timmar/dagar</a:t>
            </a:r>
            <a:r>
              <a:rPr lang="sv-SE" sz="1200" dirty="0"/>
              <a:t>] utsatts för återkommande och omfattande överbelastningsattacker (</a:t>
            </a:r>
            <a:r>
              <a:rPr lang="sv-SE" sz="1200" dirty="0" err="1"/>
              <a:t>DDoS</a:t>
            </a:r>
            <a:r>
              <a:rPr lang="sv-SE" sz="1200" dirty="0"/>
              <a:t>-attacker). Ni vet ännu inte hur länge attackerna kommer att fortsätta. </a:t>
            </a:r>
          </a:p>
          <a:p>
            <a:r>
              <a:rPr lang="sv-SE" sz="1200" dirty="0"/>
              <a:t>Korta men regelbundna avbrott i [</a:t>
            </a:r>
            <a:r>
              <a:rPr lang="sv-SE" sz="1200" dirty="0">
                <a:solidFill>
                  <a:srgbClr val="009682"/>
                </a:solidFill>
              </a:rPr>
              <a:t>intern/interna system</a:t>
            </a:r>
            <a:r>
              <a:rPr lang="sv-SE" sz="1200" dirty="0">
                <a:solidFill>
                  <a:srgbClr val="000000"/>
                </a:solidFill>
              </a:rPr>
              <a:t>] </a:t>
            </a:r>
            <a:r>
              <a:rPr lang="sv-SE" sz="1200" dirty="0"/>
              <a:t>har rapporterats.</a:t>
            </a:r>
          </a:p>
          <a:p>
            <a:r>
              <a:rPr lang="sv-SE" sz="1200" dirty="0" err="1"/>
              <a:t>DDoS</a:t>
            </a:r>
            <a:r>
              <a:rPr lang="sv-SE" sz="1200" dirty="0"/>
              <a:t>-attackerna har även orsakat att er [</a:t>
            </a:r>
            <a:r>
              <a:rPr lang="sv-SE" sz="1200" dirty="0">
                <a:solidFill>
                  <a:srgbClr val="009682"/>
                </a:solidFill>
              </a:rPr>
              <a:t>hemsida/intranät</a:t>
            </a:r>
            <a:r>
              <a:rPr lang="sv-SE" sz="1200" dirty="0">
                <a:solidFill>
                  <a:srgbClr val="000000"/>
                </a:solidFill>
              </a:rPr>
              <a:t>] </a:t>
            </a:r>
            <a:r>
              <a:rPr lang="sv-SE" sz="1200" dirty="0"/>
              <a:t>ligger nere, vilket försvårar era möjligheter att gå ut med information till [</a:t>
            </a:r>
            <a:r>
              <a:rPr lang="sv-SE" sz="1200" dirty="0">
                <a:solidFill>
                  <a:schemeClr val="accent1"/>
                </a:solidFill>
              </a:rPr>
              <a:t>kunder/medborgare/andra intressenter</a:t>
            </a:r>
            <a:r>
              <a:rPr lang="sv-SE" sz="1200" dirty="0">
                <a:solidFill>
                  <a:srgbClr val="000000"/>
                </a:solidFill>
              </a:rPr>
              <a:t>]</a:t>
            </a:r>
            <a:r>
              <a:rPr lang="sv-SE" sz="1200" dirty="0"/>
              <a:t>. </a:t>
            </a:r>
          </a:p>
          <a:p>
            <a:r>
              <a:rPr lang="sv-SE" sz="1200" dirty="0"/>
              <a:t>Bedömningen från Säkerhetspolisen är att fler aktörer inom den finansiella sektorn kan komma att drabbas av likande attacker. Under en pressträff  uppmanas aktörer inom sektorn att ta höjd för eventuella cyberangrepp. </a:t>
            </a:r>
          </a:p>
          <a:p>
            <a:r>
              <a:rPr lang="sv-SE" sz="1200" dirty="0"/>
              <a:t>Sociala medier svämmar över med inlägg om att Sverige inte längre har förmåga att upprätthålla kritiska finansiella tjänster. Er organisation nämns vid namn. </a:t>
            </a:r>
          </a:p>
          <a:p>
            <a:r>
              <a:rPr lang="sv-SE" sz="1200" dirty="0"/>
              <a:t>Samtidigt sprids rykten på sociala medier om att sårbarheter i era [</a:t>
            </a:r>
            <a:r>
              <a:rPr lang="sv-SE" sz="1200" dirty="0">
                <a:solidFill>
                  <a:schemeClr val="accent1"/>
                </a:solidFill>
              </a:rPr>
              <a:t>intern/interna system</a:t>
            </a:r>
            <a:r>
              <a:rPr lang="sv-SE" sz="1200" dirty="0"/>
              <a:t>] nu sprids på </a:t>
            </a:r>
            <a:r>
              <a:rPr lang="sv-SE" sz="1200" dirty="0" err="1"/>
              <a:t>Darknet</a:t>
            </a:r>
            <a:r>
              <a:rPr lang="sv-SE" sz="1200" dirty="0"/>
              <a:t> vilket skulle kunna utnyttjas av en antagonist. </a:t>
            </a:r>
          </a:p>
          <a:p>
            <a:r>
              <a:rPr lang="sv-SE" sz="1200" dirty="0"/>
              <a:t>Media vänder sig till er för en kommentar.</a:t>
            </a:r>
          </a:p>
        </p:txBody>
      </p:sp>
      <p:pic>
        <p:nvPicPr>
          <p:cNvPr id="5" name="Bildobjekt 4">
            <a:extLst>
              <a:ext uri="{FF2B5EF4-FFF2-40B4-BE49-F238E27FC236}">
                <a16:creationId xmlns:a16="http://schemas.microsoft.com/office/drawing/2014/main" id="{37EE67E2-3B59-4E53-A2C8-9F1A8DB1CC2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90112" y="1"/>
            <a:ext cx="5001887" cy="6273800"/>
          </a:xfrm>
          <a:prstGeom prst="rect">
            <a:avLst/>
          </a:prstGeom>
        </p:spPr>
      </p:pic>
      <p:sp>
        <p:nvSpPr>
          <p:cNvPr id="6" name="textruta 5">
            <a:extLst>
              <a:ext uri="{FF2B5EF4-FFF2-40B4-BE49-F238E27FC236}">
                <a16:creationId xmlns:a16="http://schemas.microsoft.com/office/drawing/2014/main" id="{AA194986-F3BC-43F0-8A66-8AF0BB8EA089}"/>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dirty="0"/>
              <a:t>Vilka är era omedelbara åtgärder? </a:t>
            </a:r>
          </a:p>
          <a:p>
            <a:r>
              <a:rPr lang="sv-SE" dirty="0"/>
              <a:t>Vilka konsekvenser innebär händelsen för er? På kort och lång sikt? </a:t>
            </a:r>
          </a:p>
          <a:p>
            <a:r>
              <a:rPr lang="sv-SE" dirty="0"/>
              <a:t>Vilka delar av verksamheten är drabbade? </a:t>
            </a:r>
          </a:p>
          <a:p>
            <a:r>
              <a:rPr lang="sv-SE" dirty="0"/>
              <a:t>Vilken personal behöver aktiveras?</a:t>
            </a:r>
          </a:p>
          <a:p>
            <a:r>
              <a:rPr lang="sv-SE" dirty="0"/>
              <a:t>Vilka typer av planer och/eller kontinuitetslösningar (reservrutin och återställningsrutiner) kan tänkas behöva aktiveras i hanteringen?</a:t>
            </a:r>
          </a:p>
          <a:p>
            <a:r>
              <a:rPr lang="sv-SE" dirty="0"/>
              <a:t>Vad är era prioriteringar just nu?</a:t>
            </a:r>
          </a:p>
          <a:p>
            <a:r>
              <a:rPr lang="sv-SE" dirty="0"/>
              <a:t>Vad, och hur kommunicerar ni (internt/externt)?</a:t>
            </a:r>
          </a:p>
          <a:p>
            <a:r>
              <a:rPr lang="sv-SE" dirty="0"/>
              <a:t>Finns det några samverkansbehov; kring vad, med vem och hur?</a:t>
            </a:r>
          </a:p>
          <a:p>
            <a:endParaRPr lang="sv-SE" sz="2400" dirty="0"/>
          </a:p>
          <a:p>
            <a:endParaRPr lang="sv-SE" sz="2400" dirty="0"/>
          </a:p>
        </p:txBody>
      </p:sp>
      <p:sp>
        <p:nvSpPr>
          <p:cNvPr id="4" name="textruta 3">
            <a:extLst>
              <a:ext uri="{FF2B5EF4-FFF2-40B4-BE49-F238E27FC236}">
                <a16:creationId xmlns:a16="http://schemas.microsoft.com/office/drawing/2014/main" id="{EC15E579-DC4D-46B2-AE92-F9F5E6AF2385}"/>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1205</Words>
  <Application>Microsoft Office PowerPoint</Application>
  <PresentationFormat>Bredbild</PresentationFormat>
  <Paragraphs>71</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Gråzon (Cyberattack)</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2022-12-21T10:52:43Z</dcterms:created>
  <dcterms:modified xsi:type="dcterms:W3CDTF">2022-12-21T10:53:12Z</dcterms:modified>
</cp:coreProperties>
</file>