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8" r:id="rId1"/>
  </p:sldMasterIdLst>
  <p:notesMasterIdLst>
    <p:notesMasterId r:id="rId13"/>
  </p:notesMasterIdLst>
  <p:sldIdLst>
    <p:sldId id="368" r:id="rId2"/>
    <p:sldId id="1818" r:id="rId3"/>
    <p:sldId id="1819" r:id="rId4"/>
    <p:sldId id="256" r:id="rId5"/>
    <p:sldId id="1807" r:id="rId6"/>
    <p:sldId id="1811" r:id="rId7"/>
    <p:sldId id="1798" r:id="rId8"/>
    <p:sldId id="1801" r:id="rId9"/>
    <p:sldId id="1799" r:id="rId10"/>
    <p:sldId id="1809" r:id="rId11"/>
    <p:sldId id="264" r:id="rId1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27BA76A0-B8E8-4E1D-BB8C-76008CD7A289}">
          <p14:sldIdLst>
            <p14:sldId id="368"/>
            <p14:sldId id="1818"/>
            <p14:sldId id="1819"/>
            <p14:sldId id="256"/>
            <p14:sldId id="1807"/>
            <p14:sldId id="1811"/>
            <p14:sldId id="1798"/>
            <p14:sldId id="1801"/>
            <p14:sldId id="1799"/>
            <p14:sldId id="1809"/>
            <p14:sldId id="26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Författare"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7E6E6"/>
    <a:srgbClr val="009682"/>
    <a:srgbClr val="008472"/>
    <a:srgbClr val="84B5AA"/>
    <a:srgbClr val="AAE2CA"/>
    <a:srgbClr val="005045"/>
    <a:srgbClr val="0045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002" autoAdjust="0"/>
    <p:restoredTop sz="96374" autoAdjust="0"/>
  </p:normalViewPr>
  <p:slideViewPr>
    <p:cSldViewPr snapToGrid="0" showGuides="1">
      <p:cViewPr varScale="1">
        <p:scale>
          <a:sx n="81" d="100"/>
          <a:sy n="81" d="100"/>
        </p:scale>
        <p:origin x="60" y="236"/>
      </p:cViewPr>
      <p:guideLst>
        <p:guide orient="horz" pos="2160"/>
        <p:guide pos="3840"/>
      </p:guideLst>
    </p:cSldViewPr>
  </p:slideViewPr>
  <p:notesTextViewPr>
    <p:cViewPr>
      <p:scale>
        <a:sx n="1" d="1"/>
        <a:sy n="1" d="1"/>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282E4A-F122-40F5-ACAB-8D43BA36A9FB}" type="datetimeFigureOut">
              <a:rPr lang="sv-SE" smtClean="0"/>
              <a:t>2022-12-15</a:t>
            </a:fld>
            <a:endParaRPr lang="sv-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716534-F942-40A7-A232-C0EEF824DAD4}" type="slidenum">
              <a:rPr lang="sv-SE" smtClean="0"/>
              <a:t>‹#›</a:t>
            </a:fld>
            <a:endParaRPr lang="sv-SE"/>
          </a:p>
        </p:txBody>
      </p:sp>
    </p:spTree>
    <p:extLst>
      <p:ext uri="{BB962C8B-B14F-4D97-AF65-F5344CB8AC3E}">
        <p14:creationId xmlns:p14="http://schemas.microsoft.com/office/powerpoint/2010/main" val="1403168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4716534-F942-40A7-A232-C0EEF824DAD4}" type="slidenum">
              <a:rPr lang="sv-SE" smtClean="0"/>
              <a:t>7</a:t>
            </a:fld>
            <a:endParaRPr lang="sv-SE"/>
          </a:p>
        </p:txBody>
      </p:sp>
    </p:spTree>
    <p:extLst>
      <p:ext uri="{BB962C8B-B14F-4D97-AF65-F5344CB8AC3E}">
        <p14:creationId xmlns:p14="http://schemas.microsoft.com/office/powerpoint/2010/main" val="12543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4716534-F942-40A7-A232-C0EEF824DAD4}" type="slidenum">
              <a:rPr lang="sv-SE" smtClean="0"/>
              <a:t>10</a:t>
            </a:fld>
            <a:endParaRPr lang="sv-SE"/>
          </a:p>
        </p:txBody>
      </p:sp>
    </p:spTree>
    <p:extLst>
      <p:ext uri="{BB962C8B-B14F-4D97-AF65-F5344CB8AC3E}">
        <p14:creationId xmlns:p14="http://schemas.microsoft.com/office/powerpoint/2010/main" val="88957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7" name="Rectangle 2"/>
          <p:cNvSpPr>
            <a:spLocks noChangeArrowheads="1"/>
          </p:cNvSpPr>
          <p:nvPr userDrawn="1"/>
        </p:nvSpPr>
        <p:spPr bwMode="auto">
          <a:xfrm>
            <a:off x="0" y="0"/>
            <a:ext cx="12192000" cy="6858000"/>
          </a:xfrm>
          <a:prstGeom prst="rect">
            <a:avLst/>
          </a:prstGeom>
          <a:gradFill rotWithShape="0">
            <a:gsLst>
              <a:gs pos="0">
                <a:srgbClr val="009682">
                  <a:gamma/>
                  <a:shade val="46275"/>
                  <a:invGamma/>
                </a:srgbClr>
              </a:gs>
              <a:gs pos="100000">
                <a:srgbClr val="009682"/>
              </a:gs>
            </a:gsLst>
            <a:lin ang="5400000" scaled="1"/>
          </a:gradFill>
          <a:ln w="9525">
            <a:noFill/>
            <a:miter lim="800000"/>
            <a:headEnd/>
            <a:tailEnd/>
          </a:ln>
          <a:effectLst/>
        </p:spPr>
        <p:txBody>
          <a:bodyPr wrap="none" anchor="ctr"/>
          <a:lstStyle/>
          <a:p>
            <a:pPr>
              <a:defRPr/>
            </a:pPr>
            <a:endParaRPr lang="sv-SE"/>
          </a:p>
        </p:txBody>
      </p:sp>
      <p:sp>
        <p:nvSpPr>
          <p:cNvPr id="9" name="Rubrik 1"/>
          <p:cNvSpPr>
            <a:spLocks noGrp="1"/>
          </p:cNvSpPr>
          <p:nvPr>
            <p:ph type="ctrTitle"/>
          </p:nvPr>
        </p:nvSpPr>
        <p:spPr>
          <a:xfrm>
            <a:off x="838200" y="1370013"/>
            <a:ext cx="10515600" cy="2387600"/>
          </a:xfrm>
        </p:spPr>
        <p:txBody>
          <a:bodyPr anchor="b">
            <a:normAutofit/>
          </a:bodyPr>
          <a:lstStyle>
            <a:lvl1pPr algn="ctr">
              <a:defRPr sz="5400">
                <a:solidFill>
                  <a:schemeClr val="bg1"/>
                </a:solidFill>
              </a:defRPr>
            </a:lvl1pPr>
          </a:lstStyle>
          <a:p>
            <a:r>
              <a:rPr lang="en-US"/>
              <a:t>Click to edit Master title style</a:t>
            </a:r>
            <a:endParaRPr lang="sv-SE" dirty="0"/>
          </a:p>
        </p:txBody>
      </p:sp>
      <p:sp>
        <p:nvSpPr>
          <p:cNvPr id="10" name="Underrubrik 2"/>
          <p:cNvSpPr>
            <a:spLocks noGrp="1"/>
          </p:cNvSpPr>
          <p:nvPr>
            <p:ph type="subTitle" idx="1"/>
          </p:nvPr>
        </p:nvSpPr>
        <p:spPr>
          <a:xfrm>
            <a:off x="838200" y="3849688"/>
            <a:ext cx="10515600" cy="1655762"/>
          </a:xfrm>
        </p:spPr>
        <p:txBody>
          <a:bodyPr anchor="ctr">
            <a:norm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dirty="0"/>
          </a:p>
        </p:txBody>
      </p:sp>
      <p:sp>
        <p:nvSpPr>
          <p:cNvPr id="11" name="Text Box 9"/>
          <p:cNvSpPr txBox="1">
            <a:spLocks noChangeArrowheads="1"/>
          </p:cNvSpPr>
          <p:nvPr userDrawn="1"/>
        </p:nvSpPr>
        <p:spPr bwMode="auto">
          <a:xfrm>
            <a:off x="0" y="770"/>
            <a:ext cx="2463800" cy="1075555"/>
          </a:xfrm>
          <a:prstGeom prst="rect">
            <a:avLst/>
          </a:prstGeom>
          <a:noFill/>
          <a:ln w="9525">
            <a:noFill/>
            <a:miter lim="800000"/>
            <a:headEnd/>
            <a:tailEnd/>
          </a:ln>
        </p:spPr>
        <p:txBody>
          <a:bodyPr lIns="180000" tIns="180000" rIns="0" bIns="0" anchor="t"/>
          <a:lstStyle/>
          <a:p>
            <a:pPr algn="l" eaLnBrk="0" hangingPunct="0">
              <a:defRPr/>
            </a:pPr>
            <a:r>
              <a:rPr lang="sv-SE" sz="2800" b="1" dirty="0">
                <a:solidFill>
                  <a:schemeClr val="bg1"/>
                </a:solidFill>
                <a:latin typeface="Book Antiqua" pitchFamily="18" charset="0"/>
              </a:rPr>
              <a:t>FSPOS</a:t>
            </a:r>
            <a:endParaRPr lang="sv-SE" sz="2000" b="0" dirty="0">
              <a:solidFill>
                <a:schemeClr val="bg1"/>
              </a:solidFill>
              <a:latin typeface="Book Antiqua" pitchFamily="18" charset="0"/>
            </a:endParaRPr>
          </a:p>
          <a:p>
            <a:pPr algn="l" eaLnBrk="0" hangingPunct="0">
              <a:defRPr/>
            </a:pPr>
            <a:r>
              <a:rPr lang="sv-SE" sz="1400" dirty="0">
                <a:solidFill>
                  <a:schemeClr val="bg1"/>
                </a:solidFill>
                <a:latin typeface="Book Antiqua" pitchFamily="18" charset="0"/>
              </a:rPr>
              <a:t>Finansiella Sektorns </a:t>
            </a:r>
          </a:p>
          <a:p>
            <a:pPr algn="l" eaLnBrk="0" hangingPunct="0">
              <a:defRPr/>
            </a:pPr>
            <a:r>
              <a:rPr lang="sv-SE" sz="1400" dirty="0">
                <a:solidFill>
                  <a:schemeClr val="bg1"/>
                </a:solidFill>
                <a:latin typeface="Book Antiqua" pitchFamily="18" charset="0"/>
              </a:rPr>
              <a:t>Privat-Offentliga Samverkan</a:t>
            </a:r>
          </a:p>
        </p:txBody>
      </p:sp>
    </p:spTree>
    <p:extLst>
      <p:ext uri="{BB962C8B-B14F-4D97-AF65-F5344CB8AC3E}">
        <p14:creationId xmlns:p14="http://schemas.microsoft.com/office/powerpoint/2010/main" val="3525659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dirty="0"/>
          </a:p>
        </p:txBody>
      </p:sp>
      <p:sp>
        <p:nvSpPr>
          <p:cNvPr id="3" name="Platshållare för innehåll 2"/>
          <p:cNvSpPr>
            <a:spLocks noGrp="1"/>
          </p:cNvSpPr>
          <p:nvPr>
            <p:ph idx="1"/>
          </p:nvPr>
        </p:nvSpPr>
        <p:spPr/>
        <p:txBody>
          <a:bodyPr/>
          <a:lstStyle>
            <a:lvl2pPr marL="625475" indent="-17145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6" name="Platshållare för bildnummer 5"/>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196561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normAutofit/>
          </a:bodyPr>
          <a:lstStyle>
            <a:lvl1pPr>
              <a:defRPr sz="4800" b="1">
                <a:solidFill>
                  <a:srgbClr val="009682"/>
                </a:solidFill>
              </a:defRPr>
            </a:lvl1pPr>
          </a:lstStyle>
          <a:p>
            <a:r>
              <a:rPr lang="en-US"/>
              <a:t>Click to edit Master title style</a:t>
            </a:r>
            <a:endParaRPr lang="sv-SE" dirty="0"/>
          </a:p>
        </p:txBody>
      </p:sp>
      <p:sp>
        <p:nvSpPr>
          <p:cNvPr id="3" name="Platshållare för text 2"/>
          <p:cNvSpPr>
            <a:spLocks noGrp="1"/>
          </p:cNvSpPr>
          <p:nvPr>
            <p:ph type="body" idx="1"/>
          </p:nvPr>
        </p:nvSpPr>
        <p:spPr>
          <a:xfrm>
            <a:off x="831850" y="4589464"/>
            <a:ext cx="10515600" cy="1115598"/>
          </a:xfrm>
        </p:spPr>
        <p:txBody>
          <a:bodyPr>
            <a:normAutofit/>
          </a:bodyPr>
          <a:lstStyle>
            <a:lvl1pPr marL="0" indent="0">
              <a:buNone/>
              <a:defRPr sz="2000">
                <a:solidFill>
                  <a:srgbClr val="00968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Platshållare för bildnummer 5"/>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2182100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dirty="0"/>
          </a:p>
        </p:txBody>
      </p:sp>
      <p:sp>
        <p:nvSpPr>
          <p:cNvPr id="3" name="Platshållare för innehåll 2"/>
          <p:cNvSpPr>
            <a:spLocks noGrp="1"/>
          </p:cNvSpPr>
          <p:nvPr>
            <p:ph sz="half" idx="1"/>
          </p:nvPr>
        </p:nvSpPr>
        <p:spPr>
          <a:xfrm>
            <a:off x="838200" y="1825625"/>
            <a:ext cx="5181600" cy="3889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innehåll 3"/>
          <p:cNvSpPr>
            <a:spLocks noGrp="1"/>
          </p:cNvSpPr>
          <p:nvPr>
            <p:ph sz="half" idx="2"/>
          </p:nvPr>
        </p:nvSpPr>
        <p:spPr>
          <a:xfrm>
            <a:off x="6172200" y="1825625"/>
            <a:ext cx="5181600" cy="3889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7" name="Platshållare för bildnummer 6"/>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883413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en-US"/>
              <a:t>Click to edit Master title style</a:t>
            </a:r>
            <a:endParaRPr lang="sv-SE"/>
          </a:p>
        </p:txBody>
      </p:sp>
      <p:sp>
        <p:nvSpPr>
          <p:cNvPr id="3" name="Platshållare för text 2"/>
          <p:cNvSpPr>
            <a:spLocks noGrp="1"/>
          </p:cNvSpPr>
          <p:nvPr>
            <p:ph type="body" idx="1"/>
          </p:nvPr>
        </p:nvSpPr>
        <p:spPr>
          <a:xfrm>
            <a:off x="839788" y="1825200"/>
            <a:ext cx="5157787" cy="656041"/>
          </a:xfrm>
        </p:spPr>
        <p:txBody>
          <a:bodyPr anchor="ctr">
            <a:normAutofit/>
          </a:bodyPr>
          <a:lstStyle>
            <a:lvl1pPr marL="0" indent="0">
              <a:buNone/>
              <a:defRPr sz="2000" b="1">
                <a:solidFill>
                  <a:srgbClr val="00968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Platshållare för innehåll 3"/>
          <p:cNvSpPr>
            <a:spLocks noGrp="1"/>
          </p:cNvSpPr>
          <p:nvPr>
            <p:ph sz="half" idx="2"/>
          </p:nvPr>
        </p:nvSpPr>
        <p:spPr>
          <a:xfrm>
            <a:off x="839788" y="2505075"/>
            <a:ext cx="5157787" cy="32198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5" name="Platshållare för text 4"/>
          <p:cNvSpPr>
            <a:spLocks noGrp="1"/>
          </p:cNvSpPr>
          <p:nvPr>
            <p:ph type="body" sz="quarter" idx="3"/>
          </p:nvPr>
        </p:nvSpPr>
        <p:spPr>
          <a:xfrm>
            <a:off x="6172200" y="1825200"/>
            <a:ext cx="5183188" cy="656041"/>
          </a:xfrm>
        </p:spPr>
        <p:txBody>
          <a:bodyPr anchor="ctr">
            <a:normAutofit/>
          </a:bodyPr>
          <a:lstStyle>
            <a:lvl1pPr marL="0" indent="0">
              <a:buNone/>
              <a:defRPr sz="2000" b="1">
                <a:solidFill>
                  <a:srgbClr val="00968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Platshållare för innehåll 5"/>
          <p:cNvSpPr>
            <a:spLocks noGrp="1"/>
          </p:cNvSpPr>
          <p:nvPr>
            <p:ph sz="quarter" idx="4"/>
          </p:nvPr>
        </p:nvSpPr>
        <p:spPr>
          <a:xfrm>
            <a:off x="6172200" y="2505075"/>
            <a:ext cx="5183188" cy="32198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9" name="Platshållare för bildnummer 8"/>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3772461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5" name="Platshållare för bildnummer 4"/>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69319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2853774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16"/>
          <p:cNvSpPr>
            <a:spLocks noChangeArrowheads="1"/>
          </p:cNvSpPr>
          <p:nvPr userDrawn="1"/>
        </p:nvSpPr>
        <p:spPr bwMode="auto">
          <a:xfrm>
            <a:off x="0" y="6260123"/>
            <a:ext cx="12192000" cy="597876"/>
          </a:xfrm>
          <a:prstGeom prst="rect">
            <a:avLst/>
          </a:prstGeom>
          <a:gradFill flip="none" rotWithShape="1">
            <a:gsLst>
              <a:gs pos="0">
                <a:srgbClr val="009682">
                  <a:gamma/>
                  <a:shade val="46275"/>
                  <a:invGamma/>
                </a:srgbClr>
              </a:gs>
              <a:gs pos="100000">
                <a:srgbClr val="009682"/>
              </a:gs>
            </a:gsLst>
            <a:lin ang="16200000" scaled="1"/>
            <a:tileRect/>
          </a:gradFill>
          <a:ln w="9525">
            <a:noFill/>
            <a:miter lim="800000"/>
            <a:headEnd/>
            <a:tailEnd/>
          </a:ln>
          <a:effectLst/>
        </p:spPr>
        <p:txBody>
          <a:bodyPr wrap="none" anchor="ctr"/>
          <a:lstStyle/>
          <a:p>
            <a:pPr>
              <a:defRPr/>
            </a:pPr>
            <a:endParaRPr lang="sv-SE"/>
          </a:p>
        </p:txBody>
      </p:sp>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838200" y="1825625"/>
            <a:ext cx="10515600" cy="3891781"/>
          </a:xfrm>
          <a:prstGeom prst="rect">
            <a:avLst/>
          </a:prstGeom>
          <a:noFill/>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610600" y="6376499"/>
            <a:ext cx="2743200" cy="365125"/>
          </a:xfrm>
          <a:prstGeom prst="rect">
            <a:avLst/>
          </a:prstGeom>
        </p:spPr>
        <p:txBody>
          <a:bodyPr vert="horz" lIns="91440" tIns="45720" rIns="91440" bIns="45720" rtlCol="0" anchor="ctr"/>
          <a:lstStyle>
            <a:lvl1pPr algn="r">
              <a:defRPr sz="1200">
                <a:solidFill>
                  <a:schemeClr val="bg1"/>
                </a:solidFill>
              </a:defRPr>
            </a:lvl1pPr>
          </a:lstStyle>
          <a:p>
            <a:fld id="{CA5690A7-9BD4-4FE6-99BD-60038F9BBBDF}" type="slidenum">
              <a:rPr lang="en-GB" smtClean="0"/>
              <a:pPr/>
              <a:t>‹#›</a:t>
            </a:fld>
            <a:endParaRPr lang="en-GB" dirty="0"/>
          </a:p>
        </p:txBody>
      </p:sp>
    </p:spTree>
    <p:extLst>
      <p:ext uri="{BB962C8B-B14F-4D97-AF65-F5344CB8AC3E}">
        <p14:creationId xmlns:p14="http://schemas.microsoft.com/office/powerpoint/2010/main" val="111371847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l" defTabSz="914400" rtl="0" eaLnBrk="1" latinLnBrk="0" hangingPunct="1">
        <a:lnSpc>
          <a:spcPct val="100000"/>
        </a:lnSpc>
        <a:spcBef>
          <a:spcPct val="0"/>
        </a:spcBef>
        <a:buNone/>
        <a:defRPr sz="3600" b="1" kern="1200">
          <a:solidFill>
            <a:srgbClr val="009682"/>
          </a:solidFill>
          <a:latin typeface="+mj-lt"/>
          <a:ea typeface="+mj-ea"/>
          <a:cs typeface="+mj-cs"/>
        </a:defRPr>
      </a:lvl1pPr>
    </p:titleStyle>
    <p:bodyStyle>
      <a:lvl1pPr marL="266700" indent="-266700"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1pPr>
      <a:lvl2pPr marL="625475" indent="-171450" algn="l" defTabSz="914400" rtl="0" eaLnBrk="1" latinLnBrk="0" hangingPunct="1">
        <a:lnSpc>
          <a:spcPct val="100000"/>
        </a:lnSpc>
        <a:spcBef>
          <a:spcPts val="600"/>
        </a:spcBef>
        <a:buFont typeface="Book Antiqua" panose="02040602050305030304" pitchFamily="18" charset="0"/>
        <a:buChar char="−"/>
        <a:defRPr sz="1800" kern="1200">
          <a:solidFill>
            <a:schemeClr val="tx1"/>
          </a:solidFill>
          <a:latin typeface="+mn-lt"/>
          <a:ea typeface="+mn-ea"/>
          <a:cs typeface="+mn-cs"/>
        </a:defRPr>
      </a:lvl2pPr>
      <a:lvl3pPr marL="981075" indent="-173038" algn="l" defTabSz="914400" rtl="0" eaLnBrk="1" latinLnBrk="0" hangingPunct="1">
        <a:lnSpc>
          <a:spcPct val="100000"/>
        </a:lnSpc>
        <a:spcBef>
          <a:spcPts val="600"/>
        </a:spcBef>
        <a:buFont typeface="Book Antiqua" panose="02040602050305030304" pitchFamily="18" charset="0"/>
        <a:buChar char="−"/>
        <a:defRPr sz="1600" kern="1200">
          <a:solidFill>
            <a:schemeClr val="tx1"/>
          </a:solidFill>
          <a:latin typeface="+mn-lt"/>
          <a:ea typeface="+mn-ea"/>
          <a:cs typeface="+mn-cs"/>
        </a:defRPr>
      </a:lvl3pPr>
      <a:lvl4pPr marL="1250950" indent="-173038" algn="l" defTabSz="914400" rtl="0" eaLnBrk="1" latinLnBrk="0" hangingPunct="1">
        <a:lnSpc>
          <a:spcPct val="100000"/>
        </a:lnSpc>
        <a:spcBef>
          <a:spcPts val="600"/>
        </a:spcBef>
        <a:buFont typeface="Book Antiqua" panose="02040602050305030304" pitchFamily="18" charset="0"/>
        <a:buChar char="−"/>
        <a:defRPr sz="1400" kern="1200">
          <a:solidFill>
            <a:schemeClr val="tx1"/>
          </a:solidFill>
          <a:latin typeface="+mn-lt"/>
          <a:ea typeface="+mn-ea"/>
          <a:cs typeface="+mn-cs"/>
        </a:defRPr>
      </a:lvl4pPr>
      <a:lvl5pPr marL="1520825" indent="-184150" algn="l" defTabSz="914400" rtl="0" eaLnBrk="1" latinLnBrk="0" hangingPunct="1">
        <a:lnSpc>
          <a:spcPct val="100000"/>
        </a:lnSpc>
        <a:spcBef>
          <a:spcPts val="600"/>
        </a:spcBef>
        <a:buFont typeface="Book Antiqua" panose="02040602050305030304" pitchFamily="18"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E9FAAE08-718C-4294-8B9B-70F240CCB843}"/>
              </a:ext>
            </a:extLst>
          </p:cNvPr>
          <p:cNvSpPr>
            <a:spLocks noGrp="1"/>
          </p:cNvSpPr>
          <p:nvPr>
            <p:ph type="ctrTitle"/>
          </p:nvPr>
        </p:nvSpPr>
        <p:spPr>
          <a:xfrm>
            <a:off x="838200" y="1370012"/>
            <a:ext cx="10515600" cy="2744787"/>
          </a:xfrm>
        </p:spPr>
        <p:txBody>
          <a:bodyPr/>
          <a:lstStyle/>
          <a:p>
            <a:r>
              <a:rPr lang="sv-SE" dirty="0"/>
              <a:t>Scenario: Översvämning</a:t>
            </a:r>
          </a:p>
        </p:txBody>
      </p:sp>
      <p:sp>
        <p:nvSpPr>
          <p:cNvPr id="5" name="Underrubrik 4">
            <a:extLst>
              <a:ext uri="{FF2B5EF4-FFF2-40B4-BE49-F238E27FC236}">
                <a16:creationId xmlns:a16="http://schemas.microsoft.com/office/drawing/2014/main" id="{615AD51A-A09C-45F5-8BCF-1B21E0DDBCF6}"/>
              </a:ext>
            </a:extLst>
          </p:cNvPr>
          <p:cNvSpPr>
            <a:spLocks noGrp="1"/>
          </p:cNvSpPr>
          <p:nvPr>
            <p:ph type="subTitle" idx="1"/>
          </p:nvPr>
        </p:nvSpPr>
        <p:spPr/>
        <p:txBody>
          <a:bodyPr>
            <a:normAutofit lnSpcReduction="10000"/>
          </a:bodyPr>
          <a:lstStyle/>
          <a:p>
            <a:endParaRPr lang="sv-SE"/>
          </a:p>
          <a:p>
            <a:r>
              <a:rPr lang="sv-SE"/>
              <a:t>Kategori: </a:t>
            </a:r>
          </a:p>
          <a:p>
            <a:r>
              <a:rPr lang="sv-SE"/>
              <a:t>Lokaler</a:t>
            </a:r>
          </a:p>
        </p:txBody>
      </p:sp>
    </p:spTree>
    <p:extLst>
      <p:ext uri="{BB962C8B-B14F-4D97-AF65-F5344CB8AC3E}">
        <p14:creationId xmlns:p14="http://schemas.microsoft.com/office/powerpoint/2010/main" val="2233479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B1DC7C9F-D0EA-49DF-ADB1-5EB3C63131BE}"/>
              </a:ext>
            </a:extLst>
          </p:cNvPr>
          <p:cNvSpPr>
            <a:spLocks noGrp="1"/>
          </p:cNvSpPr>
          <p:nvPr>
            <p:ph idx="1"/>
          </p:nvPr>
        </p:nvSpPr>
        <p:spPr>
          <a:xfrm>
            <a:off x="838199" y="1093580"/>
            <a:ext cx="6130637" cy="5090689"/>
          </a:xfrm>
        </p:spPr>
        <p:txBody>
          <a:bodyPr>
            <a:noAutofit/>
          </a:bodyPr>
          <a:lstStyle/>
          <a:p>
            <a:r>
              <a:rPr lang="sv-SE" sz="1400" dirty="0">
                <a:solidFill>
                  <a:srgbClr val="000000"/>
                </a:solidFill>
              </a:rPr>
              <a:t>Klockan är nu [</a:t>
            </a:r>
            <a:r>
              <a:rPr lang="sv-SE" sz="1400" dirty="0" err="1">
                <a:solidFill>
                  <a:srgbClr val="009682"/>
                </a:solidFill>
              </a:rPr>
              <a:t>xx:xx</a:t>
            </a:r>
            <a:r>
              <a:rPr lang="sv-SE" sz="1400" dirty="0">
                <a:solidFill>
                  <a:srgbClr val="000000"/>
                </a:solidFill>
              </a:rPr>
              <a:t>] den [</a:t>
            </a:r>
            <a:r>
              <a:rPr lang="sv-SE" sz="1400" dirty="0">
                <a:solidFill>
                  <a:srgbClr val="009682"/>
                </a:solidFill>
              </a:rPr>
              <a:t>datum</a:t>
            </a:r>
            <a:r>
              <a:rPr lang="sv-SE" sz="1400" dirty="0">
                <a:solidFill>
                  <a:srgbClr val="000000"/>
                </a:solidFill>
              </a:rPr>
              <a:t>]. </a:t>
            </a:r>
          </a:p>
          <a:p>
            <a:r>
              <a:rPr lang="sv-SE" sz="1400" dirty="0"/>
              <a:t>Under det senaste dygnet har det fallit nederbörd motsvarande ett 100-årsregn över de drabbade områdena. </a:t>
            </a:r>
          </a:p>
          <a:p>
            <a:r>
              <a:rPr lang="sv-SE" sz="1400" dirty="0"/>
              <a:t>Regnovädret fortsätter, men med minskad intensitet. </a:t>
            </a:r>
          </a:p>
          <a:p>
            <a:r>
              <a:rPr lang="sv-SE" sz="1400" dirty="0">
                <a:solidFill>
                  <a:srgbClr val="000000"/>
                </a:solidFill>
              </a:rPr>
              <a:t>I sociala medier sprids bilder på översvämmade källare runt om i</a:t>
            </a:r>
            <a:r>
              <a:rPr lang="sv-SE" sz="1400" dirty="0"/>
              <a:t> [</a:t>
            </a:r>
            <a:r>
              <a:rPr lang="sv-SE" sz="1400" dirty="0">
                <a:solidFill>
                  <a:schemeClr val="accent1"/>
                </a:solidFill>
              </a:rPr>
              <a:t>områden</a:t>
            </a:r>
            <a:r>
              <a:rPr lang="sv-SE" sz="1400" dirty="0"/>
              <a:t>]</a:t>
            </a:r>
            <a:r>
              <a:rPr lang="sv-SE" sz="1400" dirty="0">
                <a:solidFill>
                  <a:srgbClr val="000000"/>
                </a:solidFill>
              </a:rPr>
              <a:t>. </a:t>
            </a:r>
          </a:p>
          <a:p>
            <a:r>
              <a:rPr lang="sv-SE" sz="1400" dirty="0"/>
              <a:t>SMHI kan i nuläget inte ge någon exakt prognos över när regnovädret förväntas avta.</a:t>
            </a:r>
          </a:p>
          <a:p>
            <a:r>
              <a:rPr lang="sv-SE" sz="1400" dirty="0"/>
              <a:t>De stora regnmängder har tagit sig in i ert </a:t>
            </a:r>
            <a:r>
              <a:rPr lang="sv-SE" sz="1400" dirty="0">
                <a:solidFill>
                  <a:srgbClr val="000000"/>
                </a:solidFill>
              </a:rPr>
              <a:t>[</a:t>
            </a:r>
            <a:r>
              <a:rPr lang="sv-SE" sz="1400" dirty="0">
                <a:solidFill>
                  <a:schemeClr val="accent1"/>
                </a:solidFill>
              </a:rPr>
              <a:t>kontor/anläggning</a:t>
            </a:r>
            <a:r>
              <a:rPr lang="sv-SE" sz="1400" dirty="0">
                <a:solidFill>
                  <a:srgbClr val="000000"/>
                </a:solidFill>
              </a:rPr>
              <a:t>] och orsakat omfattande skador.</a:t>
            </a:r>
          </a:p>
          <a:p>
            <a:pPr lvl="0"/>
            <a:r>
              <a:rPr lang="sv-SE" sz="1400" dirty="0">
                <a:solidFill>
                  <a:srgbClr val="000000"/>
                </a:solidFill>
              </a:rPr>
              <a:t>En första undersökning av skadorna visar att ert [</a:t>
            </a:r>
            <a:r>
              <a:rPr lang="sv-SE" sz="1400" dirty="0">
                <a:solidFill>
                  <a:srgbClr val="009682"/>
                </a:solidFill>
              </a:rPr>
              <a:t>kontor/anläggning</a:t>
            </a:r>
            <a:r>
              <a:rPr lang="sv-SE" sz="1400" dirty="0">
                <a:solidFill>
                  <a:srgbClr val="000000"/>
                </a:solidFill>
              </a:rPr>
              <a:t>] kommer vara otillgängligt under [</a:t>
            </a:r>
            <a:r>
              <a:rPr lang="sv-SE" sz="1400" dirty="0">
                <a:solidFill>
                  <a:srgbClr val="009682"/>
                </a:solidFill>
              </a:rPr>
              <a:t>x dagar/veckor/månader</a:t>
            </a:r>
            <a:r>
              <a:rPr lang="sv-SE" sz="1400" dirty="0">
                <a:solidFill>
                  <a:srgbClr val="000000"/>
                </a:solidFill>
              </a:rPr>
              <a:t>]. Även [</a:t>
            </a:r>
            <a:r>
              <a:rPr lang="sv-SE" sz="1400" dirty="0">
                <a:solidFill>
                  <a:srgbClr val="009682"/>
                </a:solidFill>
              </a:rPr>
              <a:t>kritisk infrastruktur/resurs</a:t>
            </a:r>
            <a:r>
              <a:rPr lang="sv-SE" sz="1400" dirty="0">
                <a:solidFill>
                  <a:srgbClr val="000000"/>
                </a:solidFill>
              </a:rPr>
              <a:t>] har totalförstörts av de stora vattenmängderna. </a:t>
            </a:r>
          </a:p>
          <a:p>
            <a:r>
              <a:rPr lang="sv-SE" sz="1400" dirty="0"/>
              <a:t>Efterfrågan på information från medarbetare är stor. </a:t>
            </a:r>
          </a:p>
          <a:p>
            <a:r>
              <a:rPr lang="sv-SE" sz="1400" dirty="0"/>
              <a:t>Flera skolor och förskolor har meddelat att de ej kommer kunna upprätthålla sin verksamhet under det kommande dygnen och kommer därför att hållas stängda.  </a:t>
            </a:r>
          </a:p>
        </p:txBody>
      </p:sp>
      <p:sp>
        <p:nvSpPr>
          <p:cNvPr id="6" name="Rubrik 1">
            <a:extLst>
              <a:ext uri="{FF2B5EF4-FFF2-40B4-BE49-F238E27FC236}">
                <a16:creationId xmlns:a16="http://schemas.microsoft.com/office/drawing/2014/main" id="{EE84C240-CEE8-4155-9FB1-CF651882D9E4}"/>
              </a:ext>
            </a:extLst>
          </p:cNvPr>
          <p:cNvSpPr>
            <a:spLocks noGrp="1"/>
          </p:cNvSpPr>
          <p:nvPr>
            <p:ph type="title"/>
          </p:nvPr>
        </p:nvSpPr>
        <p:spPr>
          <a:xfrm>
            <a:off x="838199" y="133123"/>
            <a:ext cx="10515600" cy="1040357"/>
          </a:xfrm>
        </p:spPr>
        <p:txBody>
          <a:bodyPr/>
          <a:lstStyle/>
          <a:p>
            <a:r>
              <a:rPr lang="sv-SE" dirty="0"/>
              <a:t>Inspel 2</a:t>
            </a:r>
          </a:p>
        </p:txBody>
      </p:sp>
      <p:pic>
        <p:nvPicPr>
          <p:cNvPr id="7" name="Bildobjekt 6">
            <a:extLst>
              <a:ext uri="{FF2B5EF4-FFF2-40B4-BE49-F238E27FC236}">
                <a16:creationId xmlns:a16="http://schemas.microsoft.com/office/drawing/2014/main" id="{5A001179-AC44-41C4-8A61-1465B347ECE5}"/>
              </a:ext>
            </a:extLst>
          </p:cNvPr>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420"/>
          <a:stretch/>
        </p:blipFill>
        <p:spPr>
          <a:xfrm>
            <a:off x="7296150" y="-50331"/>
            <a:ext cx="4895850" cy="6314500"/>
          </a:xfrm>
          <a:prstGeom prst="rect">
            <a:avLst/>
          </a:prstGeom>
        </p:spPr>
      </p:pic>
      <p:sp>
        <p:nvSpPr>
          <p:cNvPr id="5" name="textruta 4">
            <a:extLst>
              <a:ext uri="{FF2B5EF4-FFF2-40B4-BE49-F238E27FC236}">
                <a16:creationId xmlns:a16="http://schemas.microsoft.com/office/drawing/2014/main" id="{51EC0E46-5E67-40C3-A7B1-0D7A43D60419}"/>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4017207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96028-F1AC-4421-A2AC-95FEF42BFFDC}"/>
              </a:ext>
            </a:extLst>
          </p:cNvPr>
          <p:cNvSpPr>
            <a:spLocks noGrp="1"/>
          </p:cNvSpPr>
          <p:nvPr>
            <p:ph type="title"/>
          </p:nvPr>
        </p:nvSpPr>
        <p:spPr/>
        <p:txBody>
          <a:bodyPr/>
          <a:lstStyle/>
          <a:p>
            <a:r>
              <a:rPr lang="sv-SE" dirty="0"/>
              <a:t>Förslag på frågeställningar att använda som stöd</a:t>
            </a:r>
          </a:p>
        </p:txBody>
      </p:sp>
      <p:sp>
        <p:nvSpPr>
          <p:cNvPr id="3" name="Content Placeholder 2">
            <a:extLst>
              <a:ext uri="{FF2B5EF4-FFF2-40B4-BE49-F238E27FC236}">
                <a16:creationId xmlns:a16="http://schemas.microsoft.com/office/drawing/2014/main" id="{B81AD451-D023-4E07-BCAE-82AF41A33472}"/>
              </a:ext>
            </a:extLst>
          </p:cNvPr>
          <p:cNvSpPr>
            <a:spLocks noGrp="1"/>
          </p:cNvSpPr>
          <p:nvPr>
            <p:ph idx="1"/>
          </p:nvPr>
        </p:nvSpPr>
        <p:spPr>
          <a:xfrm>
            <a:off x="838200" y="1825625"/>
            <a:ext cx="9315450" cy="3891781"/>
          </a:xfrm>
        </p:spPr>
        <p:txBody>
          <a:bodyPr>
            <a:normAutofit/>
          </a:bodyPr>
          <a:lstStyle/>
          <a:p>
            <a:r>
              <a:rPr lang="sv-SE" dirty="0"/>
              <a:t>Vilka konsekvenser innebär händelseutvecklingen för er?  </a:t>
            </a:r>
          </a:p>
          <a:p>
            <a:r>
              <a:rPr lang="sv-SE" dirty="0"/>
              <a:t>Vilka delar av verksamheten är fortsatt drabbade? </a:t>
            </a:r>
          </a:p>
          <a:p>
            <a:r>
              <a:rPr lang="sv-SE" dirty="0"/>
              <a:t>Vad är era prioriteringar just nu?</a:t>
            </a:r>
          </a:p>
          <a:p>
            <a:r>
              <a:rPr lang="sv-SE" dirty="0"/>
              <a:t>Vad, och hur kommunicerar ni (internt/externt)?</a:t>
            </a:r>
          </a:p>
          <a:p>
            <a:r>
              <a:rPr lang="sv-SE" dirty="0"/>
              <a:t>Finns det några nya samverkansbehov; kring vad, med vem och hur?</a:t>
            </a:r>
          </a:p>
          <a:p>
            <a:r>
              <a:rPr lang="sv-SE" dirty="0"/>
              <a:t>Hur genomförs återställningsarbetet?</a:t>
            </a:r>
          </a:p>
          <a:p>
            <a:r>
              <a:rPr lang="sv-SE" dirty="0"/>
              <a:t>Hur genomförs återgången till normalläge?</a:t>
            </a:r>
          </a:p>
        </p:txBody>
      </p:sp>
      <p:sp>
        <p:nvSpPr>
          <p:cNvPr id="4" name="textruta 3">
            <a:extLst>
              <a:ext uri="{FF2B5EF4-FFF2-40B4-BE49-F238E27FC236}">
                <a16:creationId xmlns:a16="http://schemas.microsoft.com/office/drawing/2014/main" id="{0DDC4B09-70FB-4526-B48D-98FDB70D957D}"/>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3109075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F3E018C-962C-4C4A-9A36-68B58E1E5E01}"/>
              </a:ext>
            </a:extLst>
          </p:cNvPr>
          <p:cNvSpPr>
            <a:spLocks noGrp="1"/>
          </p:cNvSpPr>
          <p:nvPr>
            <p:ph type="title"/>
          </p:nvPr>
        </p:nvSpPr>
        <p:spPr>
          <a:xfrm>
            <a:off x="838202" y="74029"/>
            <a:ext cx="10515600" cy="1325563"/>
          </a:xfrm>
        </p:spPr>
        <p:txBody>
          <a:bodyPr/>
          <a:lstStyle/>
          <a:p>
            <a:r>
              <a:rPr lang="sv-SE" dirty="0"/>
              <a:t>Instruktion </a:t>
            </a:r>
          </a:p>
        </p:txBody>
      </p:sp>
      <p:sp>
        <p:nvSpPr>
          <p:cNvPr id="5" name="Platshållare för innehåll 4">
            <a:extLst>
              <a:ext uri="{FF2B5EF4-FFF2-40B4-BE49-F238E27FC236}">
                <a16:creationId xmlns:a16="http://schemas.microsoft.com/office/drawing/2014/main" id="{95C7BCFB-0E78-48C0-B4B0-8AB3DF7E0D2F}"/>
              </a:ext>
            </a:extLst>
          </p:cNvPr>
          <p:cNvSpPr>
            <a:spLocks noGrp="1"/>
          </p:cNvSpPr>
          <p:nvPr>
            <p:ph sz="half" idx="1"/>
          </p:nvPr>
        </p:nvSpPr>
        <p:spPr>
          <a:xfrm>
            <a:off x="838198" y="1284182"/>
            <a:ext cx="6208331" cy="4903237"/>
          </a:xfrm>
        </p:spPr>
        <p:txBody>
          <a:bodyPr>
            <a:noAutofit/>
          </a:bodyPr>
          <a:lstStyle/>
          <a:p>
            <a:r>
              <a:rPr lang="sv-SE" sz="1200" dirty="0"/>
              <a:t>Välj ett lämpligt scenario från FSPOS scenariobank baserat på er verksamhet samt de förmågor som ni avser öva eller testa. Kom ihåg att framtagna scenarier är generella och att egna antaganden behöver göras. I varje inspel kommer det finnas tomma fält som möjliggör anpassning av scenariot. Det är även ni själva som avgör vilka förmågor som ska ingå i övningen eller testet. </a:t>
            </a:r>
          </a:p>
          <a:p>
            <a:r>
              <a:rPr lang="sv-SE" sz="1200" dirty="0"/>
              <a:t>Scenariot kommer att presenteras stegvis genom att först presentera en bakgrund, följt av två inspel som driver händelseutvecklingen framåt. </a:t>
            </a:r>
          </a:p>
          <a:p>
            <a:r>
              <a:rPr lang="sv-SE" sz="1200" dirty="0"/>
              <a:t>Utifrån scenariot samt efterföljande förslag på frågeställningar är det er uppgift att öva eller testa er förmåga att hantera situationen, detta med stöd av framtagna kontinuitets- och/eller krisplaner samt övriga planer. </a:t>
            </a:r>
          </a:p>
          <a:p>
            <a:r>
              <a:rPr lang="sv-SE" sz="1200" dirty="0"/>
              <a:t>Vem eller vilka som ska ingå i övningen eller testet beror på vilka förmågor som avses övas eller testas (inom verksamhet, it eller hos era leverantörer). </a:t>
            </a:r>
          </a:p>
          <a:p>
            <a:r>
              <a:rPr lang="sv-SE" sz="1200" dirty="0"/>
              <a:t>Deltagarna ska i god tid innan genomförandet ha informerats om övningen eller testet, samt vad som förväntas av dem. </a:t>
            </a:r>
          </a:p>
          <a:p>
            <a:r>
              <a:rPr lang="sv-SE" sz="1200" dirty="0"/>
              <a:t>Beräknad tidsåtgång för genomförandet är ca 2-4 timmar.</a:t>
            </a:r>
          </a:p>
          <a:p>
            <a:r>
              <a:rPr lang="sv-SE" sz="1200" dirty="0"/>
              <a:t>Avsätt även god tid för reflektion och diskussion. </a:t>
            </a:r>
          </a:p>
          <a:p>
            <a:r>
              <a:rPr lang="sv-SE" sz="1200" dirty="0"/>
              <a:t>För mer information om hur övningar eller tester genomförs, se FSPOS vägledning för kontinuitetshantering eller FSPOS 6 steg till bättre övningar – Metodstöd och praktiska tips vid planering, på </a:t>
            </a:r>
            <a:r>
              <a:rPr lang="sv-SE" sz="1200" b="1" dirty="0"/>
              <a:t>www.fspos.se</a:t>
            </a:r>
            <a:r>
              <a:rPr lang="sv-SE" sz="1200" dirty="0"/>
              <a:t>.</a:t>
            </a:r>
          </a:p>
        </p:txBody>
      </p:sp>
      <p:pic>
        <p:nvPicPr>
          <p:cNvPr id="7" name="Platshållare för innehåll 6">
            <a:extLst>
              <a:ext uri="{FF2B5EF4-FFF2-40B4-BE49-F238E27FC236}">
                <a16:creationId xmlns:a16="http://schemas.microsoft.com/office/drawing/2014/main" id="{B838BD30-7D39-4E12-AA33-EA0BAA48F727}"/>
              </a:ext>
            </a:extLst>
          </p:cNvPr>
          <p:cNvPicPr>
            <a:picLocks noGrp="1" noChangeAspect="1"/>
          </p:cNvPicPr>
          <p:nvPr>
            <p:ph sz="half" idx="2"/>
          </p:nvPr>
        </p:nvPicPr>
        <p:blipFill>
          <a:blip r:embed="rId2"/>
          <a:stretch>
            <a:fillRect/>
          </a:stretch>
        </p:blipFill>
        <p:spPr>
          <a:xfrm>
            <a:off x="7046530" y="2030386"/>
            <a:ext cx="5145470" cy="3237257"/>
          </a:xfrm>
          <a:prstGeom prst="rect">
            <a:avLst/>
          </a:prstGeom>
        </p:spPr>
      </p:pic>
      <p:sp>
        <p:nvSpPr>
          <p:cNvPr id="6" name="textruta 5">
            <a:extLst>
              <a:ext uri="{FF2B5EF4-FFF2-40B4-BE49-F238E27FC236}">
                <a16:creationId xmlns:a16="http://schemas.microsoft.com/office/drawing/2014/main" id="{A72BF0D4-0A59-4CDB-8FDF-2DBADFB42574}"/>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2612306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DDC389-E474-4472-9B27-8EBD2D65A50D}"/>
              </a:ext>
            </a:extLst>
          </p:cNvPr>
          <p:cNvSpPr>
            <a:spLocks noGrp="1"/>
          </p:cNvSpPr>
          <p:nvPr>
            <p:ph type="title"/>
          </p:nvPr>
        </p:nvSpPr>
        <p:spPr/>
        <p:txBody>
          <a:bodyPr/>
          <a:lstStyle/>
          <a:p>
            <a:r>
              <a:rPr lang="sv-SE" dirty="0"/>
              <a:t>Innan vi börjar - följande scenariojusteringar kan behöva övervägas</a:t>
            </a:r>
          </a:p>
        </p:txBody>
      </p:sp>
      <p:sp>
        <p:nvSpPr>
          <p:cNvPr id="3" name="Platshållare för innehåll 2">
            <a:extLst>
              <a:ext uri="{FF2B5EF4-FFF2-40B4-BE49-F238E27FC236}">
                <a16:creationId xmlns:a16="http://schemas.microsoft.com/office/drawing/2014/main" id="{D5646734-995B-42AB-9349-CC0E78B3EEB0}"/>
              </a:ext>
            </a:extLst>
          </p:cNvPr>
          <p:cNvSpPr>
            <a:spLocks noGrp="1"/>
          </p:cNvSpPr>
          <p:nvPr>
            <p:ph idx="1"/>
          </p:nvPr>
        </p:nvSpPr>
        <p:spPr/>
        <p:txBody>
          <a:bodyPr>
            <a:normAutofit/>
          </a:bodyPr>
          <a:lstStyle/>
          <a:p>
            <a:r>
              <a:rPr lang="sv-SE" dirty="0"/>
              <a:t>Vilken tid på dygnet, dag i vecka eller tid på året kommer scenariot att orsaka störst tänkbar påverkan/skada?</a:t>
            </a:r>
          </a:p>
          <a:p>
            <a:r>
              <a:rPr lang="sv-SE" dirty="0"/>
              <a:t>Hur länge kommer händelsen att pågå: en timme, en dag, en vecka, flera månader?</a:t>
            </a:r>
          </a:p>
          <a:p>
            <a:r>
              <a:rPr lang="sv-SE" dirty="0"/>
              <a:t>Vilka kritiska resurser kan vara drabbade?</a:t>
            </a:r>
          </a:p>
          <a:p>
            <a:r>
              <a:rPr lang="sv-SE" dirty="0"/>
              <a:t>Flera delar av er verksamhet kommer sannolikt att drabbas samtidigt av händelsen – hur hanteras händelsen hos andra delar av verksamheten?</a:t>
            </a:r>
          </a:p>
          <a:p>
            <a:r>
              <a:rPr lang="sv-SE" dirty="0"/>
              <a:t>Bör även kritiska leverantörer eller andra samverkansparter ingå? Behöver scenariot i så fall justeras?</a:t>
            </a:r>
          </a:p>
          <a:p>
            <a:endParaRPr lang="sv-SE" dirty="0"/>
          </a:p>
        </p:txBody>
      </p:sp>
      <p:sp>
        <p:nvSpPr>
          <p:cNvPr id="4" name="textruta 3">
            <a:extLst>
              <a:ext uri="{FF2B5EF4-FFF2-40B4-BE49-F238E27FC236}">
                <a16:creationId xmlns:a16="http://schemas.microsoft.com/office/drawing/2014/main" id="{4F29796C-9CC9-4E29-8569-D14478CB73BA}"/>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332563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Bakgrund</a:t>
            </a:r>
          </a:p>
        </p:txBody>
      </p:sp>
    </p:spTree>
    <p:extLst>
      <p:ext uri="{BB962C8B-B14F-4D97-AF65-F5344CB8AC3E}">
        <p14:creationId xmlns:p14="http://schemas.microsoft.com/office/powerpoint/2010/main" val="3758578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BBEE5A-7F3C-4480-A3C2-3493B17481D4}"/>
              </a:ext>
            </a:extLst>
          </p:cNvPr>
          <p:cNvSpPr>
            <a:spLocks noGrp="1"/>
          </p:cNvSpPr>
          <p:nvPr>
            <p:ph type="title"/>
          </p:nvPr>
        </p:nvSpPr>
        <p:spPr>
          <a:xfrm>
            <a:off x="838200" y="-27952"/>
            <a:ext cx="10515600" cy="1209789"/>
          </a:xfrm>
        </p:spPr>
        <p:txBody>
          <a:bodyPr/>
          <a:lstStyle/>
          <a:p>
            <a:r>
              <a:rPr lang="sv-SE" dirty="0"/>
              <a:t>Bakgrund</a:t>
            </a:r>
          </a:p>
        </p:txBody>
      </p:sp>
      <p:sp>
        <p:nvSpPr>
          <p:cNvPr id="3" name="Platshållare för innehåll 2">
            <a:extLst>
              <a:ext uri="{FF2B5EF4-FFF2-40B4-BE49-F238E27FC236}">
                <a16:creationId xmlns:a16="http://schemas.microsoft.com/office/drawing/2014/main" id="{592AA051-98F1-41A4-B547-975656200343}"/>
              </a:ext>
            </a:extLst>
          </p:cNvPr>
          <p:cNvSpPr>
            <a:spLocks noGrp="1"/>
          </p:cNvSpPr>
          <p:nvPr>
            <p:ph idx="1"/>
          </p:nvPr>
        </p:nvSpPr>
        <p:spPr>
          <a:xfrm>
            <a:off x="733426" y="999067"/>
            <a:ext cx="6296548" cy="5157893"/>
          </a:xfrm>
        </p:spPr>
        <p:txBody>
          <a:bodyPr>
            <a:normAutofit/>
          </a:bodyPr>
          <a:lstStyle/>
          <a:p>
            <a:r>
              <a:rPr lang="sv-SE" sz="1800" dirty="0"/>
              <a:t>Stora delar av landet har den senaste tiden drabbats av ett intensivt regnoväder som skapat stora framkomlighetsproblem. </a:t>
            </a:r>
          </a:p>
          <a:p>
            <a:r>
              <a:rPr lang="sv-SE" sz="1800" dirty="0"/>
              <a:t>Större regnmängder är att vänta i hela ert län. Även en gul vädervarning har utfärdats. Ovädret förväntas dra in under morgondagen. Prognosen är dock osäker. </a:t>
            </a:r>
          </a:p>
          <a:p>
            <a:r>
              <a:rPr lang="sv-SE" sz="1800" dirty="0"/>
              <a:t>Under natten har regnovädret tilltagit och SMHI har därför uppdaterat sin varning till en röd varning för risk för stora regnmängder med skyfallsliknande regn på mer än 70 mm på tre timmar. Det finns även risk för kraftig åska.</a:t>
            </a:r>
          </a:p>
          <a:p>
            <a:r>
              <a:rPr lang="sv-SE" sz="1800" dirty="0"/>
              <a:t>Klockan 05.30 drar ovädret in över ert län. Ovädret skapar redan stora framkomlighetsproblem och strömavbrott. Därtill säger meteorologer att det intensiva regnovädret ser ut att hålla i sig i flera dagar framöver, men med minskad intensitet. </a:t>
            </a:r>
          </a:p>
          <a:p>
            <a:endParaRPr lang="sv-SE" sz="1600" dirty="0"/>
          </a:p>
          <a:p>
            <a:endParaRPr lang="sv-SE" sz="1600" dirty="0"/>
          </a:p>
          <a:p>
            <a:endParaRPr lang="sv-SE" sz="3600" dirty="0"/>
          </a:p>
          <a:p>
            <a:endParaRPr lang="en-GB" sz="5200" dirty="0"/>
          </a:p>
          <a:p>
            <a:endParaRPr lang="en-GB" sz="5200" dirty="0"/>
          </a:p>
          <a:p>
            <a:endParaRPr lang="sv-SE" dirty="0"/>
          </a:p>
        </p:txBody>
      </p:sp>
      <p:pic>
        <p:nvPicPr>
          <p:cNvPr id="7" name="Picture 4">
            <a:extLst>
              <a:ext uri="{FF2B5EF4-FFF2-40B4-BE49-F238E27FC236}">
                <a16:creationId xmlns:a16="http://schemas.microsoft.com/office/drawing/2014/main" id="{B07BAA4A-FED6-4304-9C08-EF009DCAFDED}"/>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p:blipFill>
        <p:spPr bwMode="auto">
          <a:xfrm>
            <a:off x="7619996" y="0"/>
            <a:ext cx="4572000" cy="6261463"/>
          </a:xfrm>
          <a:prstGeom prst="rect">
            <a:avLst/>
          </a:prstGeom>
          <a:noFill/>
          <a:extLst>
            <a:ext uri="{909E8E84-426E-40DD-AFC4-6F175D3DCCD1}">
              <a14:hiddenFill xmlns:a14="http://schemas.microsoft.com/office/drawing/2010/main">
                <a:solidFill>
                  <a:srgbClr val="FFFFFF"/>
                </a:solidFill>
              </a14:hiddenFill>
            </a:ext>
          </a:extLst>
        </p:spPr>
      </p:pic>
      <p:sp>
        <p:nvSpPr>
          <p:cNvPr id="5" name="textruta 4">
            <a:extLst>
              <a:ext uri="{FF2B5EF4-FFF2-40B4-BE49-F238E27FC236}">
                <a16:creationId xmlns:a16="http://schemas.microsoft.com/office/drawing/2014/main" id="{FC9360AE-024E-41BF-81D6-B914B6129DC4}"/>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422638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Inspel 1</a:t>
            </a:r>
          </a:p>
        </p:txBody>
      </p:sp>
    </p:spTree>
    <p:extLst>
      <p:ext uri="{BB962C8B-B14F-4D97-AF65-F5344CB8AC3E}">
        <p14:creationId xmlns:p14="http://schemas.microsoft.com/office/powerpoint/2010/main" val="1279092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344141-A188-475A-8433-5052CA4D3CBC}"/>
              </a:ext>
            </a:extLst>
          </p:cNvPr>
          <p:cNvSpPr>
            <a:spLocks noGrp="1"/>
          </p:cNvSpPr>
          <p:nvPr>
            <p:ph type="title"/>
          </p:nvPr>
        </p:nvSpPr>
        <p:spPr>
          <a:xfrm>
            <a:off x="838199" y="133123"/>
            <a:ext cx="10515600" cy="1325563"/>
          </a:xfrm>
        </p:spPr>
        <p:txBody>
          <a:bodyPr/>
          <a:lstStyle/>
          <a:p>
            <a:r>
              <a:rPr lang="sv-SE" dirty="0"/>
              <a:t>Inspel 1</a:t>
            </a:r>
          </a:p>
        </p:txBody>
      </p:sp>
      <p:sp>
        <p:nvSpPr>
          <p:cNvPr id="3" name="Platshållare för innehåll 2">
            <a:extLst>
              <a:ext uri="{FF2B5EF4-FFF2-40B4-BE49-F238E27FC236}">
                <a16:creationId xmlns:a16="http://schemas.microsoft.com/office/drawing/2014/main" id="{B1DC7C9F-D0EA-49DF-ADB1-5EB3C63131BE}"/>
              </a:ext>
            </a:extLst>
          </p:cNvPr>
          <p:cNvSpPr>
            <a:spLocks noGrp="1"/>
          </p:cNvSpPr>
          <p:nvPr>
            <p:ph idx="1"/>
          </p:nvPr>
        </p:nvSpPr>
        <p:spPr>
          <a:xfrm>
            <a:off x="838200" y="1296761"/>
            <a:ext cx="5499100" cy="4801991"/>
          </a:xfrm>
        </p:spPr>
        <p:txBody>
          <a:bodyPr>
            <a:noAutofit/>
          </a:bodyPr>
          <a:lstStyle/>
          <a:p>
            <a:r>
              <a:rPr lang="sv-SE" sz="1400" dirty="0"/>
              <a:t>Klockan är [</a:t>
            </a:r>
            <a:r>
              <a:rPr lang="sv-SE" sz="1400" dirty="0" err="1">
                <a:solidFill>
                  <a:schemeClr val="accent1"/>
                </a:solidFill>
              </a:rPr>
              <a:t>xx:xx</a:t>
            </a:r>
            <a:r>
              <a:rPr lang="sv-SE" sz="1400" dirty="0"/>
              <a:t>] den [</a:t>
            </a:r>
            <a:r>
              <a:rPr lang="sv-SE" sz="1400" dirty="0">
                <a:solidFill>
                  <a:schemeClr val="accent1"/>
                </a:solidFill>
              </a:rPr>
              <a:t>datum</a:t>
            </a:r>
            <a:r>
              <a:rPr lang="sv-SE" sz="1400" dirty="0"/>
              <a:t>]. </a:t>
            </a:r>
          </a:p>
          <a:p>
            <a:r>
              <a:rPr lang="sv-SE" sz="1400" dirty="0"/>
              <a:t>Regnovädret som dragit in över ert län har orsakat omfattande framkomlighetsproblem. I synnerhet är [</a:t>
            </a:r>
            <a:r>
              <a:rPr lang="sv-SE" sz="1400" dirty="0">
                <a:solidFill>
                  <a:schemeClr val="accent1"/>
                </a:solidFill>
              </a:rPr>
              <a:t>områden</a:t>
            </a:r>
            <a:r>
              <a:rPr lang="sv-SE" sz="1400" dirty="0"/>
              <a:t>] hårt drabbat, där höga regnmängder har uppmätts under morgonen. </a:t>
            </a:r>
          </a:p>
          <a:p>
            <a:r>
              <a:rPr lang="sv-SE" sz="1400" dirty="0"/>
              <a:t>Vattnet fylls på i högre takt än det kan rinna av och väderprognoserna visar på fortsatt kraftig nederbörd, med risk för 100-års regn det kommande dygnet (120 mm under 24 timmar motsvarar 100-års regn).</a:t>
            </a:r>
          </a:p>
          <a:p>
            <a:r>
              <a:rPr lang="sv-SE" sz="1400" dirty="0"/>
              <a:t>Ovädret har medfört stora påfrestningar i trafiken. Vägar har tvingats stängas på grund av nedfallna träd och stora vattensamlingar. </a:t>
            </a:r>
          </a:p>
          <a:p>
            <a:r>
              <a:rPr lang="sv-SE" sz="1400" dirty="0"/>
              <a:t>Samtal inkommer från medarbetare som inte kan ta sig till arbetet på grund av bristande framkomlighet.</a:t>
            </a:r>
          </a:p>
          <a:p>
            <a:r>
              <a:rPr lang="sv-SE" sz="1400" dirty="0"/>
              <a:t>Den fortsatt intensiva nederbörden riskerar att orsaka stora skador på både viktig infrastruktur och fastigheter i [</a:t>
            </a:r>
            <a:r>
              <a:rPr lang="sv-SE" sz="1400" dirty="0">
                <a:solidFill>
                  <a:schemeClr val="accent1"/>
                </a:solidFill>
              </a:rPr>
              <a:t>områden</a:t>
            </a:r>
            <a:r>
              <a:rPr lang="sv-SE" sz="1400" dirty="0"/>
              <a:t>].</a:t>
            </a:r>
          </a:p>
          <a:p>
            <a:r>
              <a:rPr lang="sv-SE" sz="1400" dirty="0"/>
              <a:t>Förskolor och skolor har alla meddelat begränsad tillgänglighet kommande dygn. </a:t>
            </a:r>
          </a:p>
          <a:p>
            <a:endParaRPr lang="sv-SE" sz="1300" dirty="0"/>
          </a:p>
          <a:p>
            <a:endParaRPr lang="sv-SE" sz="1300" dirty="0"/>
          </a:p>
        </p:txBody>
      </p:sp>
      <p:pic>
        <p:nvPicPr>
          <p:cNvPr id="5" name="Bildobjekt 4">
            <a:extLst>
              <a:ext uri="{FF2B5EF4-FFF2-40B4-BE49-F238E27FC236}">
                <a16:creationId xmlns:a16="http://schemas.microsoft.com/office/drawing/2014/main" id="{A4F854E2-734B-4C87-B3AD-1AFD0BAD8851}"/>
              </a:ext>
            </a:extLst>
          </p:cNvPr>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7620590" y="0"/>
            <a:ext cx="4571410" cy="6261463"/>
          </a:xfrm>
          <a:prstGeom prst="rect">
            <a:avLst/>
          </a:prstGeom>
        </p:spPr>
      </p:pic>
      <p:sp>
        <p:nvSpPr>
          <p:cNvPr id="6" name="textruta 5">
            <a:extLst>
              <a:ext uri="{FF2B5EF4-FFF2-40B4-BE49-F238E27FC236}">
                <a16:creationId xmlns:a16="http://schemas.microsoft.com/office/drawing/2014/main" id="{57CE1AE1-540A-4EB1-B8D6-208980B047FB}"/>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693308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96028-F1AC-4421-A2AC-95FEF42BFFDC}"/>
              </a:ext>
            </a:extLst>
          </p:cNvPr>
          <p:cNvSpPr>
            <a:spLocks noGrp="1"/>
          </p:cNvSpPr>
          <p:nvPr>
            <p:ph type="title"/>
          </p:nvPr>
        </p:nvSpPr>
        <p:spPr/>
        <p:txBody>
          <a:bodyPr/>
          <a:lstStyle/>
          <a:p>
            <a:r>
              <a:rPr lang="sv-SE" dirty="0"/>
              <a:t>Förslag på frågeställningar att använda som stöd</a:t>
            </a:r>
          </a:p>
        </p:txBody>
      </p:sp>
      <p:sp>
        <p:nvSpPr>
          <p:cNvPr id="3" name="Content Placeholder 2">
            <a:extLst>
              <a:ext uri="{FF2B5EF4-FFF2-40B4-BE49-F238E27FC236}">
                <a16:creationId xmlns:a16="http://schemas.microsoft.com/office/drawing/2014/main" id="{B81AD451-D023-4E07-BCAE-82AF41A33472}"/>
              </a:ext>
            </a:extLst>
          </p:cNvPr>
          <p:cNvSpPr>
            <a:spLocks noGrp="1"/>
          </p:cNvSpPr>
          <p:nvPr>
            <p:ph idx="1"/>
          </p:nvPr>
        </p:nvSpPr>
        <p:spPr>
          <a:xfrm>
            <a:off x="838200" y="1690689"/>
            <a:ext cx="9544050" cy="4214812"/>
          </a:xfrm>
        </p:spPr>
        <p:txBody>
          <a:bodyPr>
            <a:normAutofit/>
          </a:bodyPr>
          <a:lstStyle/>
          <a:p>
            <a:r>
              <a:rPr lang="sv-SE" dirty="0"/>
              <a:t>Vilka är era omedelbara åtgärder? </a:t>
            </a:r>
          </a:p>
          <a:p>
            <a:r>
              <a:rPr lang="sv-SE" dirty="0"/>
              <a:t>Vilka konsekvenser innebär händelsen för er? På kort och lång sikt? </a:t>
            </a:r>
          </a:p>
          <a:p>
            <a:r>
              <a:rPr lang="sv-SE" dirty="0"/>
              <a:t>Vilka delar av verksamheten är drabbade? </a:t>
            </a:r>
          </a:p>
          <a:p>
            <a:r>
              <a:rPr lang="sv-SE" dirty="0"/>
              <a:t>Vilken personal behöver aktiveras?</a:t>
            </a:r>
          </a:p>
          <a:p>
            <a:r>
              <a:rPr lang="sv-SE" dirty="0"/>
              <a:t>Vilka typer av planer och/eller </a:t>
            </a:r>
            <a:r>
              <a:rPr lang="sv-SE" dirty="0">
                <a:highlight>
                  <a:srgbClr val="FFFFFF"/>
                </a:highlight>
              </a:rPr>
              <a:t>kontinuitetslösningar (reservrutin och </a:t>
            </a:r>
            <a:r>
              <a:rPr lang="sv-SE" dirty="0"/>
              <a:t>återställningsrutiner) kan tänkas behöva aktiveras i hanteringen?</a:t>
            </a:r>
          </a:p>
          <a:p>
            <a:r>
              <a:rPr lang="sv-SE" dirty="0"/>
              <a:t>Vad är era prioriteringar just nu?</a:t>
            </a:r>
          </a:p>
          <a:p>
            <a:r>
              <a:rPr lang="sv-SE" dirty="0"/>
              <a:t>Vad, och hur kommunicerar ni (internt/externt)?</a:t>
            </a:r>
          </a:p>
          <a:p>
            <a:r>
              <a:rPr lang="sv-SE" dirty="0"/>
              <a:t>Finns det några samverkansbehov; kring vad, med vem och hur?</a:t>
            </a:r>
          </a:p>
          <a:p>
            <a:endParaRPr lang="sv-SE" sz="2400" dirty="0"/>
          </a:p>
          <a:p>
            <a:endParaRPr lang="sv-SE" sz="2400" dirty="0"/>
          </a:p>
        </p:txBody>
      </p:sp>
      <p:sp>
        <p:nvSpPr>
          <p:cNvPr id="4" name="textruta 3">
            <a:extLst>
              <a:ext uri="{FF2B5EF4-FFF2-40B4-BE49-F238E27FC236}">
                <a16:creationId xmlns:a16="http://schemas.microsoft.com/office/drawing/2014/main" id="{A4E895A4-A8B3-4B6E-95E8-89002FC8DEF3}"/>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703198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Inspel 2</a:t>
            </a:r>
          </a:p>
        </p:txBody>
      </p:sp>
    </p:spTree>
    <p:extLst>
      <p:ext uri="{BB962C8B-B14F-4D97-AF65-F5344CB8AC3E}">
        <p14:creationId xmlns:p14="http://schemas.microsoft.com/office/powerpoint/2010/main" val="915807270"/>
      </p:ext>
    </p:extLst>
  </p:cSld>
  <p:clrMapOvr>
    <a:masterClrMapping/>
  </p:clrMapOvr>
</p:sld>
</file>

<file path=ppt/theme/theme1.xml><?xml version="1.0" encoding="utf-8"?>
<a:theme xmlns:a="http://schemas.openxmlformats.org/drawingml/2006/main" name="Office-tema">
  <a:themeElements>
    <a:clrScheme name="FSPOS">
      <a:dk1>
        <a:srgbClr val="000000"/>
      </a:dk1>
      <a:lt1>
        <a:srgbClr val="FFFFFF"/>
      </a:lt1>
      <a:dk2>
        <a:srgbClr val="000000"/>
      </a:dk2>
      <a:lt2>
        <a:srgbClr val="808080"/>
      </a:lt2>
      <a:accent1>
        <a:srgbClr val="009682"/>
      </a:accent1>
      <a:accent2>
        <a:srgbClr val="005045"/>
      </a:accent2>
      <a:accent3>
        <a:srgbClr val="AAE2CA"/>
      </a:accent3>
      <a:accent4>
        <a:srgbClr val="606060"/>
      </a:accent4>
      <a:accent5>
        <a:srgbClr val="808080"/>
      </a:accent5>
      <a:accent6>
        <a:srgbClr val="B2B2B2"/>
      </a:accent6>
      <a:hlink>
        <a:srgbClr val="0033CC"/>
      </a:hlink>
      <a:folHlink>
        <a:srgbClr val="0033CC"/>
      </a:folHlink>
    </a:clrScheme>
    <a:fontScheme name="FSPOS">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6FD9A5A-E745-4EBD-B91C-99E759D99D1B}" vid="{A24C8C3B-7F62-4DC9-80AC-32FC2536DD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FSPOS Template - Version 210517</Template>
  <TotalTime>0</TotalTime>
  <Words>930</Words>
  <Application>Microsoft Office PowerPoint</Application>
  <PresentationFormat>Bredbild</PresentationFormat>
  <Paragraphs>75</Paragraphs>
  <Slides>11</Slides>
  <Notes>2</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11</vt:i4>
      </vt:variant>
    </vt:vector>
  </HeadingPairs>
  <TitlesOfParts>
    <vt:vector size="15" baseType="lpstr">
      <vt:lpstr>Arial</vt:lpstr>
      <vt:lpstr>Book Antiqua</vt:lpstr>
      <vt:lpstr>Calibri</vt:lpstr>
      <vt:lpstr>Office-tema</vt:lpstr>
      <vt:lpstr>Scenario: Översvämning</vt:lpstr>
      <vt:lpstr>Instruktion </vt:lpstr>
      <vt:lpstr>Innan vi börjar - följande scenariojusteringar kan behöva övervägas</vt:lpstr>
      <vt:lpstr>Bakgrund</vt:lpstr>
      <vt:lpstr>Bakgrund</vt:lpstr>
      <vt:lpstr>Inspel 1</vt:lpstr>
      <vt:lpstr>Inspel 1</vt:lpstr>
      <vt:lpstr>Förslag på frågeställningar att använda som stöd</vt:lpstr>
      <vt:lpstr>Inspel 2</vt:lpstr>
      <vt:lpstr>Inspel 2</vt:lpstr>
      <vt:lpstr>Förslag på frågeställningar att använda som stöd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2022-12-15T14:31:18Z</dcterms:created>
  <dcterms:modified xsi:type="dcterms:W3CDTF">2022-12-15T14:31:39Z</dcterms:modified>
</cp:coreProperties>
</file>