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09" r:id="rId5"/>
    <p:sldId id="1808"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09"/>
            <p14:sldId id="1808"/>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a:srgbClr val="009682"/>
    <a:srgbClr val="008472"/>
    <a:srgbClr val="84B5AA"/>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89" d="100"/>
          <a:sy n="89" d="100"/>
        </p:scale>
        <p:origin x="372" y="5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en-GB" dirty="0"/>
              <a:t>Scenario: Brand</a:t>
            </a:r>
            <a:endParaRPr lang="sv-SE" dirty="0"/>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a:t>
            </a:r>
          </a:p>
          <a:p>
            <a:r>
              <a:rPr lang="sv-SE"/>
              <a:t>Lokaler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323975"/>
            <a:ext cx="4883093" cy="4819650"/>
          </a:xfrm>
          <a:noFill/>
        </p:spPr>
        <p:txBody>
          <a:bodyPr vert="horz" lIns="91440" tIns="45720" rIns="91440" bIns="45720" rtlCol="0">
            <a:normAutofit fontScale="92500"/>
          </a:bodyPr>
          <a:lstStyle/>
          <a:p>
            <a:pPr lvl="0"/>
            <a:r>
              <a:rPr lang="sv-SE" sz="1400" dirty="0">
                <a:solidFill>
                  <a:srgbClr val="000000"/>
                </a:solidFill>
              </a:rPr>
              <a:t>Klockan är [</a:t>
            </a:r>
            <a:r>
              <a:rPr lang="sv-SE" sz="1400" dirty="0" err="1">
                <a:solidFill>
                  <a:srgbClr val="009682"/>
                </a:solidFill>
              </a:rPr>
              <a:t>xx:xx</a:t>
            </a:r>
            <a:r>
              <a:rPr lang="sv-SE" sz="1400" dirty="0">
                <a:solidFill>
                  <a:srgbClr val="000000"/>
                </a:solidFill>
              </a:rPr>
              <a:t>] den [</a:t>
            </a:r>
            <a:r>
              <a:rPr lang="sv-SE" sz="1400" dirty="0">
                <a:solidFill>
                  <a:srgbClr val="009682"/>
                </a:solidFill>
              </a:rPr>
              <a:t>datum</a:t>
            </a:r>
            <a:r>
              <a:rPr lang="sv-SE" sz="1400" dirty="0">
                <a:solidFill>
                  <a:srgbClr val="000000"/>
                </a:solidFill>
              </a:rPr>
              <a:t>]. </a:t>
            </a:r>
          </a:p>
          <a:p>
            <a:pPr lvl="0"/>
            <a:r>
              <a:rPr lang="sv-SE" sz="1400" dirty="0">
                <a:solidFill>
                  <a:srgbClr val="000000"/>
                </a:solidFill>
              </a:rPr>
              <a:t>Räddningstjänsten bekräftar att det brunnit på ert [</a:t>
            </a:r>
            <a:r>
              <a:rPr lang="sv-SE" sz="1400" dirty="0">
                <a:solidFill>
                  <a:srgbClr val="009682"/>
                </a:solidFill>
              </a:rPr>
              <a:t>kontor/anläggning/lokal</a:t>
            </a:r>
            <a:r>
              <a:rPr lang="sv-SE" sz="1400" dirty="0">
                <a:solidFill>
                  <a:srgbClr val="000000"/>
                </a:solidFill>
              </a:rPr>
              <a:t>] men att branden nu är släckt.</a:t>
            </a:r>
          </a:p>
          <a:p>
            <a:pPr lvl="0"/>
            <a:r>
              <a:rPr lang="sv-SE" sz="1400" dirty="0">
                <a:solidFill>
                  <a:srgbClr val="000000"/>
                </a:solidFill>
              </a:rPr>
              <a:t>Ingen person har kommit till skada under branden, däremot ska branden orsakat stora materiella skador på fastigheten. </a:t>
            </a:r>
          </a:p>
          <a:p>
            <a:pPr lvl="0"/>
            <a:r>
              <a:rPr lang="sv-SE" sz="1400" dirty="0">
                <a:solidFill>
                  <a:srgbClr val="000000"/>
                </a:solidFill>
              </a:rPr>
              <a:t>Ert [</a:t>
            </a:r>
            <a:r>
              <a:rPr lang="sv-SE" sz="1400" dirty="0">
                <a:solidFill>
                  <a:srgbClr val="009682"/>
                </a:solidFill>
              </a:rPr>
              <a:t>kontor/anläggning/lokal</a:t>
            </a:r>
            <a:r>
              <a:rPr lang="sv-SE" sz="1400" dirty="0">
                <a:solidFill>
                  <a:srgbClr val="000000"/>
                </a:solidFill>
              </a:rPr>
              <a:t>] är avspärrat för vidare undersökning. </a:t>
            </a:r>
          </a:p>
          <a:p>
            <a:pPr lvl="0"/>
            <a:r>
              <a:rPr lang="sv-SE" sz="1400" dirty="0">
                <a:solidFill>
                  <a:srgbClr val="000000"/>
                </a:solidFill>
              </a:rPr>
              <a:t>Efter en första undersökning av de materiella skadorna konstateras att ert [</a:t>
            </a:r>
            <a:r>
              <a:rPr lang="sv-SE" sz="1400" dirty="0">
                <a:solidFill>
                  <a:srgbClr val="009682"/>
                </a:solidFill>
              </a:rPr>
              <a:t>kontor/anläggning/lokal</a:t>
            </a:r>
            <a:r>
              <a:rPr lang="sv-SE" sz="1400" dirty="0">
                <a:solidFill>
                  <a:srgbClr val="000000"/>
                </a:solidFill>
              </a:rPr>
              <a:t>] kommer vara otillgängligt under [</a:t>
            </a:r>
            <a:r>
              <a:rPr lang="sv-SE" sz="1400" dirty="0">
                <a:solidFill>
                  <a:srgbClr val="009682"/>
                </a:solidFill>
              </a:rPr>
              <a:t>x dagar/veckor/månader</a:t>
            </a:r>
            <a:r>
              <a:rPr lang="sv-SE" sz="1400" dirty="0">
                <a:solidFill>
                  <a:srgbClr val="000000"/>
                </a:solidFill>
              </a:rPr>
              <a:t>]. Även [</a:t>
            </a:r>
            <a:r>
              <a:rPr lang="sv-SE" sz="1400" dirty="0">
                <a:solidFill>
                  <a:srgbClr val="009682"/>
                </a:solidFill>
              </a:rPr>
              <a:t>kritisk resurs</a:t>
            </a:r>
            <a:r>
              <a:rPr lang="sv-SE" sz="1400" dirty="0">
                <a:solidFill>
                  <a:srgbClr val="000000"/>
                </a:solidFill>
              </a:rPr>
              <a:t>] har totalförstörts under branden. </a:t>
            </a:r>
          </a:p>
          <a:p>
            <a:pPr lvl="0"/>
            <a:r>
              <a:rPr lang="sv-SE" sz="1400" dirty="0">
                <a:solidFill>
                  <a:srgbClr val="000000"/>
                </a:solidFill>
              </a:rPr>
              <a:t>Inga bevis på att branden ska ha varit anlagd har påträffats. </a:t>
            </a:r>
          </a:p>
          <a:p>
            <a:r>
              <a:rPr lang="sv-SE" sz="1400" dirty="0">
                <a:solidFill>
                  <a:srgbClr val="000000"/>
                </a:solidFill>
              </a:rPr>
              <a:t>Istället misstänks branden ha startat efter att en brandfarlig vätska glömts kvar under en pågående renovering. Vätska ska sedan ha självantänt på grund av det varma vädret. </a:t>
            </a:r>
          </a:p>
          <a:p>
            <a:pPr lvl="0"/>
            <a:r>
              <a:rPr lang="sv-SE" sz="1400" dirty="0">
                <a:solidFill>
                  <a:srgbClr val="000000"/>
                </a:solidFill>
              </a:rPr>
              <a:t>Räddningstjänsten riktar kritik mot brandskyddet i byggnaden och menar att flera utrymningsvägar varit blockerade. </a:t>
            </a:r>
          </a:p>
          <a:p>
            <a:pPr marL="0" indent="0">
              <a:buNone/>
            </a:pPr>
            <a:endParaRPr lang="sv-SE" sz="1300" dirty="0"/>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7" name="Bildobjekt 6">
            <a:extLst>
              <a:ext uri="{FF2B5EF4-FFF2-40B4-BE49-F238E27FC236}">
                <a16:creationId xmlns:a16="http://schemas.microsoft.com/office/drawing/2014/main" id="{5CFE906C-8F9C-442C-ABA4-0682C9A8FBB2}"/>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718301" y="-1"/>
            <a:ext cx="5473700" cy="6257477"/>
          </a:xfrm>
          <a:prstGeom prst="rect">
            <a:avLst/>
          </a:prstGeom>
        </p:spPr>
      </p:pic>
      <p:sp>
        <p:nvSpPr>
          <p:cNvPr id="5" name="textruta 4">
            <a:extLst>
              <a:ext uri="{FF2B5EF4-FFF2-40B4-BE49-F238E27FC236}">
                <a16:creationId xmlns:a16="http://schemas.microsoft.com/office/drawing/2014/main" id="{62A0DE59-E86B-4DB1-BD87-0423BC3A6D7F}"/>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7F60663D-9A0B-4B3B-9A2C-84E6DD8587AC}"/>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53AE46C4-7381-47A5-9718-E49B8DBB93BF}"/>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1640813F-6047-49CB-AA09-26BA8AB2988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271143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999067"/>
            <a:ext cx="6143624" cy="5157893"/>
          </a:xfrm>
        </p:spPr>
        <p:txBody>
          <a:bodyPr>
            <a:normAutofit/>
          </a:bodyPr>
          <a:lstStyle/>
          <a:p>
            <a:r>
              <a:rPr lang="sv-SE" sz="1800" dirty="0">
                <a:highlight>
                  <a:srgbClr val="FFFFFF"/>
                </a:highlight>
              </a:rPr>
              <a:t>Hela Sverige har under en längre tid upplevt rekordvarmt väder på grund av en varmfront från södra Europa som rört sig in mot landet. </a:t>
            </a:r>
          </a:p>
          <a:p>
            <a:r>
              <a:rPr lang="sv-SE" sz="1800" dirty="0">
                <a:highlight>
                  <a:srgbClr val="FFFFFF"/>
                </a:highlight>
              </a:rPr>
              <a:t>Det varmaste dygnet uppmättes till 43 grader i södra Sverige. </a:t>
            </a:r>
          </a:p>
          <a:p>
            <a:r>
              <a:rPr lang="sv-SE" sz="1800" dirty="0">
                <a:highlight>
                  <a:srgbClr val="FFFFFF"/>
                </a:highlight>
              </a:rPr>
              <a:t>Det extrema vädret har lett till en utbredd torka som gjort att yt- och grundvattennivåerna nått mycket låga nivåer. </a:t>
            </a:r>
          </a:p>
          <a:p>
            <a:r>
              <a:rPr lang="sv-SE" sz="1800" dirty="0">
                <a:highlight>
                  <a:srgbClr val="FFFFFF"/>
                </a:highlight>
              </a:rPr>
              <a:t>Situationen anses ansträngd i flera län och ett antal mindre gräsbränder har brutit ut som följd. </a:t>
            </a:r>
          </a:p>
          <a:p>
            <a:r>
              <a:rPr lang="sv-SE" sz="1800" dirty="0">
                <a:highlight>
                  <a:srgbClr val="FFFFFF"/>
                </a:highlight>
              </a:rPr>
              <a:t>Bevattnings- och eldningsförbud råder i många kommuner på grund av den höga brandrisken. </a:t>
            </a:r>
          </a:p>
          <a:p>
            <a:r>
              <a:rPr lang="sv-SE" sz="1800" dirty="0">
                <a:highlight>
                  <a:srgbClr val="FFFFFF"/>
                </a:highlight>
              </a:rPr>
              <a:t>SMHI går ut med en varning om mycket höga temperaturer i hela ert län. </a:t>
            </a:r>
          </a:p>
          <a:p>
            <a:pPr marL="0" indent="0">
              <a:buNone/>
            </a:pPr>
            <a:endParaRPr lang="sv-SE" dirty="0"/>
          </a:p>
          <a:p>
            <a:endParaRPr lang="sv-SE" sz="1600" dirty="0"/>
          </a:p>
          <a:p>
            <a:endParaRPr lang="sv-SE" sz="1600" dirty="0"/>
          </a:p>
          <a:p>
            <a:endParaRPr lang="sv-SE" sz="3600" dirty="0"/>
          </a:p>
          <a:p>
            <a:endParaRPr lang="en-GB" sz="5200" dirty="0"/>
          </a:p>
          <a:p>
            <a:endParaRPr lang="en-GB" sz="5200" dirty="0"/>
          </a:p>
          <a:p>
            <a:endParaRPr lang="sv-SE" dirty="0"/>
          </a:p>
        </p:txBody>
      </p:sp>
      <p:pic>
        <p:nvPicPr>
          <p:cNvPr id="10" name="Bildobjekt 9">
            <a:extLst>
              <a:ext uri="{FF2B5EF4-FFF2-40B4-BE49-F238E27FC236}">
                <a16:creationId xmlns:a16="http://schemas.microsoft.com/office/drawing/2014/main" id="{FA753E06-C3F0-4542-BFDA-51880718D6F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349518" y="-27952"/>
            <a:ext cx="4842482" cy="6292949"/>
          </a:xfrm>
          <a:prstGeom prst="rect">
            <a:avLst/>
          </a:prstGeom>
        </p:spPr>
      </p:pic>
      <p:sp>
        <p:nvSpPr>
          <p:cNvPr id="5" name="textruta 4">
            <a:extLst>
              <a:ext uri="{FF2B5EF4-FFF2-40B4-BE49-F238E27FC236}">
                <a16:creationId xmlns:a16="http://schemas.microsoft.com/office/drawing/2014/main" id="{85D67783-DEB8-43FB-91B6-4706E845684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2263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458686"/>
            <a:ext cx="5505450" cy="4640066"/>
          </a:xfrm>
        </p:spPr>
        <p:txBody>
          <a:bodyPr>
            <a:normAutofit/>
          </a:bodyPr>
          <a:lstStyle/>
          <a:p>
            <a:r>
              <a:rPr lang="sv-SE" sz="1600" dirty="0"/>
              <a:t>Klockan är [</a:t>
            </a:r>
            <a:r>
              <a:rPr lang="sv-SE" sz="1600" dirty="0" err="1">
                <a:solidFill>
                  <a:schemeClr val="accent1"/>
                </a:solidFill>
              </a:rPr>
              <a:t>xx:xx</a:t>
            </a:r>
            <a:r>
              <a:rPr lang="sv-SE" sz="1600" dirty="0"/>
              <a:t>] den [</a:t>
            </a:r>
            <a:r>
              <a:rPr lang="sv-SE" sz="1600" dirty="0">
                <a:solidFill>
                  <a:schemeClr val="accent1"/>
                </a:solidFill>
              </a:rPr>
              <a:t>datum</a:t>
            </a:r>
            <a:r>
              <a:rPr lang="sv-SE" sz="1600" dirty="0"/>
              <a:t>]. </a:t>
            </a:r>
          </a:p>
          <a:p>
            <a:r>
              <a:rPr lang="sv-SE" sz="1600" dirty="0"/>
              <a:t>Samtal inkommer från en anställd som meddelar att en kraftig brand utbrutit i ert </a:t>
            </a:r>
            <a:r>
              <a:rPr lang="sv-SE" sz="1600" dirty="0">
                <a:solidFill>
                  <a:srgbClr val="000000"/>
                </a:solidFill>
              </a:rPr>
              <a:t>[</a:t>
            </a:r>
            <a:r>
              <a:rPr lang="sv-SE" sz="1600" dirty="0">
                <a:solidFill>
                  <a:srgbClr val="009682"/>
                </a:solidFill>
              </a:rPr>
              <a:t>kontor/anläggning/lokal</a:t>
            </a:r>
            <a:r>
              <a:rPr lang="sv-SE" sz="1600" dirty="0">
                <a:solidFill>
                  <a:srgbClr val="000000"/>
                </a:solidFill>
              </a:rPr>
              <a:t>] i [</a:t>
            </a:r>
            <a:r>
              <a:rPr lang="sv-SE" sz="1600" dirty="0">
                <a:solidFill>
                  <a:srgbClr val="009682"/>
                </a:solidFill>
              </a:rPr>
              <a:t>område</a:t>
            </a:r>
            <a:r>
              <a:rPr lang="sv-SE" sz="1600" dirty="0">
                <a:solidFill>
                  <a:srgbClr val="000000"/>
                </a:solidFill>
              </a:rPr>
              <a:t>]. </a:t>
            </a:r>
            <a:endParaRPr lang="sv-SE" sz="1600" dirty="0"/>
          </a:p>
          <a:p>
            <a:r>
              <a:rPr lang="sv-SE" sz="1600" dirty="0"/>
              <a:t>Branden har orsakat en kraftig rökutveckling. </a:t>
            </a:r>
          </a:p>
          <a:p>
            <a:r>
              <a:rPr lang="sv-SE" sz="1600" dirty="0"/>
              <a:t>Räddningstjänsten är larmade och på väg till platsen. </a:t>
            </a:r>
          </a:p>
          <a:p>
            <a:r>
              <a:rPr lang="sv-SE" sz="1600" dirty="0"/>
              <a:t>Orsaken till branden är fortfarande oklar.  </a:t>
            </a:r>
          </a:p>
          <a:p>
            <a:r>
              <a:rPr lang="sv-SE" sz="1600" dirty="0"/>
              <a:t>På sociala medier sprids redan uppgifter om att branden ska ha varit anlagd. </a:t>
            </a:r>
          </a:p>
          <a:p>
            <a:r>
              <a:rPr lang="sv-SE" sz="1600" dirty="0"/>
              <a:t>Media vänder sig till er för en kommentar. </a:t>
            </a:r>
          </a:p>
          <a:p>
            <a:pPr marL="0" indent="0">
              <a:buNone/>
            </a:pPr>
            <a:endParaRPr lang="sv-SE" sz="1600" dirty="0"/>
          </a:p>
          <a:p>
            <a:pPr marL="0" indent="0">
              <a:buNone/>
            </a:pPr>
            <a:endParaRPr lang="sv-SE" sz="1600" dirty="0"/>
          </a:p>
          <a:p>
            <a:endParaRPr lang="sv-SE" sz="1200" dirty="0"/>
          </a:p>
          <a:p>
            <a:endParaRPr lang="sv-SE" sz="1300" dirty="0"/>
          </a:p>
        </p:txBody>
      </p:sp>
      <p:pic>
        <p:nvPicPr>
          <p:cNvPr id="5" name="Bildobjekt 4">
            <a:extLst>
              <a:ext uri="{FF2B5EF4-FFF2-40B4-BE49-F238E27FC236}">
                <a16:creationId xmlns:a16="http://schemas.microsoft.com/office/drawing/2014/main" id="{24462680-10F9-43F0-BAA7-C0FB27C77D63}"/>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896100" y="0"/>
            <a:ext cx="5295900" cy="6257925"/>
          </a:xfrm>
          <a:prstGeom prst="rect">
            <a:avLst/>
          </a:prstGeom>
        </p:spPr>
      </p:pic>
      <p:sp>
        <p:nvSpPr>
          <p:cNvPr id="6" name="textruta 5">
            <a:extLst>
              <a:ext uri="{FF2B5EF4-FFF2-40B4-BE49-F238E27FC236}">
                <a16:creationId xmlns:a16="http://schemas.microsoft.com/office/drawing/2014/main" id="{68950700-4EE0-42B9-855F-EAC54CF8887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a:t>
            </a:r>
            <a:r>
              <a:rPr lang="sv-SE" dirty="0">
                <a:highlight>
                  <a:srgbClr val="FFFFFF"/>
                </a:highlight>
              </a:rPr>
              <a:t>kontinuitetslösningar </a:t>
            </a:r>
            <a:r>
              <a:rPr lang="sv-SE" dirty="0"/>
              <a:t>(reservrutin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A341D60C-662B-4E59-9D17-D1C6D5C09E4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844</Words>
  <Application>Microsoft Office PowerPoint</Application>
  <PresentationFormat>Bredbild</PresentationFormat>
  <Paragraphs>77</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Brand</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2022-12-15T14:30:04Z</dcterms:created>
  <dcterms:modified xsi:type="dcterms:W3CDTF">2022-12-15T14:30:35Z</dcterms:modified>
</cp:coreProperties>
</file>