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08" r:id="rId5"/>
    <p:sldId id="1806" r:id="rId6"/>
    <p:sldId id="256" r:id="rId7"/>
    <p:sldId id="1798" r:id="rId8"/>
    <p:sldId id="1801" r:id="rId9"/>
    <p:sldId id="1799" r:id="rId10"/>
    <p:sldId id="180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08"/>
            <p14:sldId id="1806"/>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örfattare"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472"/>
    <a:srgbClr val="E7E6E6"/>
    <a:srgbClr val="009682"/>
    <a:srgbClr val="84B5AA"/>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5499" autoAdjust="0"/>
  </p:normalViewPr>
  <p:slideViewPr>
    <p:cSldViewPr snapToGrid="0" showGuides="1">
      <p:cViewPr varScale="1">
        <p:scale>
          <a:sx n="82" d="100"/>
          <a:sy n="82" d="100"/>
        </p:scale>
        <p:origin x="68"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5</a:t>
            </a:fld>
            <a:endParaRPr lang="sv-SE"/>
          </a:p>
        </p:txBody>
      </p:sp>
    </p:spTree>
    <p:extLst>
      <p:ext uri="{BB962C8B-B14F-4D97-AF65-F5344CB8AC3E}">
        <p14:creationId xmlns:p14="http://schemas.microsoft.com/office/powerpoint/2010/main" val="117391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7</a:t>
            </a:fld>
            <a:endParaRPr lang="sv-SE"/>
          </a:p>
        </p:txBody>
      </p:sp>
    </p:spTree>
    <p:extLst>
      <p:ext uri="{BB962C8B-B14F-4D97-AF65-F5344CB8AC3E}">
        <p14:creationId xmlns:p14="http://schemas.microsoft.com/office/powerpoint/2010/main" val="250029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10</a:t>
            </a:fld>
            <a:endParaRPr lang="sv-SE"/>
          </a:p>
        </p:txBody>
      </p:sp>
    </p:spTree>
    <p:extLst>
      <p:ext uri="{BB962C8B-B14F-4D97-AF65-F5344CB8AC3E}">
        <p14:creationId xmlns:p14="http://schemas.microsoft.com/office/powerpoint/2010/main" val="318946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en-GB" dirty="0"/>
              <a:t>Scenario: </a:t>
            </a:r>
            <a:r>
              <a:rPr lang="sv-SE" dirty="0"/>
              <a:t>Attentat utanför lokal</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en-GB" dirty="0"/>
          </a:p>
          <a:p>
            <a:r>
              <a:rPr lang="sv-SE" dirty="0"/>
              <a:t>Kategori</a:t>
            </a:r>
            <a:r>
              <a:rPr lang="en-GB" dirty="0"/>
              <a:t>:</a:t>
            </a:r>
          </a:p>
          <a:p>
            <a:r>
              <a:rPr lang="sv-SE" dirty="0"/>
              <a:t>Lokaler</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323975"/>
            <a:ext cx="5731934" cy="4819650"/>
          </a:xfrm>
          <a:noFill/>
        </p:spPr>
        <p:txBody>
          <a:bodyPr vert="horz" lIns="91440" tIns="45720" rIns="91440" bIns="45720" rtlCol="0">
            <a:normAutofit lnSpcReduction="10000"/>
          </a:bodyPr>
          <a:lstStyle/>
          <a:p>
            <a:r>
              <a:rPr lang="sv-SE" sz="1600" dirty="0"/>
              <a:t>Klockan är [</a:t>
            </a:r>
            <a:r>
              <a:rPr lang="sv-SE" sz="1600" dirty="0" err="1">
                <a:solidFill>
                  <a:schemeClr val="accent1"/>
                </a:solidFill>
              </a:rPr>
              <a:t>xx:xx</a:t>
            </a:r>
            <a:r>
              <a:rPr lang="sv-SE" sz="1600" dirty="0"/>
              <a:t>] den [</a:t>
            </a:r>
            <a:r>
              <a:rPr lang="sv-SE" sz="1600" dirty="0">
                <a:solidFill>
                  <a:schemeClr val="accent1"/>
                </a:solidFill>
              </a:rPr>
              <a:t>datum</a:t>
            </a:r>
            <a:r>
              <a:rPr lang="sv-SE" sz="1600" dirty="0"/>
              <a:t>]. </a:t>
            </a:r>
          </a:p>
          <a:p>
            <a:r>
              <a:rPr lang="sv-SE" sz="1600" dirty="0"/>
              <a:t>Media har börjat rapportera från platsen och går ut med information om ett bekräftat attentat på </a:t>
            </a:r>
            <a:r>
              <a:rPr lang="sv-SE" sz="1600" dirty="0">
                <a:solidFill>
                  <a:srgbClr val="000000"/>
                </a:solidFill>
              </a:rPr>
              <a:t>[</a:t>
            </a:r>
            <a:r>
              <a:rPr lang="sv-SE" sz="1600" dirty="0">
                <a:solidFill>
                  <a:srgbClr val="009682"/>
                </a:solidFill>
              </a:rPr>
              <a:t>adress/plats/byggnad</a:t>
            </a:r>
            <a:r>
              <a:rPr lang="sv-SE" sz="1600" dirty="0">
                <a:solidFill>
                  <a:srgbClr val="000000"/>
                </a:solidFill>
              </a:rPr>
              <a:t>]. </a:t>
            </a:r>
            <a:endParaRPr lang="sv-SE" sz="1600" dirty="0"/>
          </a:p>
          <a:p>
            <a:r>
              <a:rPr lang="sv-SE" sz="1600" dirty="0"/>
              <a:t>Polisen går ut med information och bekräftar att ett attentat ägt rum. De går även ut med en varning om att de inte kan utesluta fler attacker. </a:t>
            </a:r>
          </a:p>
          <a:p>
            <a:r>
              <a:rPr lang="sv-SE" sz="1600" dirty="0"/>
              <a:t>Polisens bombgrupp är på plats och arbetar med att omhänderta flera misstänkta föremål</a:t>
            </a:r>
          </a:p>
          <a:p>
            <a:r>
              <a:rPr lang="sv-SE" sz="1600" dirty="0"/>
              <a:t>Hittills bekräftas att </a:t>
            </a:r>
            <a:r>
              <a:rPr lang="sv-SE" sz="1600" dirty="0">
                <a:solidFill>
                  <a:srgbClr val="000000"/>
                </a:solidFill>
              </a:rPr>
              <a:t>[</a:t>
            </a:r>
            <a:r>
              <a:rPr lang="sv-SE" sz="1600" dirty="0">
                <a:solidFill>
                  <a:srgbClr val="009682"/>
                </a:solidFill>
              </a:rPr>
              <a:t>antal</a:t>
            </a:r>
            <a:r>
              <a:rPr lang="sv-SE" sz="1600" dirty="0">
                <a:solidFill>
                  <a:srgbClr val="000000"/>
                </a:solidFill>
              </a:rPr>
              <a:t>] personer ska ha skadads under attacken. </a:t>
            </a:r>
            <a:endParaRPr lang="sv-SE" sz="1600" dirty="0"/>
          </a:p>
          <a:p>
            <a:r>
              <a:rPr lang="sv-SE" sz="1600" dirty="0"/>
              <a:t>Flera medarbetare hos er är skärrade och uttrycker sin oro för kollegor som ska ha rört sig i området för attacken.  </a:t>
            </a:r>
          </a:p>
          <a:p>
            <a:r>
              <a:rPr lang="sv-SE" sz="1600" dirty="0"/>
              <a:t>I ett viktigt meddelande till allmänheten (VMA) uppmanas människor i närområdet att undvika den aktuella platsen samt söka alternativa resvägar för att ta sig hem. </a:t>
            </a:r>
          </a:p>
          <a:p>
            <a:pPr marL="0" indent="0">
              <a:buNone/>
            </a:pPr>
            <a:endParaRPr lang="sv-SE" sz="1300" dirty="0"/>
          </a:p>
          <a:p>
            <a:endParaRPr lang="sv-SE" sz="1300" dirty="0"/>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4" name="Bildobjekt 3">
            <a:extLst>
              <a:ext uri="{FF2B5EF4-FFF2-40B4-BE49-F238E27FC236}">
                <a16:creationId xmlns:a16="http://schemas.microsoft.com/office/drawing/2014/main" id="{8468753C-A254-451A-9FAB-20A68FF1E55D}"/>
              </a:ext>
            </a:extLst>
          </p:cNvPr>
          <p:cNvPicPr>
            <a:picLocks noChangeAspect="1"/>
          </p:cNvPicPr>
          <p:nvPr/>
        </p:nvPicPr>
        <p:blipFill>
          <a:blip r:embed="rId3">
            <a:duotone>
              <a:schemeClr val="accent1">
                <a:shade val="45000"/>
                <a:satMod val="135000"/>
              </a:schemeClr>
              <a:prstClr val="white"/>
            </a:duotone>
          </a:blip>
          <a:stretch>
            <a:fillRect/>
          </a:stretch>
        </p:blipFill>
        <p:spPr>
          <a:xfrm>
            <a:off x="7495032" y="0"/>
            <a:ext cx="4696968" cy="6260497"/>
          </a:xfrm>
          <a:prstGeom prst="rect">
            <a:avLst/>
          </a:prstGeom>
        </p:spPr>
      </p:pic>
      <p:sp>
        <p:nvSpPr>
          <p:cNvPr id="5" name="textruta 4">
            <a:extLst>
              <a:ext uri="{FF2B5EF4-FFF2-40B4-BE49-F238E27FC236}">
                <a16:creationId xmlns:a16="http://schemas.microsoft.com/office/drawing/2014/main" id="{1FE92F77-2743-45D0-A7D2-1FA25BF8C45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 genomförs återgången till normalläge?</a:t>
            </a:r>
          </a:p>
        </p:txBody>
      </p:sp>
      <p:sp>
        <p:nvSpPr>
          <p:cNvPr id="4" name="textruta 3">
            <a:extLst>
              <a:ext uri="{FF2B5EF4-FFF2-40B4-BE49-F238E27FC236}">
                <a16:creationId xmlns:a16="http://schemas.microsoft.com/office/drawing/2014/main" id="{49673FAF-E177-4E1C-973E-D4359A74255B}"/>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8ED21187-C1C3-47B4-AF80-E69968960180}"/>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F2AB48C0-4B98-45EB-BFB7-6CCFF1C1984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230309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1085850"/>
            <a:ext cx="6520814" cy="5071110"/>
          </a:xfrm>
        </p:spPr>
        <p:txBody>
          <a:bodyPr>
            <a:normAutofit/>
          </a:bodyPr>
          <a:lstStyle/>
          <a:p>
            <a:r>
              <a:rPr lang="sv-SE" sz="1600" dirty="0"/>
              <a:t>Den senaste tiden har karaktäriserats av ett förändrat omvärldsläge där flera terrorattentat genomförts i Europa, både av politiska och religiösa extremistgrupper.</a:t>
            </a:r>
          </a:p>
          <a:p>
            <a:r>
              <a:rPr lang="sv-SE" sz="1600" dirty="0">
                <a:highlight>
                  <a:srgbClr val="FFFFFF"/>
                </a:highlight>
              </a:rPr>
              <a:t>Även direkta hot om attentat har riktats mot Sverige från en rad olika grupperingar.</a:t>
            </a:r>
            <a:r>
              <a:rPr lang="sv-SE" sz="1600" dirty="0"/>
              <a:t> </a:t>
            </a:r>
          </a:p>
          <a:p>
            <a:r>
              <a:rPr lang="sv-SE" sz="1600" dirty="0"/>
              <a:t>På sociala medier uttrycker medborgare stor oro för eventuella attacker. Dessutom förmedlas en misstro till rättsväsendet och dess möjlighet att upprätthålla lag och ordning i landet. </a:t>
            </a:r>
          </a:p>
          <a:p>
            <a:r>
              <a:rPr lang="sv-SE" sz="1600" dirty="0">
                <a:highlight>
                  <a:srgbClr val="FFFFFF"/>
                </a:highlight>
              </a:rPr>
              <a:t>Säkerhetspolisen har i sin årsbok särskilt pekat på en ökad hotbilden mot finansiell sektor. Anledningen ska vara en ökning av antalet extrema rörelser, som med våld vill skada det svenska finansiella systemet. Som en följd av detta har finansministern samt flertalet andra chefer inom sektorn fått ett utökat personskydd. </a:t>
            </a:r>
          </a:p>
          <a:p>
            <a:r>
              <a:rPr lang="sv-SE" sz="1600" dirty="0"/>
              <a:t>Säkerhetspolisen har meddelat om en förhöjd hotbild i hela landet, detta mot bakgrund av att flera planerade attentat har kunnat avvärjas. </a:t>
            </a:r>
          </a:p>
          <a:p>
            <a:endParaRPr lang="sv-SE" sz="1600" dirty="0">
              <a:highlight>
                <a:srgbClr val="FFFFFF"/>
              </a:highlight>
            </a:endParaRPr>
          </a:p>
          <a:p>
            <a:pPr marL="0" indent="0">
              <a:buNone/>
            </a:pPr>
            <a:endParaRPr lang="sv-SE" sz="1300" dirty="0"/>
          </a:p>
        </p:txBody>
      </p:sp>
      <p:pic>
        <p:nvPicPr>
          <p:cNvPr id="5" name="Bildobjekt 4">
            <a:extLst>
              <a:ext uri="{FF2B5EF4-FFF2-40B4-BE49-F238E27FC236}">
                <a16:creationId xmlns:a16="http://schemas.microsoft.com/office/drawing/2014/main" id="{58CE78AA-E8C1-4C77-A2FB-10C1C69178E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58100" y="0"/>
            <a:ext cx="4533901" cy="6253844"/>
          </a:xfrm>
          <a:prstGeom prst="rect">
            <a:avLst/>
          </a:prstGeom>
        </p:spPr>
      </p:pic>
      <p:sp>
        <p:nvSpPr>
          <p:cNvPr id="6" name="textruta 5">
            <a:extLst>
              <a:ext uri="{FF2B5EF4-FFF2-40B4-BE49-F238E27FC236}">
                <a16:creationId xmlns:a16="http://schemas.microsoft.com/office/drawing/2014/main" id="{DB000D4E-7F27-4B59-B565-7774AEE2F45C}"/>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9306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8" y="1377724"/>
            <a:ext cx="6362702" cy="4961164"/>
          </a:xfrm>
        </p:spPr>
        <p:txBody>
          <a:bodyPr>
            <a:noAutofit/>
          </a:bodyPr>
          <a:lstStyle/>
          <a:p>
            <a:r>
              <a:rPr lang="sv-SE" sz="1400" dirty="0"/>
              <a:t>Klockan är [</a:t>
            </a:r>
            <a:r>
              <a:rPr lang="sv-SE" sz="1400" dirty="0" err="1">
                <a:solidFill>
                  <a:schemeClr val="accent1"/>
                </a:solidFill>
              </a:rPr>
              <a:t>xx:xx</a:t>
            </a:r>
            <a:r>
              <a:rPr lang="sv-SE" sz="1400" dirty="0"/>
              <a:t>] den [</a:t>
            </a:r>
            <a:r>
              <a:rPr lang="sv-SE" sz="1400" dirty="0">
                <a:solidFill>
                  <a:schemeClr val="accent1"/>
                </a:solidFill>
              </a:rPr>
              <a:t>datum</a:t>
            </a:r>
            <a:r>
              <a:rPr lang="sv-SE" sz="1400" dirty="0"/>
              <a:t>]. </a:t>
            </a:r>
          </a:p>
          <a:p>
            <a:r>
              <a:rPr lang="sv-SE" sz="1400" dirty="0"/>
              <a:t>Plötsligt hörs en hög smäll utanför [</a:t>
            </a:r>
            <a:r>
              <a:rPr lang="sv-SE" sz="1400" dirty="0">
                <a:solidFill>
                  <a:schemeClr val="accent1"/>
                </a:solidFill>
              </a:rPr>
              <a:t>kontoret</a:t>
            </a:r>
            <a:r>
              <a:rPr lang="sv-SE" sz="1400" dirty="0"/>
              <a:t>] </a:t>
            </a:r>
          </a:p>
          <a:p>
            <a:r>
              <a:rPr lang="sv-SE" sz="1400" dirty="0"/>
              <a:t>En omedelbar känsla av oro sprider sig hos personalen. </a:t>
            </a:r>
          </a:p>
          <a:p>
            <a:r>
              <a:rPr lang="sv-SE" sz="1400" dirty="0"/>
              <a:t>Några minuter senare rapporterar media om en kraftig detonation vid [</a:t>
            </a:r>
            <a:r>
              <a:rPr lang="sv-SE" sz="1400" dirty="0">
                <a:solidFill>
                  <a:schemeClr val="accent1"/>
                </a:solidFill>
              </a:rPr>
              <a:t>adress/plats/byggnad</a:t>
            </a:r>
            <a:r>
              <a:rPr lang="sv-SE" sz="1400" dirty="0"/>
              <a:t>]. </a:t>
            </a:r>
          </a:p>
          <a:p>
            <a:r>
              <a:rPr lang="sv-SE" sz="1400" dirty="0"/>
              <a:t>Explosionen ska ha orsakat omfattande materiella skador. Även en kraftig rökutveckling kan ses från platsen. </a:t>
            </a:r>
          </a:p>
          <a:p>
            <a:r>
              <a:rPr lang="sv-SE" sz="1400" dirty="0"/>
              <a:t>Ännu finns ingen information om vad som kan ha orsakat explosionen men Polisen går snabbt ut med information om att hålla sig undan från närliggande områden. Polisen har även påbörjat arbetet med att spärra av ett stort område kring platsen.</a:t>
            </a:r>
          </a:p>
          <a:p>
            <a:r>
              <a:rPr lang="sv-SE" sz="1400" dirty="0"/>
              <a:t>På sociala medier sprids obekräftade uppgifter om fler misstänkta sprängladdningar i området.</a:t>
            </a:r>
          </a:p>
          <a:p>
            <a:r>
              <a:rPr lang="sv-SE" sz="1400" dirty="0"/>
              <a:t>Efter kontakt med polis meddelas att </a:t>
            </a:r>
            <a:r>
              <a:rPr lang="sv-SE" sz="1400" dirty="0">
                <a:solidFill>
                  <a:srgbClr val="000000"/>
                </a:solidFill>
              </a:rPr>
              <a:t>[</a:t>
            </a:r>
            <a:r>
              <a:rPr lang="sv-SE" sz="1400" dirty="0">
                <a:solidFill>
                  <a:srgbClr val="009682"/>
                </a:solidFill>
              </a:rPr>
              <a:t>kontoret</a:t>
            </a:r>
            <a:r>
              <a:rPr lang="sv-SE" sz="1400" dirty="0">
                <a:solidFill>
                  <a:srgbClr val="000000"/>
                </a:solidFill>
              </a:rPr>
              <a:t>] ligger inom det område som behöver spärras av</a:t>
            </a:r>
            <a:r>
              <a:rPr lang="sv-SE" sz="1400" dirty="0"/>
              <a:t>. Personal uppmanas därför att hålla sig kvar i byggnaden.</a:t>
            </a:r>
          </a:p>
          <a:p>
            <a:pPr marL="0" indent="0">
              <a:buNone/>
            </a:pPr>
            <a:endParaRPr lang="sv-SE" sz="1600" dirty="0"/>
          </a:p>
        </p:txBody>
      </p:sp>
      <p:pic>
        <p:nvPicPr>
          <p:cNvPr id="8" name="Bildobjekt 7">
            <a:extLst>
              <a:ext uri="{FF2B5EF4-FFF2-40B4-BE49-F238E27FC236}">
                <a16:creationId xmlns:a16="http://schemas.microsoft.com/office/drawing/2014/main" id="{AEFB06C6-3257-4EAB-A261-3F76618094D4}"/>
              </a:ext>
            </a:extLst>
          </p:cNvPr>
          <p:cNvPicPr>
            <a:picLocks noChangeAspect="1"/>
          </p:cNvPicPr>
          <p:nvPr/>
        </p:nvPicPr>
        <p:blipFill rotWithShape="1">
          <a:blip r:embed="rId3">
            <a:duotone>
              <a:schemeClr val="accent1">
                <a:shade val="45000"/>
                <a:satMod val="135000"/>
              </a:schemeClr>
              <a:prstClr val="white"/>
            </a:duotone>
          </a:blip>
          <a:srcRect l="28958" r="18905"/>
          <a:stretch/>
        </p:blipFill>
        <p:spPr>
          <a:xfrm>
            <a:off x="7598228" y="0"/>
            <a:ext cx="4593771" cy="6257925"/>
          </a:xfrm>
          <a:prstGeom prst="rect">
            <a:avLst/>
          </a:prstGeom>
        </p:spPr>
      </p:pic>
      <p:sp>
        <p:nvSpPr>
          <p:cNvPr id="5" name="textruta 4">
            <a:extLst>
              <a:ext uri="{FF2B5EF4-FFF2-40B4-BE49-F238E27FC236}">
                <a16:creationId xmlns:a16="http://schemas.microsoft.com/office/drawing/2014/main" id="{32104FB6-4F44-4232-A512-A59D4A3BA72B}"/>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a:t>
            </a:r>
            <a:r>
              <a:rPr lang="sv-SE" dirty="0">
                <a:highlight>
                  <a:srgbClr val="FFFFFF"/>
                </a:highlight>
              </a:rPr>
              <a:t> kontinuitetslösningar </a:t>
            </a:r>
            <a:r>
              <a:rPr lang="sv-SE" dirty="0"/>
              <a:t>(reservrutin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1F94444B-8555-484C-8B8A-1E53893BDB5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932</Words>
  <Application>Microsoft Office PowerPoint</Application>
  <PresentationFormat>Bredbild</PresentationFormat>
  <Paragraphs>72</Paragraphs>
  <Slides>11</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Attentat utanför lokal</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2022-12-15T14:29:10Z</dcterms:created>
  <dcterms:modified xsi:type="dcterms:W3CDTF">2022-12-15T14:29:36Z</dcterms:modified>
</cp:coreProperties>
</file>