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12" r:id="rId5"/>
    <p:sldId id="1810" r:id="rId6"/>
    <p:sldId id="256" r:id="rId7"/>
    <p:sldId id="1798" r:id="rId8"/>
    <p:sldId id="1801" r:id="rId9"/>
    <p:sldId id="1799" r:id="rId10"/>
    <p:sldId id="1811"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12"/>
            <p14:sldId id="1810"/>
            <p14:sldId id="256"/>
            <p14:sldId id="1798"/>
            <p14:sldId id="1801"/>
            <p14:sldId id="1799"/>
            <p14:sldId id="1811"/>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6E6"/>
    <a:srgbClr val="009682"/>
    <a:srgbClr val="008472"/>
    <a:srgbClr val="84B5AA"/>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4" autoAdjust="0"/>
    <p:restoredTop sz="92632" autoAdjust="0"/>
  </p:normalViewPr>
  <p:slideViewPr>
    <p:cSldViewPr snapToGrid="0" showGuides="1">
      <p:cViewPr varScale="1">
        <p:scale>
          <a:sx n="76" d="100"/>
          <a:sy n="76" d="100"/>
        </p:scale>
        <p:origin x="76" y="1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5</a:t>
            </a:fld>
            <a:endParaRPr lang="sv-SE"/>
          </a:p>
        </p:txBody>
      </p:sp>
    </p:spTree>
    <p:extLst>
      <p:ext uri="{BB962C8B-B14F-4D97-AF65-F5344CB8AC3E}">
        <p14:creationId xmlns:p14="http://schemas.microsoft.com/office/powerpoint/2010/main" val="195726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7</a:t>
            </a:fld>
            <a:endParaRPr lang="sv-SE"/>
          </a:p>
        </p:txBody>
      </p:sp>
    </p:spTree>
    <p:extLst>
      <p:ext uri="{BB962C8B-B14F-4D97-AF65-F5344CB8AC3E}">
        <p14:creationId xmlns:p14="http://schemas.microsoft.com/office/powerpoint/2010/main" val="1254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a:t>Scenario: Påverkan hos underleverantör</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a:bodyPr>
          <a:lstStyle/>
          <a:p>
            <a:endParaRPr lang="sv-SE" dirty="0"/>
          </a:p>
          <a:p>
            <a:r>
              <a:rPr lang="sv-SE" dirty="0"/>
              <a:t>Kategori: Leverantör</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8" y="1173480"/>
            <a:ext cx="5829301" cy="4970145"/>
          </a:xfrm>
        </p:spPr>
        <p:txBody>
          <a:bodyPr>
            <a:normAutofit fontScale="92500" lnSpcReduction="20000"/>
          </a:bodyPr>
          <a:lstStyle/>
          <a:p>
            <a:pPr lvl="0"/>
            <a:r>
              <a:rPr lang="sv-SE" sz="1600" dirty="0">
                <a:solidFill>
                  <a:srgbClr val="000000"/>
                </a:solidFill>
              </a:rPr>
              <a:t>Klockan är [</a:t>
            </a:r>
            <a:r>
              <a:rPr lang="sv-SE" sz="1600" dirty="0" err="1">
                <a:solidFill>
                  <a:srgbClr val="009682"/>
                </a:solidFill>
              </a:rPr>
              <a:t>xx:xx</a:t>
            </a:r>
            <a:r>
              <a:rPr lang="sv-SE" sz="1600" dirty="0">
                <a:solidFill>
                  <a:srgbClr val="000000"/>
                </a:solidFill>
              </a:rPr>
              <a:t>] den [</a:t>
            </a:r>
            <a:r>
              <a:rPr lang="sv-SE" sz="1600" dirty="0">
                <a:solidFill>
                  <a:srgbClr val="009682"/>
                </a:solidFill>
              </a:rPr>
              <a:t>datum</a:t>
            </a:r>
            <a:r>
              <a:rPr lang="sv-SE" sz="1600" dirty="0">
                <a:solidFill>
                  <a:srgbClr val="000000"/>
                </a:solidFill>
              </a:rPr>
              <a:t>]. </a:t>
            </a:r>
          </a:p>
          <a:p>
            <a:pPr marL="285750" indent="-285750">
              <a:spcBef>
                <a:spcPts val="0"/>
              </a:spcBef>
              <a:defRPr/>
            </a:pPr>
            <a:endParaRPr lang="sv-SE" sz="1600" dirty="0">
              <a:solidFill>
                <a:prstClr val="black"/>
              </a:solidFill>
            </a:endParaRPr>
          </a:p>
          <a:p>
            <a:pPr marL="285750" indent="-285750">
              <a:spcBef>
                <a:spcPts val="0"/>
              </a:spcBef>
              <a:defRPr/>
            </a:pPr>
            <a:r>
              <a:rPr lang="sv-SE" sz="1600" dirty="0">
                <a:solidFill>
                  <a:srgbClr val="000000"/>
                </a:solidFill>
              </a:rPr>
              <a:t>Rapporter inkommer nu om att [</a:t>
            </a:r>
            <a:r>
              <a:rPr lang="sv-SE" sz="1600" dirty="0">
                <a:solidFill>
                  <a:srgbClr val="009682"/>
                </a:solidFill>
              </a:rPr>
              <a:t>internt/interna system</a:t>
            </a:r>
            <a:r>
              <a:rPr lang="sv-SE" sz="1600" dirty="0">
                <a:solidFill>
                  <a:srgbClr val="000000"/>
                </a:solidFill>
              </a:rPr>
              <a:t>] </a:t>
            </a:r>
            <a:r>
              <a:rPr lang="sv-SE" sz="1600" dirty="0">
                <a:solidFill>
                  <a:prstClr val="black"/>
                </a:solidFill>
              </a:rPr>
              <a:t>är helt otillgängliga,</a:t>
            </a:r>
            <a:r>
              <a:rPr lang="sv-SE" sz="1600" dirty="0">
                <a:solidFill>
                  <a:srgbClr val="000000"/>
                </a:solidFill>
              </a:rPr>
              <a:t> vilket </a:t>
            </a:r>
            <a:r>
              <a:rPr lang="sv-SE" sz="1600" dirty="0">
                <a:solidFill>
                  <a:prstClr val="black"/>
                </a:solidFill>
              </a:rPr>
              <a:t>kommer få stor påverkan på verksamheten</a:t>
            </a:r>
            <a:r>
              <a:rPr lang="sv-SE" sz="1600" dirty="0"/>
              <a:t> samt på utförandet av era [</a:t>
            </a:r>
            <a:r>
              <a:rPr lang="sv-SE" sz="1600" dirty="0">
                <a:solidFill>
                  <a:schemeClr val="accent1"/>
                </a:solidFill>
              </a:rPr>
              <a:t>kritiska tjänster</a:t>
            </a:r>
            <a:r>
              <a:rPr lang="sv-SE" sz="1600" dirty="0"/>
              <a:t>]</a:t>
            </a:r>
            <a:r>
              <a:rPr lang="sv-SE" sz="1600" dirty="0">
                <a:solidFill>
                  <a:prstClr val="black"/>
                </a:solidFill>
              </a:rPr>
              <a:t>. Hur många användare som är påverkade av händelsen är ännu oklart.</a:t>
            </a:r>
          </a:p>
          <a:p>
            <a:pPr marL="285750" indent="-285750">
              <a:spcBef>
                <a:spcPts val="0"/>
              </a:spcBef>
              <a:defRPr/>
            </a:pPr>
            <a:endParaRPr lang="sv-SE" sz="1600" dirty="0">
              <a:solidFill>
                <a:prstClr val="black"/>
              </a:solidFill>
            </a:endParaRPr>
          </a:p>
          <a:p>
            <a:pPr marL="285750" indent="-285750">
              <a:spcBef>
                <a:spcPts val="0"/>
              </a:spcBef>
              <a:defRPr/>
            </a:pPr>
            <a:r>
              <a:rPr lang="sv-SE" sz="1600" dirty="0"/>
              <a:t>[</a:t>
            </a:r>
            <a:r>
              <a:rPr lang="sv-SE" sz="1600" dirty="0">
                <a:solidFill>
                  <a:schemeClr val="accent1"/>
                </a:solidFill>
              </a:rPr>
              <a:t>It-leverantören</a:t>
            </a:r>
            <a:r>
              <a:rPr lang="sv-SE" sz="1600" dirty="0"/>
              <a:t>] informerar om </a:t>
            </a:r>
            <a:r>
              <a:rPr lang="sv-SE" sz="1600" dirty="0">
                <a:solidFill>
                  <a:prstClr val="black"/>
                </a:solidFill>
              </a:rPr>
              <a:t>att de fortfarande inte lyckats lösa problemen i </a:t>
            </a:r>
            <a:r>
              <a:rPr lang="sv-SE" sz="1600" dirty="0">
                <a:solidFill>
                  <a:srgbClr val="000000"/>
                </a:solidFill>
              </a:rPr>
              <a:t>[</a:t>
            </a:r>
            <a:r>
              <a:rPr lang="sv-SE" sz="1600" dirty="0">
                <a:solidFill>
                  <a:srgbClr val="009682"/>
                </a:solidFill>
              </a:rPr>
              <a:t>internt/interna system</a:t>
            </a:r>
            <a:r>
              <a:rPr lang="sv-SE" sz="1600" dirty="0">
                <a:solidFill>
                  <a:srgbClr val="000000"/>
                </a:solidFill>
              </a:rPr>
              <a:t>]. </a:t>
            </a:r>
          </a:p>
          <a:p>
            <a:pPr marL="285750" indent="-285750">
              <a:spcBef>
                <a:spcPts val="0"/>
              </a:spcBef>
              <a:defRPr/>
            </a:pPr>
            <a:endParaRPr lang="sv-SE" sz="1600" dirty="0">
              <a:solidFill>
                <a:srgbClr val="000000"/>
              </a:solidFill>
            </a:endParaRPr>
          </a:p>
          <a:p>
            <a:pPr marL="285750" indent="-285750">
              <a:spcBef>
                <a:spcPts val="0"/>
              </a:spcBef>
              <a:defRPr/>
            </a:pPr>
            <a:r>
              <a:rPr lang="sv-SE" sz="1600" dirty="0">
                <a:solidFill>
                  <a:srgbClr val="000000"/>
                </a:solidFill>
              </a:rPr>
              <a:t>Däremot misstänker de att problemen kan bero på fel i en [</a:t>
            </a:r>
            <a:r>
              <a:rPr lang="sv-SE" sz="1600" dirty="0">
                <a:solidFill>
                  <a:schemeClr val="accent1"/>
                </a:solidFill>
              </a:rPr>
              <a:t>kritisk</a:t>
            </a:r>
            <a:r>
              <a:rPr lang="sv-SE" sz="1600" dirty="0">
                <a:solidFill>
                  <a:srgbClr val="000000"/>
                </a:solidFill>
              </a:rPr>
              <a:t> </a:t>
            </a:r>
            <a:r>
              <a:rPr lang="sv-SE" sz="1600" dirty="0">
                <a:solidFill>
                  <a:schemeClr val="accent1"/>
                </a:solidFill>
              </a:rPr>
              <a:t>komponent</a:t>
            </a:r>
            <a:r>
              <a:rPr lang="sv-SE" sz="1600" dirty="0">
                <a:solidFill>
                  <a:srgbClr val="009682"/>
                </a:solidFill>
              </a:rPr>
              <a:t>/hårdvara</a:t>
            </a:r>
            <a:r>
              <a:rPr lang="sv-SE" sz="1600" dirty="0">
                <a:solidFill>
                  <a:srgbClr val="000000"/>
                </a:solidFill>
              </a:rPr>
              <a:t>] som behöver bytas ut</a:t>
            </a:r>
            <a:r>
              <a:rPr lang="sv-SE" sz="1600" dirty="0">
                <a:solidFill>
                  <a:prstClr val="black"/>
                </a:solidFill>
              </a:rPr>
              <a:t>. </a:t>
            </a:r>
          </a:p>
          <a:p>
            <a:pPr marL="285750" indent="-285750">
              <a:spcBef>
                <a:spcPts val="0"/>
              </a:spcBef>
              <a:defRPr/>
            </a:pPr>
            <a:endParaRPr lang="sv-SE" sz="1600" dirty="0">
              <a:solidFill>
                <a:prstClr val="black"/>
              </a:solidFill>
            </a:endParaRPr>
          </a:p>
          <a:p>
            <a:pPr marL="285750" indent="-285750">
              <a:spcBef>
                <a:spcPts val="0"/>
              </a:spcBef>
              <a:defRPr/>
            </a:pPr>
            <a:r>
              <a:rPr lang="sv-SE" sz="1600" dirty="0">
                <a:solidFill>
                  <a:prstClr val="black"/>
                </a:solidFill>
              </a:rPr>
              <a:t>Oturligt nog har er </a:t>
            </a:r>
            <a:r>
              <a:rPr lang="sv-SE" sz="1600" dirty="0">
                <a:solidFill>
                  <a:srgbClr val="000000"/>
                </a:solidFill>
              </a:rPr>
              <a:t>[</a:t>
            </a:r>
            <a:r>
              <a:rPr lang="sv-SE" sz="1600" dirty="0">
                <a:solidFill>
                  <a:srgbClr val="009682"/>
                </a:solidFill>
              </a:rPr>
              <a:t>it-leverantör</a:t>
            </a:r>
            <a:r>
              <a:rPr lang="sv-SE" sz="1600" dirty="0">
                <a:solidFill>
                  <a:srgbClr val="000000"/>
                </a:solidFill>
              </a:rPr>
              <a:t>] </a:t>
            </a:r>
            <a:r>
              <a:rPr lang="sv-SE" sz="1600" dirty="0"/>
              <a:t>ej </a:t>
            </a:r>
            <a:r>
              <a:rPr lang="sv-SE" sz="1600" dirty="0">
                <a:solidFill>
                  <a:prstClr val="black"/>
                </a:solidFill>
              </a:rPr>
              <a:t>denna </a:t>
            </a:r>
            <a:r>
              <a:rPr lang="sv-SE" sz="1600" dirty="0">
                <a:solidFill>
                  <a:srgbClr val="000000"/>
                </a:solidFill>
              </a:rPr>
              <a:t>[</a:t>
            </a:r>
            <a:r>
              <a:rPr lang="sv-SE" sz="1600" dirty="0">
                <a:solidFill>
                  <a:srgbClr val="009682"/>
                </a:solidFill>
              </a:rPr>
              <a:t>kritiska</a:t>
            </a:r>
            <a:r>
              <a:rPr lang="sv-SE" sz="1600" dirty="0">
                <a:solidFill>
                  <a:srgbClr val="000000"/>
                </a:solidFill>
              </a:rPr>
              <a:t> </a:t>
            </a:r>
            <a:r>
              <a:rPr lang="sv-SE" sz="1600" dirty="0">
                <a:solidFill>
                  <a:srgbClr val="009682"/>
                </a:solidFill>
              </a:rPr>
              <a:t>komponent/hårdvara</a:t>
            </a:r>
            <a:r>
              <a:rPr lang="sv-SE" sz="1600" dirty="0">
                <a:solidFill>
                  <a:srgbClr val="000000"/>
                </a:solidFill>
              </a:rPr>
              <a:t>] </a:t>
            </a:r>
            <a:r>
              <a:rPr lang="sv-SE" sz="1600" dirty="0">
                <a:solidFill>
                  <a:prstClr val="black"/>
                </a:solidFill>
              </a:rPr>
              <a:t>i lager och har därför behövt göra en beställning hos en av deras underleverantörer. </a:t>
            </a:r>
          </a:p>
          <a:p>
            <a:pPr marL="285750" indent="-285750">
              <a:spcBef>
                <a:spcPts val="0"/>
              </a:spcBef>
              <a:defRPr/>
            </a:pPr>
            <a:endParaRPr lang="sv-SE" sz="1600" dirty="0">
              <a:solidFill>
                <a:prstClr val="black"/>
              </a:solidFill>
            </a:endParaRPr>
          </a:p>
          <a:p>
            <a:pPr marL="285750" indent="-285750">
              <a:spcBef>
                <a:spcPts val="0"/>
              </a:spcBef>
              <a:defRPr/>
            </a:pPr>
            <a:r>
              <a:rPr lang="sv-SE" sz="1600" dirty="0">
                <a:solidFill>
                  <a:prstClr val="black"/>
                </a:solidFill>
              </a:rPr>
              <a:t>I och med det omfattande stoppet i leveranskedjorna uppskattas leveranstiden vara mycket lång. Leveransen beräknas till </a:t>
            </a:r>
            <a:r>
              <a:rPr lang="sv-SE" sz="1600" dirty="0">
                <a:solidFill>
                  <a:srgbClr val="000000"/>
                </a:solidFill>
              </a:rPr>
              <a:t>[</a:t>
            </a:r>
            <a:r>
              <a:rPr lang="sv-SE" sz="1600" dirty="0">
                <a:solidFill>
                  <a:srgbClr val="009682"/>
                </a:solidFill>
              </a:rPr>
              <a:t>x dagar/veckor</a:t>
            </a:r>
            <a:r>
              <a:rPr lang="sv-SE" sz="1600" dirty="0">
                <a:solidFill>
                  <a:srgbClr val="000000"/>
                </a:solidFill>
              </a:rPr>
              <a:t>]. </a:t>
            </a:r>
            <a:endParaRPr lang="sv-SE" sz="1600" dirty="0">
              <a:solidFill>
                <a:prstClr val="black"/>
              </a:solidFill>
            </a:endParaRPr>
          </a:p>
          <a:p>
            <a:pPr marL="285750" indent="-285750">
              <a:spcBef>
                <a:spcPts val="0"/>
              </a:spcBef>
              <a:defRPr/>
            </a:pPr>
            <a:endParaRPr lang="sv-SE" sz="1600" dirty="0"/>
          </a:p>
          <a:p>
            <a:pPr marL="285750" indent="-285750">
              <a:spcBef>
                <a:spcPts val="0"/>
              </a:spcBef>
              <a:defRPr/>
            </a:pPr>
            <a:r>
              <a:rPr lang="sv-SE" sz="1600" dirty="0"/>
              <a:t>Till dess att denna </a:t>
            </a:r>
            <a:r>
              <a:rPr lang="sv-SE" sz="1600" dirty="0">
                <a:solidFill>
                  <a:srgbClr val="000000"/>
                </a:solidFill>
              </a:rPr>
              <a:t>[</a:t>
            </a:r>
            <a:r>
              <a:rPr lang="sv-SE" sz="1600" dirty="0">
                <a:solidFill>
                  <a:srgbClr val="009682"/>
                </a:solidFill>
              </a:rPr>
              <a:t>kritiska</a:t>
            </a:r>
            <a:r>
              <a:rPr lang="sv-SE" sz="1600" dirty="0">
                <a:solidFill>
                  <a:srgbClr val="000000"/>
                </a:solidFill>
              </a:rPr>
              <a:t> </a:t>
            </a:r>
            <a:r>
              <a:rPr lang="sv-SE" sz="1600" dirty="0">
                <a:solidFill>
                  <a:srgbClr val="009682"/>
                </a:solidFill>
              </a:rPr>
              <a:t>komponent/hårdvara</a:t>
            </a:r>
            <a:r>
              <a:rPr lang="sv-SE" sz="1600" dirty="0">
                <a:solidFill>
                  <a:srgbClr val="000000"/>
                </a:solidFill>
              </a:rPr>
              <a:t>] har levererats kan ingen </a:t>
            </a:r>
            <a:r>
              <a:rPr lang="sv-SE" sz="1600" dirty="0"/>
              <a:t>exakt prognos ges för när systemen kan fungera normalt igen. </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grpSp>
        <p:nvGrpSpPr>
          <p:cNvPr id="5" name="Grupp 4">
            <a:extLst>
              <a:ext uri="{FF2B5EF4-FFF2-40B4-BE49-F238E27FC236}">
                <a16:creationId xmlns:a16="http://schemas.microsoft.com/office/drawing/2014/main" id="{B2042878-9ACA-4F3B-B5B0-F524E41505B3}"/>
              </a:ext>
            </a:extLst>
          </p:cNvPr>
          <p:cNvGrpSpPr/>
          <p:nvPr/>
        </p:nvGrpSpPr>
        <p:grpSpPr>
          <a:xfrm>
            <a:off x="7324725" y="0"/>
            <a:ext cx="4867275" cy="6261100"/>
            <a:chOff x="7324725" y="0"/>
            <a:chExt cx="4867275" cy="6261100"/>
          </a:xfrm>
        </p:grpSpPr>
        <p:pic>
          <p:nvPicPr>
            <p:cNvPr id="7" name="Picture 4" descr="https://media.istockphoto.com/photos/smart-warehouse-management-system-with-innovative-internet-of-things-picture-id1359263600?b=1&amp;k=20&amp;m=1359263600&amp;s=170667a&amp;w=0&amp;h=122xCFZgfOFPbYORRr0m2lMHXcab9MjNyR3QLzxVEeM=">
              <a:extLst>
                <a:ext uri="{FF2B5EF4-FFF2-40B4-BE49-F238E27FC236}">
                  <a16:creationId xmlns:a16="http://schemas.microsoft.com/office/drawing/2014/main" id="{D23D6FDC-1A14-48D4-9714-F8C06C7A60B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324725" y="3190875"/>
              <a:ext cx="4867275" cy="3070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istockphoto.com/photos/smart-warehouse-management-system-with-innovative-internet-of-things-picture-id1334427520?b=1&amp;k=20&amp;m=1334427520&amp;s=170667a&amp;w=0&amp;h=OrI-uvSqzdDJV5Nx7nTekjH3baQWvLircpM9o_NAjUI=">
              <a:extLst>
                <a:ext uri="{FF2B5EF4-FFF2-40B4-BE49-F238E27FC236}">
                  <a16:creationId xmlns:a16="http://schemas.microsoft.com/office/drawing/2014/main" id="{FACFEC99-4F83-4113-97C9-42EB49D1087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327900" y="0"/>
              <a:ext cx="4864100" cy="319087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ruta 7">
            <a:extLst>
              <a:ext uri="{FF2B5EF4-FFF2-40B4-BE49-F238E27FC236}">
                <a16:creationId xmlns:a16="http://schemas.microsoft.com/office/drawing/2014/main" id="{2C86BDBE-3E12-457F-B5C3-F9DBB7DEFEDD}"/>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161873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 genomförs återgången till normalläge?</a:t>
            </a:r>
          </a:p>
        </p:txBody>
      </p:sp>
      <p:sp>
        <p:nvSpPr>
          <p:cNvPr id="4" name="textruta 3">
            <a:extLst>
              <a:ext uri="{FF2B5EF4-FFF2-40B4-BE49-F238E27FC236}">
                <a16:creationId xmlns:a16="http://schemas.microsoft.com/office/drawing/2014/main" id="{5BCD1DCE-B3DC-4D2F-845A-0F250EF87EA7}"/>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50C99DD8-867D-4B31-8182-9FCE933A1115}"/>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5" name="textruta 4">
            <a:extLst>
              <a:ext uri="{FF2B5EF4-FFF2-40B4-BE49-F238E27FC236}">
                <a16:creationId xmlns:a16="http://schemas.microsoft.com/office/drawing/2014/main" id="{10317C7E-CE09-4104-B3FB-C29A9F9EA049}"/>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346063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dirty="0"/>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999067"/>
            <a:ext cx="6410324" cy="5157893"/>
          </a:xfrm>
        </p:spPr>
        <p:txBody>
          <a:bodyPr>
            <a:noAutofit/>
          </a:bodyPr>
          <a:lstStyle/>
          <a:p>
            <a:r>
              <a:rPr lang="sv-SE" sz="1800" dirty="0">
                <a:highlight>
                  <a:srgbClr val="FFFFFF"/>
                </a:highlight>
              </a:rPr>
              <a:t>Tidigt under året inträffade en allvarlig fartygsolycka i en mycket kritisk del av en kanal som anses betydande för  världshandeln.</a:t>
            </a:r>
          </a:p>
          <a:p>
            <a:r>
              <a:rPr lang="sv-SE" sz="1800" dirty="0">
                <a:highlight>
                  <a:srgbClr val="FFFFFF"/>
                </a:highlight>
              </a:rPr>
              <a:t>E</a:t>
            </a:r>
            <a:r>
              <a:rPr lang="sv-SE" sz="1800" dirty="0"/>
              <a:t>tt stort containerfartyg hamnade ur kurs och fastnade i kanalen. Blockeringen hindrade andra fartyg från att passera.</a:t>
            </a:r>
          </a:p>
          <a:p>
            <a:r>
              <a:rPr lang="sv-SE" sz="1800" dirty="0">
                <a:highlight>
                  <a:srgbClr val="FFFFFF"/>
                </a:highlight>
              </a:rPr>
              <a:t>Några månader efter händelsen lyckades blockeringen hävas och fartyget bogserades bort. </a:t>
            </a:r>
          </a:p>
          <a:p>
            <a:r>
              <a:rPr lang="sv-SE" sz="1800" dirty="0">
                <a:highlight>
                  <a:srgbClr val="FFFFFF"/>
                </a:highlight>
              </a:rPr>
              <a:t>Trots att kanalen varit öppen under några månader har händelsen fått stor påverkan i leveranskedjor med omfattande förseningar som följd. </a:t>
            </a:r>
          </a:p>
          <a:p>
            <a:r>
              <a:rPr lang="sv-SE" sz="1800" dirty="0">
                <a:highlight>
                  <a:srgbClr val="FFFFFF"/>
                </a:highlight>
              </a:rPr>
              <a:t>Sviterna från förra årets pandemi har också resulterat i att viktiga </a:t>
            </a:r>
            <a:r>
              <a:rPr lang="sv-SE" sz="1800" dirty="0"/>
              <a:t>leveranskedjor</a:t>
            </a:r>
            <a:r>
              <a:rPr lang="sv-SE" sz="1800" dirty="0">
                <a:highlight>
                  <a:srgbClr val="FFFFFF"/>
                </a:highlight>
              </a:rPr>
              <a:t> ännu inte återhämtat sig fullt ut. </a:t>
            </a:r>
          </a:p>
          <a:p>
            <a:pPr marL="0" indent="0">
              <a:buNone/>
            </a:pPr>
            <a:endParaRPr lang="sv-SE" sz="1600" dirty="0"/>
          </a:p>
          <a:p>
            <a:pPr marL="0" indent="0">
              <a:buNone/>
            </a:pPr>
            <a:endParaRPr lang="sv-SE" sz="1600" dirty="0"/>
          </a:p>
          <a:p>
            <a:pPr marL="0" indent="0">
              <a:buNone/>
            </a:pPr>
            <a:endParaRPr lang="sv-SE" sz="1300" dirty="0"/>
          </a:p>
        </p:txBody>
      </p:sp>
      <p:pic>
        <p:nvPicPr>
          <p:cNvPr id="6" name="Bildobjekt 5">
            <a:extLst>
              <a:ext uri="{FF2B5EF4-FFF2-40B4-BE49-F238E27FC236}">
                <a16:creationId xmlns:a16="http://schemas.microsoft.com/office/drawing/2014/main" id="{4F8DB3A2-A713-4929-8A54-D5B448005F15}"/>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562850" y="1"/>
            <a:ext cx="4629150" cy="6263640"/>
          </a:xfrm>
          <a:prstGeom prst="rect">
            <a:avLst/>
          </a:prstGeom>
        </p:spPr>
      </p:pic>
      <p:sp>
        <p:nvSpPr>
          <p:cNvPr id="5" name="textruta 4">
            <a:extLst>
              <a:ext uri="{FF2B5EF4-FFF2-40B4-BE49-F238E27FC236}">
                <a16:creationId xmlns:a16="http://schemas.microsoft.com/office/drawing/2014/main" id="{FE828F71-4076-485B-A0FD-0942E52CCE98}"/>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5946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4786745" cy="4801991"/>
          </a:xfrm>
        </p:spPr>
        <p:txBody>
          <a:bodyPr>
            <a:normAutofit/>
          </a:bodyPr>
          <a:lstStyle/>
          <a:p>
            <a:endParaRPr lang="sv-SE" dirty="0"/>
          </a:p>
          <a:p>
            <a:endParaRPr lang="sv-SE" dirty="0"/>
          </a:p>
        </p:txBody>
      </p:sp>
      <p:sp>
        <p:nvSpPr>
          <p:cNvPr id="7" name="Platshållare för innehåll 2">
            <a:extLst>
              <a:ext uri="{FF2B5EF4-FFF2-40B4-BE49-F238E27FC236}">
                <a16:creationId xmlns:a16="http://schemas.microsoft.com/office/drawing/2014/main" id="{065315D7-71E2-4027-A032-9E038B8EBE50}"/>
              </a:ext>
            </a:extLst>
          </p:cNvPr>
          <p:cNvSpPr txBox="1">
            <a:spLocks/>
          </p:cNvSpPr>
          <p:nvPr/>
        </p:nvSpPr>
        <p:spPr>
          <a:xfrm>
            <a:off x="990600" y="1449161"/>
            <a:ext cx="5321300" cy="4801991"/>
          </a:xfrm>
          <a:prstGeom prst="rect">
            <a:avLst/>
          </a:prstGeom>
          <a:noFill/>
        </p:spPr>
        <p:txBody>
          <a:bodyPr vert="horz" lIns="91440" tIns="45720" rIns="91440" bIns="45720" rtlCol="0">
            <a:normAutofit fontScale="92500" lnSpcReduction="20000"/>
          </a:bodyPr>
          <a:lst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Klockan är [</a:t>
            </a:r>
            <a:r>
              <a:rPr lang="sv-SE" sz="1600" dirty="0" err="1">
                <a:solidFill>
                  <a:schemeClr val="accent1"/>
                </a:solidFill>
              </a:rPr>
              <a:t>xx:xx</a:t>
            </a:r>
            <a:r>
              <a:rPr lang="sv-SE" sz="1600" dirty="0"/>
              <a:t>] den [</a:t>
            </a:r>
            <a:r>
              <a:rPr lang="sv-SE" sz="1600" dirty="0">
                <a:solidFill>
                  <a:schemeClr val="accent1"/>
                </a:solidFill>
              </a:rPr>
              <a:t>datum</a:t>
            </a:r>
            <a:r>
              <a:rPr lang="sv-SE" sz="1600" dirty="0"/>
              <a:t>].</a:t>
            </a:r>
          </a:p>
          <a:p>
            <a:r>
              <a:rPr lang="sv-SE" sz="1600" dirty="0">
                <a:solidFill>
                  <a:srgbClr val="000000"/>
                </a:solidFill>
              </a:rPr>
              <a:t>Er [</a:t>
            </a:r>
            <a:r>
              <a:rPr lang="sv-SE" sz="1600" dirty="0" err="1">
                <a:solidFill>
                  <a:schemeClr val="accent1"/>
                </a:solidFill>
              </a:rPr>
              <a:t>i</a:t>
            </a:r>
            <a:r>
              <a:rPr lang="sv-SE" sz="1600" dirty="0" err="1">
                <a:solidFill>
                  <a:srgbClr val="009682"/>
                </a:solidFill>
              </a:rPr>
              <a:t>t-leverantör</a:t>
            </a:r>
            <a:r>
              <a:rPr lang="sv-SE" sz="1600" dirty="0">
                <a:solidFill>
                  <a:srgbClr val="000000"/>
                </a:solidFill>
              </a:rPr>
              <a:t>]</a:t>
            </a:r>
            <a:r>
              <a:rPr lang="sv-SE" sz="1600" dirty="0">
                <a:solidFill>
                  <a:srgbClr val="009682"/>
                </a:solidFill>
              </a:rPr>
              <a:t> </a:t>
            </a:r>
            <a:r>
              <a:rPr lang="sv-SE" sz="1600" dirty="0"/>
              <a:t>informerar om att de mottagit ett larm om ett allvarligt </a:t>
            </a:r>
            <a:r>
              <a:rPr lang="sv-SE" sz="1600" dirty="0">
                <a:solidFill>
                  <a:srgbClr val="000000"/>
                </a:solidFill>
              </a:rPr>
              <a:t>fel i en [</a:t>
            </a:r>
            <a:r>
              <a:rPr lang="sv-SE" sz="1600" dirty="0">
                <a:solidFill>
                  <a:schemeClr val="accent1"/>
                </a:solidFill>
              </a:rPr>
              <a:t>kritisk</a:t>
            </a:r>
            <a:r>
              <a:rPr lang="sv-SE" sz="1600" dirty="0">
                <a:solidFill>
                  <a:srgbClr val="000000"/>
                </a:solidFill>
              </a:rPr>
              <a:t> </a:t>
            </a:r>
            <a:r>
              <a:rPr lang="sv-SE" sz="1600" dirty="0">
                <a:solidFill>
                  <a:schemeClr val="accent1"/>
                </a:solidFill>
              </a:rPr>
              <a:t>komponent</a:t>
            </a:r>
            <a:r>
              <a:rPr lang="sv-SE" sz="1600" dirty="0">
                <a:solidFill>
                  <a:srgbClr val="009682"/>
                </a:solidFill>
              </a:rPr>
              <a:t>/hårdvara</a:t>
            </a:r>
            <a:r>
              <a:rPr lang="sv-SE" sz="1600" dirty="0">
                <a:solidFill>
                  <a:srgbClr val="000000"/>
                </a:solidFill>
              </a:rPr>
              <a:t>]</a:t>
            </a:r>
            <a:r>
              <a:rPr lang="sv-SE" sz="1600" dirty="0"/>
              <a:t>. </a:t>
            </a:r>
          </a:p>
          <a:p>
            <a:r>
              <a:rPr lang="sv-SE" sz="1600" dirty="0"/>
              <a:t>Omfattningen av felet samt vad som orsakat problemen är fortfarande oklart. </a:t>
            </a:r>
            <a:r>
              <a:rPr lang="sv-SE" sz="1600" dirty="0">
                <a:solidFill>
                  <a:srgbClr val="000000"/>
                </a:solidFill>
              </a:rPr>
              <a:t>[</a:t>
            </a:r>
            <a:r>
              <a:rPr lang="sv-SE" sz="1600" dirty="0">
                <a:solidFill>
                  <a:schemeClr val="accent1"/>
                </a:solidFill>
              </a:rPr>
              <a:t>I</a:t>
            </a:r>
            <a:r>
              <a:rPr lang="sv-SE" sz="1600" dirty="0">
                <a:solidFill>
                  <a:srgbClr val="009682"/>
                </a:solidFill>
              </a:rPr>
              <a:t>t-leverantören</a:t>
            </a:r>
            <a:r>
              <a:rPr lang="sv-SE" sz="1600" dirty="0">
                <a:solidFill>
                  <a:srgbClr val="000000"/>
                </a:solidFill>
              </a:rPr>
              <a:t>]</a:t>
            </a:r>
            <a:r>
              <a:rPr lang="sv-SE" sz="1600" dirty="0">
                <a:solidFill>
                  <a:srgbClr val="009682"/>
                </a:solidFill>
              </a:rPr>
              <a:t> </a:t>
            </a:r>
            <a:r>
              <a:rPr lang="sv-SE" sz="1600" dirty="0"/>
              <a:t>meddelar dock att felet kan orsaka störningar i verksamheten. </a:t>
            </a:r>
          </a:p>
          <a:p>
            <a:r>
              <a:rPr lang="sv-SE" sz="1600" dirty="0"/>
              <a:t>Under dagen inkommer rapporter från [</a:t>
            </a:r>
            <a:r>
              <a:rPr lang="sv-SE" sz="1600" dirty="0">
                <a:solidFill>
                  <a:schemeClr val="accent1"/>
                </a:solidFill>
              </a:rPr>
              <a:t>avdelning/avdelningar inom verksamheten</a:t>
            </a:r>
            <a:r>
              <a:rPr lang="sv-SE" sz="1600" dirty="0"/>
              <a:t>] om allvarliga driftstörningar i </a:t>
            </a:r>
            <a:r>
              <a:rPr lang="sv-SE" sz="1600" dirty="0">
                <a:solidFill>
                  <a:srgbClr val="000000"/>
                </a:solidFill>
              </a:rPr>
              <a:t>[</a:t>
            </a:r>
            <a:r>
              <a:rPr lang="sv-SE" sz="1600" dirty="0">
                <a:solidFill>
                  <a:srgbClr val="009682"/>
                </a:solidFill>
              </a:rPr>
              <a:t>internt/interna system</a:t>
            </a:r>
            <a:r>
              <a:rPr lang="sv-SE" sz="1600" dirty="0">
                <a:solidFill>
                  <a:srgbClr val="000000"/>
                </a:solidFill>
              </a:rPr>
              <a:t>], där användare upplever oregelbundna och korta avbrott, vilket orsakar stora problem i utförandet av era </a:t>
            </a:r>
            <a:r>
              <a:rPr lang="sv-SE" sz="1600" dirty="0"/>
              <a:t>[</a:t>
            </a:r>
            <a:r>
              <a:rPr lang="sv-SE" sz="1600" dirty="0">
                <a:solidFill>
                  <a:schemeClr val="accent1"/>
                </a:solidFill>
              </a:rPr>
              <a:t>kritiska tjänster</a:t>
            </a:r>
            <a:r>
              <a:rPr lang="sv-SE" sz="1600" dirty="0"/>
              <a:t>]. </a:t>
            </a:r>
            <a:r>
              <a:rPr lang="sv-SE" sz="1600" dirty="0">
                <a:solidFill>
                  <a:srgbClr val="000000"/>
                </a:solidFill>
              </a:rPr>
              <a:t> </a:t>
            </a:r>
            <a:endParaRPr lang="sv-SE" sz="1600" dirty="0"/>
          </a:p>
          <a:p>
            <a:r>
              <a:rPr lang="sv-SE" sz="1600" dirty="0"/>
              <a:t>Felsökning hos er </a:t>
            </a:r>
            <a:r>
              <a:rPr lang="sv-SE" sz="1600" dirty="0">
                <a:solidFill>
                  <a:srgbClr val="000000"/>
                </a:solidFill>
              </a:rPr>
              <a:t>[</a:t>
            </a:r>
            <a:r>
              <a:rPr lang="sv-SE" sz="1600" dirty="0">
                <a:solidFill>
                  <a:srgbClr val="009682"/>
                </a:solidFill>
              </a:rPr>
              <a:t>it-leverantör</a:t>
            </a:r>
            <a:r>
              <a:rPr lang="sv-SE" sz="1600" dirty="0">
                <a:solidFill>
                  <a:srgbClr val="000000"/>
                </a:solidFill>
              </a:rPr>
              <a:t>]</a:t>
            </a:r>
            <a:r>
              <a:rPr lang="sv-SE" sz="1600" dirty="0">
                <a:solidFill>
                  <a:srgbClr val="009682"/>
                </a:solidFill>
              </a:rPr>
              <a:t> </a:t>
            </a:r>
            <a:r>
              <a:rPr lang="sv-SE" sz="1600" dirty="0"/>
              <a:t>pågår just nu för att undersöka orsaken till driftstörningarna. I nuläget finns ingen prognos över när felen i </a:t>
            </a:r>
            <a:r>
              <a:rPr lang="sv-SE" sz="1600" dirty="0">
                <a:solidFill>
                  <a:srgbClr val="000000"/>
                </a:solidFill>
              </a:rPr>
              <a:t>[</a:t>
            </a:r>
            <a:r>
              <a:rPr lang="sv-SE" sz="1600" dirty="0">
                <a:solidFill>
                  <a:srgbClr val="009682"/>
                </a:solidFill>
              </a:rPr>
              <a:t>internt/interna system</a:t>
            </a:r>
            <a:r>
              <a:rPr lang="sv-SE" sz="1600" dirty="0">
                <a:solidFill>
                  <a:srgbClr val="000000"/>
                </a:solidFill>
              </a:rPr>
              <a:t>]</a:t>
            </a:r>
            <a:r>
              <a:rPr lang="sv-SE" sz="1600" dirty="0"/>
              <a:t> kan vara lösta. </a:t>
            </a:r>
          </a:p>
          <a:p>
            <a:r>
              <a:rPr lang="sv-SE" sz="1600" dirty="0"/>
              <a:t>På grund av stora störningar i leveranskedjor världen över påverkas även er verksamheten av brist på </a:t>
            </a:r>
            <a:r>
              <a:rPr lang="sv-SE" sz="1600" dirty="0">
                <a:solidFill>
                  <a:srgbClr val="000000"/>
                </a:solidFill>
              </a:rPr>
              <a:t>[</a:t>
            </a:r>
            <a:r>
              <a:rPr lang="sv-SE" sz="1600" dirty="0">
                <a:solidFill>
                  <a:srgbClr val="009682"/>
                </a:solidFill>
              </a:rPr>
              <a:t>kritisk resurs/utrustning</a:t>
            </a:r>
            <a:r>
              <a:rPr lang="sv-SE" sz="1600" dirty="0">
                <a:solidFill>
                  <a:srgbClr val="000000"/>
                </a:solidFill>
              </a:rPr>
              <a:t>], vilket även försvårar utförandet av ert  dagliga arbete. </a:t>
            </a:r>
            <a:endParaRPr lang="sv-SE" sz="1600" dirty="0"/>
          </a:p>
          <a:p>
            <a:pPr marL="0" indent="0">
              <a:buNone/>
            </a:pPr>
            <a:endParaRPr lang="sv-SE" sz="1300" dirty="0"/>
          </a:p>
          <a:p>
            <a:endParaRPr lang="sv-SE" sz="1300" dirty="0"/>
          </a:p>
          <a:p>
            <a:endParaRPr lang="sv-SE" sz="1300" dirty="0"/>
          </a:p>
          <a:p>
            <a:endParaRPr lang="sv-SE" sz="1300" dirty="0"/>
          </a:p>
          <a:p>
            <a:endParaRPr lang="sv-SE" sz="1300" dirty="0"/>
          </a:p>
        </p:txBody>
      </p:sp>
      <p:grpSp>
        <p:nvGrpSpPr>
          <p:cNvPr id="6" name="Grupp 5">
            <a:extLst>
              <a:ext uri="{FF2B5EF4-FFF2-40B4-BE49-F238E27FC236}">
                <a16:creationId xmlns:a16="http://schemas.microsoft.com/office/drawing/2014/main" id="{789A2F34-C5F1-45CF-9C55-2A8517A01DB1}"/>
              </a:ext>
            </a:extLst>
          </p:cNvPr>
          <p:cNvGrpSpPr/>
          <p:nvPr/>
        </p:nvGrpSpPr>
        <p:grpSpPr>
          <a:xfrm>
            <a:off x="7429500" y="-1"/>
            <a:ext cx="4762500" cy="6263853"/>
            <a:chOff x="7429500" y="-1"/>
            <a:chExt cx="4762500" cy="6263853"/>
          </a:xfrm>
        </p:grpSpPr>
        <p:pic>
          <p:nvPicPr>
            <p:cNvPr id="4" name="Bildobjekt 3">
              <a:extLst>
                <a:ext uri="{FF2B5EF4-FFF2-40B4-BE49-F238E27FC236}">
                  <a16:creationId xmlns:a16="http://schemas.microsoft.com/office/drawing/2014/main" id="{03DC52F4-12F4-466B-AEE4-1504531D01F7}"/>
                </a:ext>
              </a:extLst>
            </p:cNvPr>
            <p:cNvPicPr>
              <a:picLocks noChangeAspect="1"/>
            </p:cNvPicPr>
            <p:nvPr/>
          </p:nvPicPr>
          <p:blipFill>
            <a:blip r:embed="rId3">
              <a:duotone>
                <a:schemeClr val="accent2">
                  <a:shade val="45000"/>
                  <a:satMod val="135000"/>
                </a:schemeClr>
                <a:prstClr val="white"/>
              </a:duotone>
            </a:blip>
            <a:stretch>
              <a:fillRect/>
            </a:stretch>
          </p:blipFill>
          <p:spPr>
            <a:xfrm>
              <a:off x="7429500" y="3072977"/>
              <a:ext cx="4762500" cy="3190875"/>
            </a:xfrm>
            <a:prstGeom prst="rect">
              <a:avLst/>
            </a:prstGeom>
          </p:spPr>
        </p:pic>
        <p:pic>
          <p:nvPicPr>
            <p:cNvPr id="2050" name="Picture 2" descr="https://media.istockphoto.com/photos/communication-network-above-earth-for-global-business-and-finance-picture-id1358839342?b=1&amp;k=20&amp;m=1358839342&amp;s=170667a&amp;w=0&amp;h=_iTZ-wwXUi-LIucKkKF278CFWTPwPH2u0qI2jqi2l8o=">
              <a:extLst>
                <a:ext uri="{FF2B5EF4-FFF2-40B4-BE49-F238E27FC236}">
                  <a16:creationId xmlns:a16="http://schemas.microsoft.com/office/drawing/2014/main" id="{194B6222-A38C-48D0-9524-089546B791AD}"/>
                </a:ext>
              </a:extLst>
            </p:cNvPr>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7429500" y="-1"/>
              <a:ext cx="4762500" cy="315912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ruta 7">
            <a:extLst>
              <a:ext uri="{FF2B5EF4-FFF2-40B4-BE49-F238E27FC236}">
                <a16:creationId xmlns:a16="http://schemas.microsoft.com/office/drawing/2014/main" id="{95F43130-5A4F-4A3D-93C5-8C8895D19AA4}"/>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C31CAC6B-90C5-49BF-8A3A-1F6752BE3443}"/>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935</Words>
  <Application>Microsoft Office PowerPoint</Application>
  <PresentationFormat>Bredbild</PresentationFormat>
  <Paragraphs>78</Paragraphs>
  <Slides>11</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Påverkan hos underleverantör</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2022-12-15T14:12:31Z</dcterms:created>
  <dcterms:modified xsi:type="dcterms:W3CDTF">2022-12-15T14:12:52Z</dcterms:modified>
</cp:coreProperties>
</file>