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3"/>
  </p:notesMasterIdLst>
  <p:sldIdLst>
    <p:sldId id="368" r:id="rId2"/>
    <p:sldId id="1818" r:id="rId3"/>
    <p:sldId id="1819" r:id="rId4"/>
    <p:sldId id="1812" r:id="rId5"/>
    <p:sldId id="1813" r:id="rId6"/>
    <p:sldId id="256" r:id="rId7"/>
    <p:sldId id="1798" r:id="rId8"/>
    <p:sldId id="1801" r:id="rId9"/>
    <p:sldId id="1799" r:id="rId10"/>
    <p:sldId id="1811" r:id="rId11"/>
    <p:sldId id="264"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7BA76A0-B8E8-4E1D-BB8C-76008CD7A289}">
          <p14:sldIdLst>
            <p14:sldId id="368"/>
            <p14:sldId id="1818"/>
            <p14:sldId id="1819"/>
            <p14:sldId id="1812"/>
            <p14:sldId id="1813"/>
            <p14:sldId id="256"/>
            <p14:sldId id="1798"/>
            <p14:sldId id="1801"/>
            <p14:sldId id="1799"/>
            <p14:sldId id="1811"/>
            <p14:sldId id="264"/>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Författare"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7E6E6"/>
    <a:srgbClr val="009682"/>
    <a:srgbClr val="008472"/>
    <a:srgbClr val="84B5AA"/>
    <a:srgbClr val="AAE2CA"/>
    <a:srgbClr val="005045"/>
    <a:srgbClr val="0045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04" autoAdjust="0"/>
    <p:restoredTop sz="91813" autoAdjust="0"/>
  </p:normalViewPr>
  <p:slideViewPr>
    <p:cSldViewPr snapToGrid="0" showGuides="1">
      <p:cViewPr varScale="1">
        <p:scale>
          <a:sx n="76" d="100"/>
          <a:sy n="76" d="100"/>
        </p:scale>
        <p:origin x="76" y="1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282E4A-F122-40F5-ACAB-8D43BA36A9FB}" type="datetimeFigureOut">
              <a:rPr lang="sv-SE" smtClean="0"/>
              <a:t>2022-12-15</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16534-F942-40A7-A232-C0EEF824DAD4}" type="slidenum">
              <a:rPr lang="sv-SE" smtClean="0"/>
              <a:t>‹#›</a:t>
            </a:fld>
            <a:endParaRPr lang="sv-SE"/>
          </a:p>
        </p:txBody>
      </p:sp>
    </p:spTree>
    <p:extLst>
      <p:ext uri="{BB962C8B-B14F-4D97-AF65-F5344CB8AC3E}">
        <p14:creationId xmlns:p14="http://schemas.microsoft.com/office/powerpoint/2010/main" val="1403168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716534-F942-40A7-A232-C0EEF824DAD4}"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7118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4716534-F942-40A7-A232-C0EEF824DAD4}" type="slidenum">
              <a:rPr lang="sv-SE" smtClean="0"/>
              <a:t>7</a:t>
            </a:fld>
            <a:endParaRPr lang="sv-SE"/>
          </a:p>
        </p:txBody>
      </p:sp>
    </p:spTree>
    <p:extLst>
      <p:ext uri="{BB962C8B-B14F-4D97-AF65-F5344CB8AC3E}">
        <p14:creationId xmlns:p14="http://schemas.microsoft.com/office/powerpoint/2010/main" val="12543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4716534-F942-40A7-A232-C0EEF824DAD4}" type="slidenum">
              <a:rPr lang="sv-SE" smtClean="0"/>
              <a:t>10</a:t>
            </a:fld>
            <a:endParaRPr lang="sv-SE"/>
          </a:p>
        </p:txBody>
      </p:sp>
    </p:spTree>
    <p:extLst>
      <p:ext uri="{BB962C8B-B14F-4D97-AF65-F5344CB8AC3E}">
        <p14:creationId xmlns:p14="http://schemas.microsoft.com/office/powerpoint/2010/main" val="680874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7" name="Rectangle 2"/>
          <p:cNvSpPr>
            <a:spLocks noChangeArrowheads="1"/>
          </p:cNvSpPr>
          <p:nvPr userDrawn="1"/>
        </p:nvSpPr>
        <p:spPr bwMode="auto">
          <a:xfrm>
            <a:off x="0" y="0"/>
            <a:ext cx="12192000" cy="6858000"/>
          </a:xfrm>
          <a:prstGeom prst="rect">
            <a:avLst/>
          </a:prstGeom>
          <a:gradFill rotWithShape="0">
            <a:gsLst>
              <a:gs pos="0">
                <a:srgbClr val="009682">
                  <a:gamma/>
                  <a:shade val="46275"/>
                  <a:invGamma/>
                </a:srgbClr>
              </a:gs>
              <a:gs pos="100000">
                <a:srgbClr val="009682"/>
              </a:gs>
            </a:gsLst>
            <a:lin ang="5400000" scaled="1"/>
          </a:gradFill>
          <a:ln w="9525">
            <a:noFill/>
            <a:miter lim="800000"/>
            <a:headEnd/>
            <a:tailEnd/>
          </a:ln>
          <a:effectLst/>
        </p:spPr>
        <p:txBody>
          <a:bodyPr wrap="none" anchor="ctr"/>
          <a:lstStyle/>
          <a:p>
            <a:pPr>
              <a:defRPr/>
            </a:pPr>
            <a:endParaRPr lang="sv-SE"/>
          </a:p>
        </p:txBody>
      </p:sp>
      <p:sp>
        <p:nvSpPr>
          <p:cNvPr id="9" name="Rubrik 1"/>
          <p:cNvSpPr>
            <a:spLocks noGrp="1"/>
          </p:cNvSpPr>
          <p:nvPr>
            <p:ph type="ctrTitle"/>
          </p:nvPr>
        </p:nvSpPr>
        <p:spPr>
          <a:xfrm>
            <a:off x="838200" y="1370013"/>
            <a:ext cx="10515600" cy="2387600"/>
          </a:xfrm>
        </p:spPr>
        <p:txBody>
          <a:bodyPr anchor="b">
            <a:normAutofit/>
          </a:bodyPr>
          <a:lstStyle>
            <a:lvl1pPr algn="ctr">
              <a:defRPr sz="5400">
                <a:solidFill>
                  <a:schemeClr val="bg1"/>
                </a:solidFill>
              </a:defRPr>
            </a:lvl1pPr>
          </a:lstStyle>
          <a:p>
            <a:r>
              <a:rPr lang="en-US"/>
              <a:t>Click to edit Master title style</a:t>
            </a:r>
            <a:endParaRPr lang="sv-SE" dirty="0"/>
          </a:p>
        </p:txBody>
      </p:sp>
      <p:sp>
        <p:nvSpPr>
          <p:cNvPr id="10" name="Underrubrik 2"/>
          <p:cNvSpPr>
            <a:spLocks noGrp="1"/>
          </p:cNvSpPr>
          <p:nvPr>
            <p:ph type="subTitle" idx="1"/>
          </p:nvPr>
        </p:nvSpPr>
        <p:spPr>
          <a:xfrm>
            <a:off x="838200" y="3849688"/>
            <a:ext cx="10515600" cy="1655762"/>
          </a:xfrm>
        </p:spPr>
        <p:txBody>
          <a:bodyPr anchor="ctr">
            <a:normAutofit/>
          </a:bodyPr>
          <a:lstStyle>
            <a:lvl1pPr marL="0" indent="0" algn="ctr">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11" name="Text Box 9"/>
          <p:cNvSpPr txBox="1">
            <a:spLocks noChangeArrowheads="1"/>
          </p:cNvSpPr>
          <p:nvPr userDrawn="1"/>
        </p:nvSpPr>
        <p:spPr bwMode="auto">
          <a:xfrm>
            <a:off x="0" y="770"/>
            <a:ext cx="2463800" cy="1075555"/>
          </a:xfrm>
          <a:prstGeom prst="rect">
            <a:avLst/>
          </a:prstGeom>
          <a:noFill/>
          <a:ln w="9525">
            <a:noFill/>
            <a:miter lim="800000"/>
            <a:headEnd/>
            <a:tailEnd/>
          </a:ln>
        </p:spPr>
        <p:txBody>
          <a:bodyPr lIns="180000" tIns="180000" rIns="0" bIns="0" anchor="t"/>
          <a:lstStyle/>
          <a:p>
            <a:pPr algn="l" eaLnBrk="0" hangingPunct="0">
              <a:defRPr/>
            </a:pPr>
            <a:r>
              <a:rPr lang="sv-SE" sz="2800" b="1" dirty="0">
                <a:solidFill>
                  <a:schemeClr val="bg1"/>
                </a:solidFill>
                <a:latin typeface="Book Antiqua" pitchFamily="18" charset="0"/>
              </a:rPr>
              <a:t>FSPOS</a:t>
            </a:r>
            <a:endParaRPr lang="sv-SE" sz="2000" b="0" dirty="0">
              <a:solidFill>
                <a:schemeClr val="bg1"/>
              </a:solidFill>
              <a:latin typeface="Book Antiqua" pitchFamily="18" charset="0"/>
            </a:endParaRPr>
          </a:p>
          <a:p>
            <a:pPr algn="l" eaLnBrk="0" hangingPunct="0">
              <a:defRPr/>
            </a:pPr>
            <a:r>
              <a:rPr lang="sv-SE" sz="1400" dirty="0">
                <a:solidFill>
                  <a:schemeClr val="bg1"/>
                </a:solidFill>
                <a:latin typeface="Book Antiqua" pitchFamily="18" charset="0"/>
              </a:rPr>
              <a:t>Finansiella Sektorns </a:t>
            </a:r>
          </a:p>
          <a:p>
            <a:pPr algn="l" eaLnBrk="0" hangingPunct="0">
              <a:defRPr/>
            </a:pPr>
            <a:r>
              <a:rPr lang="sv-SE" sz="1400" dirty="0">
                <a:solidFill>
                  <a:schemeClr val="bg1"/>
                </a:solidFill>
                <a:latin typeface="Book Antiqua" pitchFamily="18" charset="0"/>
              </a:rPr>
              <a:t>Privat-Offentliga Samverkan</a:t>
            </a:r>
          </a:p>
        </p:txBody>
      </p:sp>
    </p:spTree>
    <p:extLst>
      <p:ext uri="{BB962C8B-B14F-4D97-AF65-F5344CB8AC3E}">
        <p14:creationId xmlns:p14="http://schemas.microsoft.com/office/powerpoint/2010/main" val="3525659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dirty="0"/>
          </a:p>
        </p:txBody>
      </p:sp>
      <p:sp>
        <p:nvSpPr>
          <p:cNvPr id="3" name="Platshållare för innehåll 2"/>
          <p:cNvSpPr>
            <a:spLocks noGrp="1"/>
          </p:cNvSpPr>
          <p:nvPr>
            <p:ph idx="1"/>
          </p:nvPr>
        </p:nvSpPr>
        <p:spPr/>
        <p:txBody>
          <a:bodyPr/>
          <a:lstStyle>
            <a:lvl2pPr marL="625475" indent="-17145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bildnummer 5"/>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196561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normAutofit/>
          </a:bodyPr>
          <a:lstStyle>
            <a:lvl1pPr>
              <a:defRPr sz="4800" b="1">
                <a:solidFill>
                  <a:srgbClr val="009682"/>
                </a:solidFill>
              </a:defRPr>
            </a:lvl1pPr>
          </a:lstStyle>
          <a:p>
            <a:r>
              <a:rPr lang="en-US"/>
              <a:t>Click to edit Master title style</a:t>
            </a:r>
            <a:endParaRPr lang="sv-SE" dirty="0"/>
          </a:p>
        </p:txBody>
      </p:sp>
      <p:sp>
        <p:nvSpPr>
          <p:cNvPr id="3" name="Platshållare för text 2"/>
          <p:cNvSpPr>
            <a:spLocks noGrp="1"/>
          </p:cNvSpPr>
          <p:nvPr>
            <p:ph type="body" idx="1"/>
          </p:nvPr>
        </p:nvSpPr>
        <p:spPr>
          <a:xfrm>
            <a:off x="831850" y="4589464"/>
            <a:ext cx="10515600" cy="1115598"/>
          </a:xfrm>
        </p:spPr>
        <p:txBody>
          <a:bodyPr>
            <a:normAutofit/>
          </a:bodyPr>
          <a:lstStyle>
            <a:lvl1pPr marL="0" indent="0">
              <a:buNone/>
              <a:defRPr sz="2000">
                <a:solidFill>
                  <a:srgbClr val="00968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Platshållare för bildnummer 5"/>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218210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dirty="0"/>
          </a:p>
        </p:txBody>
      </p:sp>
      <p:sp>
        <p:nvSpPr>
          <p:cNvPr id="3" name="Platshållare för innehåll 2"/>
          <p:cNvSpPr>
            <a:spLocks noGrp="1"/>
          </p:cNvSpPr>
          <p:nvPr>
            <p:ph sz="half" idx="1"/>
          </p:nvPr>
        </p:nvSpPr>
        <p:spPr>
          <a:xfrm>
            <a:off x="838200" y="1825625"/>
            <a:ext cx="5181600" cy="3889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6172200" y="1825625"/>
            <a:ext cx="5181600" cy="3889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bildnummer 6"/>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883413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Platshållare för text 2"/>
          <p:cNvSpPr>
            <a:spLocks noGrp="1"/>
          </p:cNvSpPr>
          <p:nvPr>
            <p:ph type="body" idx="1"/>
          </p:nvPr>
        </p:nvSpPr>
        <p:spPr>
          <a:xfrm>
            <a:off x="839788" y="1825200"/>
            <a:ext cx="5157787" cy="656041"/>
          </a:xfrm>
        </p:spPr>
        <p:txBody>
          <a:bodyPr anchor="ctr">
            <a:normAutofit/>
          </a:bodyPr>
          <a:lstStyle>
            <a:lvl1pPr marL="0" indent="0">
              <a:buNone/>
              <a:defRPr sz="2000" b="1">
                <a:solidFill>
                  <a:srgbClr val="00968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Platshållare för innehåll 3"/>
          <p:cNvSpPr>
            <a:spLocks noGrp="1"/>
          </p:cNvSpPr>
          <p:nvPr>
            <p:ph sz="half" idx="2"/>
          </p:nvPr>
        </p:nvSpPr>
        <p:spPr>
          <a:xfrm>
            <a:off x="839788" y="2505075"/>
            <a:ext cx="5157787" cy="32198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text 4"/>
          <p:cNvSpPr>
            <a:spLocks noGrp="1"/>
          </p:cNvSpPr>
          <p:nvPr>
            <p:ph type="body" sz="quarter" idx="3"/>
          </p:nvPr>
        </p:nvSpPr>
        <p:spPr>
          <a:xfrm>
            <a:off x="6172200" y="1825200"/>
            <a:ext cx="5183188" cy="656041"/>
          </a:xfrm>
        </p:spPr>
        <p:txBody>
          <a:bodyPr anchor="ctr">
            <a:normAutofit/>
          </a:bodyPr>
          <a:lstStyle>
            <a:lvl1pPr marL="0" indent="0">
              <a:buNone/>
              <a:defRPr sz="2000" b="1">
                <a:solidFill>
                  <a:srgbClr val="00968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Platshållare för innehåll 5"/>
          <p:cNvSpPr>
            <a:spLocks noGrp="1"/>
          </p:cNvSpPr>
          <p:nvPr>
            <p:ph sz="quarter" idx="4"/>
          </p:nvPr>
        </p:nvSpPr>
        <p:spPr>
          <a:xfrm>
            <a:off x="6172200" y="2505075"/>
            <a:ext cx="5183188" cy="32198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9" name="Platshållare för bildnummer 8"/>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3772461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a:p>
        </p:txBody>
      </p:sp>
      <p:sp>
        <p:nvSpPr>
          <p:cNvPr id="5" name="Platshållare för bildnummer 4"/>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6931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CA5690A7-9BD4-4FE6-99BD-60038F9BBBDF}" type="slidenum">
              <a:rPr lang="en-GB" smtClean="0"/>
              <a:t>‹#›</a:t>
            </a:fld>
            <a:endParaRPr lang="en-GB"/>
          </a:p>
        </p:txBody>
      </p:sp>
    </p:spTree>
    <p:extLst>
      <p:ext uri="{BB962C8B-B14F-4D97-AF65-F5344CB8AC3E}">
        <p14:creationId xmlns:p14="http://schemas.microsoft.com/office/powerpoint/2010/main" val="285377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16"/>
          <p:cNvSpPr>
            <a:spLocks noChangeArrowheads="1"/>
          </p:cNvSpPr>
          <p:nvPr userDrawn="1"/>
        </p:nvSpPr>
        <p:spPr bwMode="auto">
          <a:xfrm>
            <a:off x="0" y="6260123"/>
            <a:ext cx="12192000" cy="597876"/>
          </a:xfrm>
          <a:prstGeom prst="rect">
            <a:avLst/>
          </a:prstGeom>
          <a:gradFill flip="none" rotWithShape="1">
            <a:gsLst>
              <a:gs pos="0">
                <a:srgbClr val="009682">
                  <a:gamma/>
                  <a:shade val="46275"/>
                  <a:invGamma/>
                </a:srgbClr>
              </a:gs>
              <a:gs pos="100000">
                <a:srgbClr val="009682"/>
              </a:gs>
            </a:gsLst>
            <a:lin ang="16200000" scaled="1"/>
            <a:tileRect/>
          </a:gradFill>
          <a:ln w="9525">
            <a:noFill/>
            <a:miter lim="800000"/>
            <a:headEnd/>
            <a:tailEnd/>
          </a:ln>
          <a:effectLst/>
        </p:spPr>
        <p:txBody>
          <a:bodyPr wrap="none" anchor="ctr"/>
          <a:lstStyle/>
          <a:p>
            <a:pPr>
              <a:defRPr/>
            </a:pPr>
            <a:endParaRPr lang="sv-SE"/>
          </a:p>
        </p:txBody>
      </p:sp>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838200" y="1825625"/>
            <a:ext cx="10515600" cy="3891781"/>
          </a:xfrm>
          <a:prstGeom prst="rect">
            <a:avLst/>
          </a:prstGeom>
          <a:noFill/>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76499"/>
            <a:ext cx="2743200" cy="365125"/>
          </a:xfrm>
          <a:prstGeom prst="rect">
            <a:avLst/>
          </a:prstGeom>
        </p:spPr>
        <p:txBody>
          <a:bodyPr vert="horz" lIns="91440" tIns="45720" rIns="91440" bIns="45720" rtlCol="0" anchor="ctr"/>
          <a:lstStyle>
            <a:lvl1pPr algn="r">
              <a:defRPr sz="1200">
                <a:solidFill>
                  <a:schemeClr val="bg1"/>
                </a:solidFill>
              </a:defRPr>
            </a:lvl1pPr>
          </a:lstStyle>
          <a:p>
            <a:fld id="{CA5690A7-9BD4-4FE6-99BD-60038F9BBBDF}" type="slidenum">
              <a:rPr lang="en-GB" smtClean="0"/>
              <a:pPr/>
              <a:t>‹#›</a:t>
            </a:fld>
            <a:endParaRPr lang="en-GB" dirty="0"/>
          </a:p>
        </p:txBody>
      </p:sp>
    </p:spTree>
    <p:extLst>
      <p:ext uri="{BB962C8B-B14F-4D97-AF65-F5344CB8AC3E}">
        <p14:creationId xmlns:p14="http://schemas.microsoft.com/office/powerpoint/2010/main" val="11137184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100000"/>
        </a:lnSpc>
        <a:spcBef>
          <a:spcPct val="0"/>
        </a:spcBef>
        <a:buNone/>
        <a:defRPr sz="3600" b="1" kern="1200">
          <a:solidFill>
            <a:srgbClr val="009682"/>
          </a:solidFill>
          <a:latin typeface="+mj-lt"/>
          <a:ea typeface="+mj-ea"/>
          <a:cs typeface="+mj-cs"/>
        </a:defRPr>
      </a:lvl1pPr>
    </p:titleStyle>
    <p:bodyStyle>
      <a:lvl1pPr marL="266700" indent="-266700" algn="l" defTabSz="914400" rtl="0" eaLnBrk="1" latinLnBrk="0" hangingPunct="1">
        <a:lnSpc>
          <a:spcPct val="100000"/>
        </a:lnSpc>
        <a:spcBef>
          <a:spcPts val="1200"/>
        </a:spcBef>
        <a:buFont typeface="Arial" panose="020B0604020202020204" pitchFamily="34" charset="0"/>
        <a:buChar char="•"/>
        <a:defRPr sz="2000" kern="1200">
          <a:solidFill>
            <a:schemeClr val="tx1"/>
          </a:solidFill>
          <a:latin typeface="+mn-lt"/>
          <a:ea typeface="+mn-ea"/>
          <a:cs typeface="+mn-cs"/>
        </a:defRPr>
      </a:lvl1pPr>
      <a:lvl2pPr marL="625475" indent="-171450" algn="l" defTabSz="914400" rtl="0" eaLnBrk="1" latinLnBrk="0" hangingPunct="1">
        <a:lnSpc>
          <a:spcPct val="100000"/>
        </a:lnSpc>
        <a:spcBef>
          <a:spcPts val="600"/>
        </a:spcBef>
        <a:buFont typeface="Book Antiqua" panose="02040602050305030304" pitchFamily="18" charset="0"/>
        <a:buChar char="−"/>
        <a:defRPr sz="1800" kern="1200">
          <a:solidFill>
            <a:schemeClr val="tx1"/>
          </a:solidFill>
          <a:latin typeface="+mn-lt"/>
          <a:ea typeface="+mn-ea"/>
          <a:cs typeface="+mn-cs"/>
        </a:defRPr>
      </a:lvl2pPr>
      <a:lvl3pPr marL="981075" indent="-173038" algn="l" defTabSz="914400" rtl="0" eaLnBrk="1" latinLnBrk="0" hangingPunct="1">
        <a:lnSpc>
          <a:spcPct val="100000"/>
        </a:lnSpc>
        <a:spcBef>
          <a:spcPts val="600"/>
        </a:spcBef>
        <a:buFont typeface="Book Antiqua" panose="02040602050305030304" pitchFamily="18" charset="0"/>
        <a:buChar char="−"/>
        <a:defRPr sz="1600" kern="1200">
          <a:solidFill>
            <a:schemeClr val="tx1"/>
          </a:solidFill>
          <a:latin typeface="+mn-lt"/>
          <a:ea typeface="+mn-ea"/>
          <a:cs typeface="+mn-cs"/>
        </a:defRPr>
      </a:lvl3pPr>
      <a:lvl4pPr marL="1250950" indent="-173038" algn="l" defTabSz="914400" rtl="0" eaLnBrk="1" latinLnBrk="0" hangingPunct="1">
        <a:lnSpc>
          <a:spcPct val="100000"/>
        </a:lnSpc>
        <a:spcBef>
          <a:spcPts val="600"/>
        </a:spcBef>
        <a:buFont typeface="Book Antiqua" panose="02040602050305030304" pitchFamily="18" charset="0"/>
        <a:buChar char="−"/>
        <a:defRPr sz="1400" kern="1200">
          <a:solidFill>
            <a:schemeClr val="tx1"/>
          </a:solidFill>
          <a:latin typeface="+mn-lt"/>
          <a:ea typeface="+mn-ea"/>
          <a:cs typeface="+mn-cs"/>
        </a:defRPr>
      </a:lvl4pPr>
      <a:lvl5pPr marL="1520825" indent="-184150" algn="l" defTabSz="914400" rtl="0" eaLnBrk="1" latinLnBrk="0" hangingPunct="1">
        <a:lnSpc>
          <a:spcPct val="100000"/>
        </a:lnSpc>
        <a:spcBef>
          <a:spcPts val="600"/>
        </a:spcBef>
        <a:buFont typeface="Book Antiqua" panose="02040602050305030304" pitchFamily="18"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9FAAE08-718C-4294-8B9B-70F240CCB843}"/>
              </a:ext>
            </a:extLst>
          </p:cNvPr>
          <p:cNvSpPr>
            <a:spLocks noGrp="1"/>
          </p:cNvSpPr>
          <p:nvPr>
            <p:ph type="ctrTitle"/>
          </p:nvPr>
        </p:nvSpPr>
        <p:spPr>
          <a:xfrm>
            <a:off x="838200" y="1370012"/>
            <a:ext cx="10515600" cy="2744787"/>
          </a:xfrm>
        </p:spPr>
        <p:txBody>
          <a:bodyPr/>
          <a:lstStyle/>
          <a:p>
            <a:r>
              <a:rPr lang="sv-SE" dirty="0"/>
              <a:t>Scenario: Konkurs hos leverantör</a:t>
            </a:r>
          </a:p>
        </p:txBody>
      </p:sp>
      <p:sp>
        <p:nvSpPr>
          <p:cNvPr id="5" name="Underrubrik 4">
            <a:extLst>
              <a:ext uri="{FF2B5EF4-FFF2-40B4-BE49-F238E27FC236}">
                <a16:creationId xmlns:a16="http://schemas.microsoft.com/office/drawing/2014/main" id="{615AD51A-A09C-45F5-8BCF-1B21E0DDBCF6}"/>
              </a:ext>
            </a:extLst>
          </p:cNvPr>
          <p:cNvSpPr>
            <a:spLocks noGrp="1"/>
          </p:cNvSpPr>
          <p:nvPr>
            <p:ph type="subTitle" idx="1"/>
          </p:nvPr>
        </p:nvSpPr>
        <p:spPr/>
        <p:txBody>
          <a:bodyPr>
            <a:normAutofit/>
          </a:bodyPr>
          <a:lstStyle/>
          <a:p>
            <a:endParaRPr lang="sv-SE" dirty="0"/>
          </a:p>
          <a:p>
            <a:r>
              <a:rPr lang="sv-SE" dirty="0"/>
              <a:t>Kategori: Leverantör</a:t>
            </a:r>
          </a:p>
        </p:txBody>
      </p:sp>
    </p:spTree>
    <p:extLst>
      <p:ext uri="{BB962C8B-B14F-4D97-AF65-F5344CB8AC3E}">
        <p14:creationId xmlns:p14="http://schemas.microsoft.com/office/powerpoint/2010/main" val="223347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1DC7C9F-D0EA-49DF-ADB1-5EB3C63131BE}"/>
              </a:ext>
            </a:extLst>
          </p:cNvPr>
          <p:cNvSpPr>
            <a:spLocks noGrp="1"/>
          </p:cNvSpPr>
          <p:nvPr>
            <p:ph idx="1"/>
          </p:nvPr>
        </p:nvSpPr>
        <p:spPr>
          <a:xfrm>
            <a:off x="838199" y="1307066"/>
            <a:ext cx="5829301" cy="4970145"/>
          </a:xfrm>
        </p:spPr>
        <p:txBody>
          <a:bodyPr>
            <a:normAutofit/>
          </a:bodyPr>
          <a:lstStyle/>
          <a:p>
            <a:pPr lvl="0"/>
            <a:r>
              <a:rPr lang="sv-SE" sz="1800" dirty="0">
                <a:solidFill>
                  <a:srgbClr val="000000"/>
                </a:solidFill>
              </a:rPr>
              <a:t>Klockan är [</a:t>
            </a:r>
            <a:r>
              <a:rPr lang="sv-SE" sz="1800" dirty="0" err="1">
                <a:solidFill>
                  <a:srgbClr val="009682"/>
                </a:solidFill>
              </a:rPr>
              <a:t>xx:xx</a:t>
            </a:r>
            <a:r>
              <a:rPr lang="sv-SE" sz="1800" dirty="0">
                <a:solidFill>
                  <a:srgbClr val="000000"/>
                </a:solidFill>
              </a:rPr>
              <a:t>] den [</a:t>
            </a:r>
            <a:r>
              <a:rPr lang="sv-SE" sz="1800" dirty="0">
                <a:solidFill>
                  <a:srgbClr val="009682"/>
                </a:solidFill>
              </a:rPr>
              <a:t>datum</a:t>
            </a:r>
            <a:r>
              <a:rPr lang="sv-SE" sz="1800" dirty="0">
                <a:solidFill>
                  <a:srgbClr val="000000"/>
                </a:solidFill>
              </a:rPr>
              <a:t>]. </a:t>
            </a:r>
          </a:p>
          <a:p>
            <a:pPr marL="285750" indent="-285750">
              <a:spcBef>
                <a:spcPts val="0"/>
              </a:spcBef>
              <a:defRPr/>
            </a:pPr>
            <a:endParaRPr lang="sv-SE" sz="1800" dirty="0">
              <a:solidFill>
                <a:prstClr val="black"/>
              </a:solidFill>
            </a:endParaRPr>
          </a:p>
          <a:p>
            <a:pPr marL="285750" indent="-285750">
              <a:spcBef>
                <a:spcPts val="0"/>
              </a:spcBef>
              <a:defRPr/>
            </a:pPr>
            <a:r>
              <a:rPr lang="sv-SE" sz="1800" dirty="0">
                <a:solidFill>
                  <a:srgbClr val="000000"/>
                </a:solidFill>
              </a:rPr>
              <a:t>[</a:t>
            </a:r>
            <a:r>
              <a:rPr lang="sv-SE" sz="1800" dirty="0">
                <a:solidFill>
                  <a:schemeClr val="accent1"/>
                </a:solidFill>
              </a:rPr>
              <a:t>L</a:t>
            </a:r>
            <a:r>
              <a:rPr lang="sv-SE" sz="1800" dirty="0">
                <a:solidFill>
                  <a:srgbClr val="009682"/>
                </a:solidFill>
              </a:rPr>
              <a:t>everantör</a:t>
            </a:r>
            <a:r>
              <a:rPr lang="sv-SE" sz="1800" dirty="0">
                <a:solidFill>
                  <a:srgbClr val="000000"/>
                </a:solidFill>
              </a:rPr>
              <a:t>] meddelar nu om att de ansökt om konkurs. Trots stora nedskärningar har ändå bolaget  inte lyckats lösa sin svåra ekonomiska situation.</a:t>
            </a:r>
          </a:p>
          <a:p>
            <a:pPr marL="0" indent="0">
              <a:spcBef>
                <a:spcPts val="0"/>
              </a:spcBef>
              <a:buNone/>
              <a:defRPr/>
            </a:pPr>
            <a:r>
              <a:rPr lang="sv-SE" sz="1800" dirty="0">
                <a:solidFill>
                  <a:srgbClr val="000000"/>
                </a:solidFill>
              </a:rPr>
              <a:t> </a:t>
            </a:r>
          </a:p>
          <a:p>
            <a:pPr marL="285750" indent="-285750">
              <a:spcBef>
                <a:spcPts val="0"/>
              </a:spcBef>
              <a:defRPr/>
            </a:pPr>
            <a:r>
              <a:rPr lang="sv-SE" sz="1800" dirty="0">
                <a:solidFill>
                  <a:srgbClr val="000000"/>
                </a:solidFill>
              </a:rPr>
              <a:t>[</a:t>
            </a:r>
            <a:r>
              <a:rPr lang="sv-SE" sz="1800" dirty="0">
                <a:solidFill>
                  <a:schemeClr val="accent1"/>
                </a:solidFill>
              </a:rPr>
              <a:t>L</a:t>
            </a:r>
            <a:r>
              <a:rPr lang="sv-SE" sz="1800" dirty="0">
                <a:solidFill>
                  <a:srgbClr val="009682"/>
                </a:solidFill>
              </a:rPr>
              <a:t>everantör</a:t>
            </a:r>
            <a:r>
              <a:rPr lang="sv-SE" sz="1800" dirty="0">
                <a:solidFill>
                  <a:srgbClr val="000000"/>
                </a:solidFill>
              </a:rPr>
              <a:t>] </a:t>
            </a:r>
            <a:r>
              <a:rPr lang="sv-SE" sz="1800" dirty="0"/>
              <a:t>letar efter en nya köpare som eventuellt skulle kunna rädda bolaget men allt tyder på att konkursen kommer att </a:t>
            </a:r>
            <a:r>
              <a:rPr lang="sv-SE" sz="1800" dirty="0">
                <a:solidFill>
                  <a:srgbClr val="000000"/>
                </a:solidFill>
              </a:rPr>
              <a:t>avslutas. </a:t>
            </a:r>
          </a:p>
          <a:p>
            <a:pPr marL="285750" indent="-285750">
              <a:spcBef>
                <a:spcPts val="0"/>
              </a:spcBef>
              <a:defRPr/>
            </a:pPr>
            <a:endParaRPr lang="sv-SE" sz="1800" dirty="0">
              <a:solidFill>
                <a:srgbClr val="000000"/>
              </a:solidFill>
            </a:endParaRPr>
          </a:p>
          <a:p>
            <a:pPr marL="285750" indent="-285750">
              <a:spcBef>
                <a:spcPts val="0"/>
              </a:spcBef>
              <a:defRPr/>
            </a:pPr>
            <a:r>
              <a:rPr lang="sv-SE" sz="1800" dirty="0">
                <a:solidFill>
                  <a:srgbClr val="000000"/>
                </a:solidFill>
              </a:rPr>
              <a:t>Flera [</a:t>
            </a:r>
            <a:r>
              <a:rPr lang="sv-SE" sz="1800" dirty="0">
                <a:solidFill>
                  <a:schemeClr val="accent1"/>
                </a:solidFill>
              </a:rPr>
              <a:t>utländska bolag</a:t>
            </a:r>
            <a:r>
              <a:rPr lang="sv-SE" sz="1800" dirty="0">
                <a:solidFill>
                  <a:srgbClr val="000000"/>
                </a:solidFill>
              </a:rPr>
              <a:t>] har visat intresse av att köpa upp konkursboet.</a:t>
            </a:r>
          </a:p>
          <a:p>
            <a:pPr marL="0" indent="0">
              <a:spcBef>
                <a:spcPts val="0"/>
              </a:spcBef>
              <a:buNone/>
              <a:defRPr/>
            </a:pPr>
            <a:endParaRPr lang="sv-SE" sz="1800" dirty="0">
              <a:solidFill>
                <a:srgbClr val="000000"/>
              </a:solidFill>
            </a:endParaRPr>
          </a:p>
          <a:p>
            <a:pPr marL="0" indent="0">
              <a:spcBef>
                <a:spcPts val="0"/>
              </a:spcBef>
              <a:buNone/>
              <a:defRPr/>
            </a:pPr>
            <a:endParaRPr lang="sv-SE" sz="1800" dirty="0"/>
          </a:p>
          <a:p>
            <a:pPr marL="285750" indent="-285750">
              <a:spcBef>
                <a:spcPts val="0"/>
              </a:spcBef>
              <a:defRPr/>
            </a:pPr>
            <a:endParaRPr lang="sv-SE" sz="1800" dirty="0">
              <a:solidFill>
                <a:srgbClr val="000000"/>
              </a:solidFill>
            </a:endParaRPr>
          </a:p>
          <a:p>
            <a:pPr marL="285750" indent="-285750">
              <a:spcBef>
                <a:spcPts val="0"/>
              </a:spcBef>
              <a:defRPr/>
            </a:pPr>
            <a:endParaRPr lang="sv-SE" sz="1800" dirty="0">
              <a:solidFill>
                <a:srgbClr val="000000"/>
              </a:solidFill>
            </a:endParaRPr>
          </a:p>
          <a:p>
            <a:pPr marL="285750" indent="-285750">
              <a:spcBef>
                <a:spcPts val="0"/>
              </a:spcBef>
              <a:defRPr/>
            </a:pPr>
            <a:endParaRPr lang="sv-SE" sz="1800" dirty="0">
              <a:solidFill>
                <a:prstClr val="black"/>
              </a:solidFill>
            </a:endParaRPr>
          </a:p>
          <a:p>
            <a:pPr marL="0" indent="0">
              <a:spcBef>
                <a:spcPts val="0"/>
              </a:spcBef>
              <a:buNone/>
              <a:defRPr/>
            </a:pPr>
            <a:endParaRPr lang="sv-SE" sz="1800" dirty="0">
              <a:solidFill>
                <a:prstClr val="black"/>
              </a:solidFill>
            </a:endParaRPr>
          </a:p>
          <a:p>
            <a:pPr marL="285750" indent="-285750">
              <a:spcBef>
                <a:spcPts val="0"/>
              </a:spcBef>
              <a:defRPr/>
            </a:pPr>
            <a:endParaRPr lang="sv-SE" sz="1800" dirty="0">
              <a:solidFill>
                <a:prstClr val="black"/>
              </a:solidFill>
            </a:endParaRPr>
          </a:p>
        </p:txBody>
      </p:sp>
      <p:sp>
        <p:nvSpPr>
          <p:cNvPr id="6" name="Rubrik 1">
            <a:extLst>
              <a:ext uri="{FF2B5EF4-FFF2-40B4-BE49-F238E27FC236}">
                <a16:creationId xmlns:a16="http://schemas.microsoft.com/office/drawing/2014/main" id="{EE84C240-CEE8-4155-9FB1-CF651882D9E4}"/>
              </a:ext>
            </a:extLst>
          </p:cNvPr>
          <p:cNvSpPr>
            <a:spLocks noGrp="1"/>
          </p:cNvSpPr>
          <p:nvPr>
            <p:ph type="title"/>
          </p:nvPr>
        </p:nvSpPr>
        <p:spPr>
          <a:xfrm>
            <a:off x="838199" y="133123"/>
            <a:ext cx="10515600" cy="1040357"/>
          </a:xfrm>
        </p:spPr>
        <p:txBody>
          <a:bodyPr/>
          <a:lstStyle/>
          <a:p>
            <a:r>
              <a:rPr lang="sv-SE" dirty="0"/>
              <a:t>Inspel 2</a:t>
            </a:r>
          </a:p>
        </p:txBody>
      </p:sp>
      <p:pic>
        <p:nvPicPr>
          <p:cNvPr id="2052" name="Picture 4" descr="https://media.istockphoto.com/photos/female-judge-holding-gavel-picture-id1286548331?b=1&amp;k=20&amp;m=1286548331&amp;s=170667a&amp;w=0&amp;h=2-Yol5B9Y18gSmjrfcwhqL3hH7xTwfS4dem0BUrik3U=">
            <a:extLst>
              <a:ext uri="{FF2B5EF4-FFF2-40B4-BE49-F238E27FC236}">
                <a16:creationId xmlns:a16="http://schemas.microsoft.com/office/drawing/2014/main" id="{134E4E96-6733-4FC1-A499-8A41BC8C47CE}"/>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67600" y="-1"/>
            <a:ext cx="4724401" cy="6261654"/>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929C6871-0509-4874-B5D2-7AD6D57E313B}"/>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161873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96028-F1AC-4421-A2AC-95FEF42BFFDC}"/>
              </a:ext>
            </a:extLst>
          </p:cNvPr>
          <p:cNvSpPr>
            <a:spLocks noGrp="1"/>
          </p:cNvSpPr>
          <p:nvPr>
            <p:ph type="title"/>
          </p:nvPr>
        </p:nvSpPr>
        <p:spPr/>
        <p:txBody>
          <a:bodyPr/>
          <a:lstStyle/>
          <a:p>
            <a:r>
              <a:rPr lang="sv-SE" dirty="0"/>
              <a:t>Förslag på frågeställningar att använda som stöd</a:t>
            </a:r>
          </a:p>
        </p:txBody>
      </p:sp>
      <p:sp>
        <p:nvSpPr>
          <p:cNvPr id="3" name="Content Placeholder 2">
            <a:extLst>
              <a:ext uri="{FF2B5EF4-FFF2-40B4-BE49-F238E27FC236}">
                <a16:creationId xmlns:a16="http://schemas.microsoft.com/office/drawing/2014/main" id="{B81AD451-D023-4E07-BCAE-82AF41A33472}"/>
              </a:ext>
            </a:extLst>
          </p:cNvPr>
          <p:cNvSpPr>
            <a:spLocks noGrp="1"/>
          </p:cNvSpPr>
          <p:nvPr>
            <p:ph idx="1"/>
          </p:nvPr>
        </p:nvSpPr>
        <p:spPr>
          <a:xfrm>
            <a:off x="838200" y="1825625"/>
            <a:ext cx="9315450" cy="3891781"/>
          </a:xfrm>
        </p:spPr>
        <p:txBody>
          <a:bodyPr>
            <a:normAutofit/>
          </a:bodyPr>
          <a:lstStyle/>
          <a:p>
            <a:r>
              <a:rPr lang="sv-SE" dirty="0"/>
              <a:t>Vilka konsekvenser innebär händelseutvecklingen för er?  </a:t>
            </a:r>
          </a:p>
          <a:p>
            <a:r>
              <a:rPr lang="sv-SE" dirty="0"/>
              <a:t>Vilka delar av verksamheten är fortsatt drabbade? </a:t>
            </a:r>
          </a:p>
          <a:p>
            <a:r>
              <a:rPr lang="sv-SE" dirty="0"/>
              <a:t>Vad är era prioriteringar just nu?</a:t>
            </a:r>
          </a:p>
          <a:p>
            <a:r>
              <a:rPr lang="sv-SE" dirty="0"/>
              <a:t>Vad, och hur kommunicerar ni (internt/externt)?</a:t>
            </a:r>
          </a:p>
          <a:p>
            <a:r>
              <a:rPr lang="sv-SE" dirty="0"/>
              <a:t>Finns det några nya samverkansbehov; kring vad, med vem och hur?</a:t>
            </a:r>
          </a:p>
          <a:p>
            <a:r>
              <a:rPr lang="sv-SE" dirty="0"/>
              <a:t>Hur genomförs återställningsarbetet?</a:t>
            </a:r>
          </a:p>
          <a:p>
            <a:r>
              <a:rPr lang="sv-SE" dirty="0"/>
              <a:t>Hur genomförs återgången till normalläge?</a:t>
            </a:r>
          </a:p>
        </p:txBody>
      </p:sp>
      <p:sp>
        <p:nvSpPr>
          <p:cNvPr id="4" name="textruta 3">
            <a:extLst>
              <a:ext uri="{FF2B5EF4-FFF2-40B4-BE49-F238E27FC236}">
                <a16:creationId xmlns:a16="http://schemas.microsoft.com/office/drawing/2014/main" id="{D51ED437-6FDC-43A5-826E-DFC5F143311A}"/>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310907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7F3E018C-962C-4C4A-9A36-68B58E1E5E01}"/>
              </a:ext>
            </a:extLst>
          </p:cNvPr>
          <p:cNvSpPr>
            <a:spLocks noGrp="1"/>
          </p:cNvSpPr>
          <p:nvPr>
            <p:ph type="title"/>
          </p:nvPr>
        </p:nvSpPr>
        <p:spPr>
          <a:xfrm>
            <a:off x="838202" y="74029"/>
            <a:ext cx="10515600" cy="1325563"/>
          </a:xfrm>
        </p:spPr>
        <p:txBody>
          <a:bodyPr/>
          <a:lstStyle/>
          <a:p>
            <a:r>
              <a:rPr lang="sv-SE" dirty="0"/>
              <a:t>Instruktion </a:t>
            </a:r>
          </a:p>
        </p:txBody>
      </p:sp>
      <p:sp>
        <p:nvSpPr>
          <p:cNvPr id="5" name="Platshållare för innehåll 4">
            <a:extLst>
              <a:ext uri="{FF2B5EF4-FFF2-40B4-BE49-F238E27FC236}">
                <a16:creationId xmlns:a16="http://schemas.microsoft.com/office/drawing/2014/main" id="{95C7BCFB-0E78-48C0-B4B0-8AB3DF7E0D2F}"/>
              </a:ext>
            </a:extLst>
          </p:cNvPr>
          <p:cNvSpPr>
            <a:spLocks noGrp="1"/>
          </p:cNvSpPr>
          <p:nvPr>
            <p:ph sz="half" idx="1"/>
          </p:nvPr>
        </p:nvSpPr>
        <p:spPr>
          <a:xfrm>
            <a:off x="838198" y="1284182"/>
            <a:ext cx="6208331" cy="4903237"/>
          </a:xfrm>
        </p:spPr>
        <p:txBody>
          <a:bodyPr>
            <a:noAutofit/>
          </a:bodyPr>
          <a:lstStyle/>
          <a:p>
            <a:r>
              <a:rPr lang="sv-SE" sz="1200" dirty="0"/>
              <a:t>Välj ett lämpligt scenario från FSPOS scenariobank baserat på er verksamhet samt de förmågor som ni avser öva eller testa. Kom ihåg att framtagna scenarier är generella och att egna antaganden behöver göras. I varje inspel kommer det finnas tomma fält som möjliggör anpassning av scenariot. Det är även ni själva som avgör vilka förmågor som ska ingå i övningen eller testet. </a:t>
            </a:r>
          </a:p>
          <a:p>
            <a:r>
              <a:rPr lang="sv-SE" sz="1200" dirty="0"/>
              <a:t>Scenariot kommer att presenteras stegvis genom att först presentera en bakgrund, följt av två inspel som driver händelseutvecklingen framåt. </a:t>
            </a:r>
          </a:p>
          <a:p>
            <a:r>
              <a:rPr lang="sv-SE" sz="1200" dirty="0"/>
              <a:t>Utifrån scenariot samt efterföljande förslag på frågeställningar är det er uppgift att öva eller testa er förmåga att hantera situationen, detta med stöd av framtagna kontinuitets- och/eller krisplaner samt övriga planer. </a:t>
            </a:r>
          </a:p>
          <a:p>
            <a:r>
              <a:rPr lang="sv-SE" sz="1200" dirty="0"/>
              <a:t>Vem eller vilka som ska ingå i övningen eller testet beror på vilka förmågor som avses övas eller testas (inom verksamhet, it eller hos era leverantörer). </a:t>
            </a:r>
          </a:p>
          <a:p>
            <a:r>
              <a:rPr lang="sv-SE" sz="1200" dirty="0"/>
              <a:t>Deltagarna ska i god tid innan genomförandet ha informerats om övningen eller testet, samt vad som förväntas av dem. </a:t>
            </a:r>
          </a:p>
          <a:p>
            <a:r>
              <a:rPr lang="sv-SE" sz="1200" dirty="0"/>
              <a:t>Beräknad tidsåtgång för genomförandet är ca 2-4 timmar.</a:t>
            </a:r>
          </a:p>
          <a:p>
            <a:r>
              <a:rPr lang="sv-SE" sz="1200" dirty="0"/>
              <a:t>Avsätt även god tid för reflektion och diskussion. </a:t>
            </a:r>
          </a:p>
          <a:p>
            <a:r>
              <a:rPr lang="sv-SE" sz="1200" dirty="0"/>
              <a:t>För mer information om hur övningar eller tester genomförs, se FSPOS vägledning för kontinuitetshantering eller FSPOS 6 steg till bättre övningar – Metodstöd och praktiska tips vid planering, på </a:t>
            </a:r>
            <a:r>
              <a:rPr lang="sv-SE" sz="1200" b="1" dirty="0"/>
              <a:t>www.fspos.se</a:t>
            </a:r>
            <a:r>
              <a:rPr lang="sv-SE" sz="1200" dirty="0"/>
              <a:t>.</a:t>
            </a:r>
          </a:p>
        </p:txBody>
      </p:sp>
      <p:pic>
        <p:nvPicPr>
          <p:cNvPr id="7" name="Platshållare för innehåll 6">
            <a:extLst>
              <a:ext uri="{FF2B5EF4-FFF2-40B4-BE49-F238E27FC236}">
                <a16:creationId xmlns:a16="http://schemas.microsoft.com/office/drawing/2014/main" id="{B838BD30-7D39-4E12-AA33-EA0BAA48F727}"/>
              </a:ext>
            </a:extLst>
          </p:cNvPr>
          <p:cNvPicPr>
            <a:picLocks noGrp="1" noChangeAspect="1"/>
          </p:cNvPicPr>
          <p:nvPr>
            <p:ph sz="half" idx="2"/>
          </p:nvPr>
        </p:nvPicPr>
        <p:blipFill>
          <a:blip r:embed="rId2"/>
          <a:stretch>
            <a:fillRect/>
          </a:stretch>
        </p:blipFill>
        <p:spPr>
          <a:xfrm>
            <a:off x="7046530" y="2030386"/>
            <a:ext cx="5145470" cy="3237257"/>
          </a:xfrm>
          <a:prstGeom prst="rect">
            <a:avLst/>
          </a:prstGeom>
        </p:spPr>
      </p:pic>
      <p:sp>
        <p:nvSpPr>
          <p:cNvPr id="6" name="textruta 5">
            <a:extLst>
              <a:ext uri="{FF2B5EF4-FFF2-40B4-BE49-F238E27FC236}">
                <a16:creationId xmlns:a16="http://schemas.microsoft.com/office/drawing/2014/main" id="{D8C54180-0E69-488D-9151-4A59DEA5C9F7}"/>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261230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DDC389-E474-4472-9B27-8EBD2D65A50D}"/>
              </a:ext>
            </a:extLst>
          </p:cNvPr>
          <p:cNvSpPr>
            <a:spLocks noGrp="1"/>
          </p:cNvSpPr>
          <p:nvPr>
            <p:ph type="title"/>
          </p:nvPr>
        </p:nvSpPr>
        <p:spPr/>
        <p:txBody>
          <a:bodyPr/>
          <a:lstStyle/>
          <a:p>
            <a:r>
              <a:rPr lang="sv-SE" dirty="0"/>
              <a:t>Innan vi börjar - följande scenariojusteringar kan behöva övervägas</a:t>
            </a:r>
          </a:p>
        </p:txBody>
      </p:sp>
      <p:sp>
        <p:nvSpPr>
          <p:cNvPr id="3" name="Platshållare för innehåll 2">
            <a:extLst>
              <a:ext uri="{FF2B5EF4-FFF2-40B4-BE49-F238E27FC236}">
                <a16:creationId xmlns:a16="http://schemas.microsoft.com/office/drawing/2014/main" id="{D5646734-995B-42AB-9349-CC0E78B3EEB0}"/>
              </a:ext>
            </a:extLst>
          </p:cNvPr>
          <p:cNvSpPr>
            <a:spLocks noGrp="1"/>
          </p:cNvSpPr>
          <p:nvPr>
            <p:ph idx="1"/>
          </p:nvPr>
        </p:nvSpPr>
        <p:spPr/>
        <p:txBody>
          <a:bodyPr>
            <a:normAutofit/>
          </a:bodyPr>
          <a:lstStyle/>
          <a:p>
            <a:r>
              <a:rPr lang="sv-SE" dirty="0"/>
              <a:t>Vilken tid på dygnet, dag i vecka eller tid på året kommer scenariot att orsaka störst tänkbar påverkan/skada?</a:t>
            </a:r>
          </a:p>
          <a:p>
            <a:r>
              <a:rPr lang="sv-SE" dirty="0"/>
              <a:t>Hur länge kommer händelsen att pågå: en timme, en dag, en vecka, flera månader?</a:t>
            </a:r>
          </a:p>
          <a:p>
            <a:r>
              <a:rPr lang="sv-SE" dirty="0"/>
              <a:t>Vilka kritiska resurser kan vara drabbade?</a:t>
            </a:r>
          </a:p>
          <a:p>
            <a:r>
              <a:rPr lang="sv-SE" dirty="0"/>
              <a:t>Flera delar av er verksamhet kommer sannolikt att drabbas samtidigt av händelsen – hur hanteras händelsen hos andra delar av verksamheten?</a:t>
            </a:r>
          </a:p>
          <a:p>
            <a:r>
              <a:rPr lang="sv-SE" dirty="0"/>
              <a:t>Bör även kritiska leverantörer eller andra samverkansparter ingå? Behöver scenariot i så fall justeras?</a:t>
            </a:r>
          </a:p>
          <a:p>
            <a:endParaRPr lang="sv-SE" dirty="0"/>
          </a:p>
        </p:txBody>
      </p:sp>
      <p:sp>
        <p:nvSpPr>
          <p:cNvPr id="4" name="textruta 3">
            <a:extLst>
              <a:ext uri="{FF2B5EF4-FFF2-40B4-BE49-F238E27FC236}">
                <a16:creationId xmlns:a16="http://schemas.microsoft.com/office/drawing/2014/main" id="{33B3EE2A-D3E3-4028-B54B-E331CF4A6AB1}"/>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332563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Bakgrund</a:t>
            </a:r>
          </a:p>
        </p:txBody>
      </p:sp>
    </p:spTree>
    <p:extLst>
      <p:ext uri="{BB962C8B-B14F-4D97-AF65-F5344CB8AC3E}">
        <p14:creationId xmlns:p14="http://schemas.microsoft.com/office/powerpoint/2010/main" val="1241978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BBEE5A-7F3C-4480-A3C2-3493B17481D4}"/>
              </a:ext>
            </a:extLst>
          </p:cNvPr>
          <p:cNvSpPr>
            <a:spLocks noGrp="1"/>
          </p:cNvSpPr>
          <p:nvPr>
            <p:ph type="title"/>
          </p:nvPr>
        </p:nvSpPr>
        <p:spPr>
          <a:xfrm>
            <a:off x="838200" y="-27952"/>
            <a:ext cx="10515600" cy="1209789"/>
          </a:xfrm>
        </p:spPr>
        <p:txBody>
          <a:bodyPr/>
          <a:lstStyle/>
          <a:p>
            <a:r>
              <a:rPr lang="sv-SE"/>
              <a:t>Bakgrund</a:t>
            </a:r>
          </a:p>
        </p:txBody>
      </p:sp>
      <p:sp>
        <p:nvSpPr>
          <p:cNvPr id="3" name="Platshållare för innehåll 2">
            <a:extLst>
              <a:ext uri="{FF2B5EF4-FFF2-40B4-BE49-F238E27FC236}">
                <a16:creationId xmlns:a16="http://schemas.microsoft.com/office/drawing/2014/main" id="{592AA051-98F1-41A4-B547-975656200343}"/>
              </a:ext>
            </a:extLst>
          </p:cNvPr>
          <p:cNvSpPr>
            <a:spLocks noGrp="1"/>
          </p:cNvSpPr>
          <p:nvPr>
            <p:ph idx="1"/>
          </p:nvPr>
        </p:nvSpPr>
        <p:spPr>
          <a:xfrm>
            <a:off x="838201" y="1159714"/>
            <a:ext cx="6187440" cy="4975123"/>
          </a:xfrm>
        </p:spPr>
        <p:txBody>
          <a:bodyPr>
            <a:noAutofit/>
          </a:bodyPr>
          <a:lstStyle/>
          <a:p>
            <a:r>
              <a:rPr lang="sv-SE" sz="1400" dirty="0"/>
              <a:t>För ungefär ett halvår sedan inleddes den utveckling som lett fram till den värsta finansiella krisen i Sverige på 75 år. </a:t>
            </a:r>
          </a:p>
          <a:p>
            <a:r>
              <a:rPr lang="sv-SE" sz="1400" dirty="0">
                <a:highlight>
                  <a:srgbClr val="FFFFFF"/>
                </a:highlight>
              </a:rPr>
              <a:t>Situationen på bostads- och finansmarknaden har gjort att Riksbanken beslutat att skriva ner sina prognoser över den ekonomiska utvecklingen. Riksbanken varnar även för att flera kraftiga räntehöjningar är att vänta, detta för att dämpa den höga inflationen samt hushållens eskalerande belåning.</a:t>
            </a:r>
          </a:p>
          <a:p>
            <a:r>
              <a:rPr lang="sv-SE" sz="1400" dirty="0">
                <a:highlight>
                  <a:srgbClr val="FFFFFF"/>
                </a:highlight>
              </a:rPr>
              <a:t>Låntagare har i takt med Riksbankens senaste räntehöjningar börjat få allt svårare att betala sina lånekostnader vilket kommit att få effekter på hela det finansiella systemet, i och med en minskad köpkraft. </a:t>
            </a:r>
          </a:p>
          <a:p>
            <a:r>
              <a:rPr lang="sv-SE" sz="1400" dirty="0"/>
              <a:t>Flera stora bolag har den senaste veckan vinstvarnat eller varslat om konkurs.</a:t>
            </a:r>
            <a:endParaRPr lang="sv-SE" sz="1400" dirty="0">
              <a:highlight>
                <a:srgbClr val="FFFFFF"/>
              </a:highlight>
            </a:endParaRPr>
          </a:p>
          <a:p>
            <a:r>
              <a:rPr lang="sv-SE" sz="1400" dirty="0">
                <a:highlight>
                  <a:srgbClr val="FFFFFF"/>
                </a:highlight>
              </a:rPr>
              <a:t>Antalet konkurser har ökat med 25% det senaste kvartalet.</a:t>
            </a:r>
          </a:p>
          <a:p>
            <a:r>
              <a:rPr lang="sv-SE" sz="1400" dirty="0">
                <a:highlight>
                  <a:srgbClr val="FFFFFF"/>
                </a:highlight>
              </a:rPr>
              <a:t>För att stoppa den negativa utvecklingen har Regeringen beslutat om stora stödpaket för att främja det svenska näringslivet </a:t>
            </a:r>
          </a:p>
          <a:p>
            <a:r>
              <a:rPr lang="sv-SE" sz="1400" dirty="0">
                <a:highlight>
                  <a:srgbClr val="FFFFFF"/>
                </a:highlight>
              </a:rPr>
              <a:t>Börsen i Sverige har fallit kraftigt. Hittills under det första halvåret har börsen fallit med hela 40%. </a:t>
            </a:r>
          </a:p>
        </p:txBody>
      </p:sp>
      <p:pic>
        <p:nvPicPr>
          <p:cNvPr id="5" name="Bildobjekt 4">
            <a:extLst>
              <a:ext uri="{FF2B5EF4-FFF2-40B4-BE49-F238E27FC236}">
                <a16:creationId xmlns:a16="http://schemas.microsoft.com/office/drawing/2014/main" id="{154547EC-048C-43C3-86EB-F9DDFD27EC8F}"/>
              </a:ext>
            </a:extLst>
          </p:cNvPr>
          <p:cNvPicPr>
            <a:picLocks noChangeAspect="1"/>
          </p:cNvPicPr>
          <p:nvPr/>
        </p:nvPicPr>
        <p:blipFill rotWithShape="1">
          <a:blip r:embed="rId3">
            <a:duotone>
              <a:schemeClr val="accent1">
                <a:shade val="45000"/>
                <a:satMod val="135000"/>
              </a:schemeClr>
              <a:prstClr val="white"/>
            </a:duotone>
          </a:blip>
          <a:srcRect l="19574"/>
          <a:stretch/>
        </p:blipFill>
        <p:spPr>
          <a:xfrm>
            <a:off x="7503736" y="0"/>
            <a:ext cx="4688264" cy="6259398"/>
          </a:xfrm>
          <a:prstGeom prst="rect">
            <a:avLst/>
          </a:prstGeom>
        </p:spPr>
      </p:pic>
      <p:sp>
        <p:nvSpPr>
          <p:cNvPr id="6" name="textruta 5">
            <a:extLst>
              <a:ext uri="{FF2B5EF4-FFF2-40B4-BE49-F238E27FC236}">
                <a16:creationId xmlns:a16="http://schemas.microsoft.com/office/drawing/2014/main" id="{194E05CD-B170-4AB8-B6FD-8C7F5399E644}"/>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12288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Inspel 1</a:t>
            </a:r>
          </a:p>
        </p:txBody>
      </p:sp>
    </p:spTree>
    <p:extLst>
      <p:ext uri="{BB962C8B-B14F-4D97-AF65-F5344CB8AC3E}">
        <p14:creationId xmlns:p14="http://schemas.microsoft.com/office/powerpoint/2010/main" val="375857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344141-A188-475A-8433-5052CA4D3CBC}"/>
              </a:ext>
            </a:extLst>
          </p:cNvPr>
          <p:cNvSpPr>
            <a:spLocks noGrp="1"/>
          </p:cNvSpPr>
          <p:nvPr>
            <p:ph type="title"/>
          </p:nvPr>
        </p:nvSpPr>
        <p:spPr>
          <a:xfrm>
            <a:off x="838199" y="133123"/>
            <a:ext cx="10515600" cy="1325563"/>
          </a:xfrm>
        </p:spPr>
        <p:txBody>
          <a:bodyPr/>
          <a:lstStyle/>
          <a:p>
            <a:r>
              <a:rPr lang="sv-SE" dirty="0"/>
              <a:t>Inspel 1</a:t>
            </a:r>
          </a:p>
        </p:txBody>
      </p:sp>
      <p:sp>
        <p:nvSpPr>
          <p:cNvPr id="7" name="Platshållare för innehåll 2">
            <a:extLst>
              <a:ext uri="{FF2B5EF4-FFF2-40B4-BE49-F238E27FC236}">
                <a16:creationId xmlns:a16="http://schemas.microsoft.com/office/drawing/2014/main" id="{065315D7-71E2-4027-A032-9E038B8EBE50}"/>
              </a:ext>
            </a:extLst>
          </p:cNvPr>
          <p:cNvSpPr txBox="1">
            <a:spLocks/>
          </p:cNvSpPr>
          <p:nvPr/>
        </p:nvSpPr>
        <p:spPr>
          <a:xfrm>
            <a:off x="990600" y="1449161"/>
            <a:ext cx="5943600" cy="4578259"/>
          </a:xfrm>
          <a:prstGeom prst="rect">
            <a:avLst/>
          </a:prstGeom>
          <a:noFill/>
        </p:spPr>
        <p:txBody>
          <a:bodyPr vert="horz" lIns="91440" tIns="45720" rIns="91440" bIns="45720" rtlCol="0">
            <a:normAutofit/>
          </a:bodyPr>
          <a:lstStyle>
            <a:lvl1pPr marL="266700" indent="-266700" algn="l" defTabSz="914400" rtl="0" eaLnBrk="1" latinLnBrk="0" hangingPunct="1">
              <a:lnSpc>
                <a:spcPct val="100000"/>
              </a:lnSpc>
              <a:spcBef>
                <a:spcPts val="1200"/>
              </a:spcBef>
              <a:buFont typeface="Arial" panose="020B0604020202020204" pitchFamily="34" charset="0"/>
              <a:buChar char="•"/>
              <a:defRPr sz="2000" kern="1200">
                <a:solidFill>
                  <a:schemeClr val="tx1"/>
                </a:solidFill>
                <a:latin typeface="+mn-lt"/>
                <a:ea typeface="+mn-ea"/>
                <a:cs typeface="+mn-cs"/>
              </a:defRPr>
            </a:lvl1pPr>
            <a:lvl2pPr marL="625475" indent="-171450" algn="l" defTabSz="914400" rtl="0" eaLnBrk="1" latinLnBrk="0" hangingPunct="1">
              <a:lnSpc>
                <a:spcPct val="100000"/>
              </a:lnSpc>
              <a:spcBef>
                <a:spcPts val="600"/>
              </a:spcBef>
              <a:buFont typeface="Book Antiqua" panose="02040602050305030304" pitchFamily="18" charset="0"/>
              <a:buChar char="−"/>
              <a:defRPr sz="1800" kern="1200">
                <a:solidFill>
                  <a:schemeClr val="tx1"/>
                </a:solidFill>
                <a:latin typeface="+mn-lt"/>
                <a:ea typeface="+mn-ea"/>
                <a:cs typeface="+mn-cs"/>
              </a:defRPr>
            </a:lvl2pPr>
            <a:lvl3pPr marL="981075" indent="-173038" algn="l" defTabSz="914400" rtl="0" eaLnBrk="1" latinLnBrk="0" hangingPunct="1">
              <a:lnSpc>
                <a:spcPct val="100000"/>
              </a:lnSpc>
              <a:spcBef>
                <a:spcPts val="600"/>
              </a:spcBef>
              <a:buFont typeface="Book Antiqua" panose="02040602050305030304" pitchFamily="18" charset="0"/>
              <a:buChar char="−"/>
              <a:defRPr sz="1600" kern="1200">
                <a:solidFill>
                  <a:schemeClr val="tx1"/>
                </a:solidFill>
                <a:latin typeface="+mn-lt"/>
                <a:ea typeface="+mn-ea"/>
                <a:cs typeface="+mn-cs"/>
              </a:defRPr>
            </a:lvl3pPr>
            <a:lvl4pPr marL="1250950" indent="-173038" algn="l" defTabSz="914400" rtl="0" eaLnBrk="1" latinLnBrk="0" hangingPunct="1">
              <a:lnSpc>
                <a:spcPct val="100000"/>
              </a:lnSpc>
              <a:spcBef>
                <a:spcPts val="600"/>
              </a:spcBef>
              <a:buFont typeface="Book Antiqua" panose="02040602050305030304" pitchFamily="18" charset="0"/>
              <a:buChar char="−"/>
              <a:defRPr sz="1400" kern="1200">
                <a:solidFill>
                  <a:schemeClr val="tx1"/>
                </a:solidFill>
                <a:latin typeface="+mn-lt"/>
                <a:ea typeface="+mn-ea"/>
                <a:cs typeface="+mn-cs"/>
              </a:defRPr>
            </a:lvl4pPr>
            <a:lvl5pPr marL="1520825" indent="-184150" algn="l" defTabSz="914400" rtl="0" eaLnBrk="1" latinLnBrk="0" hangingPunct="1">
              <a:lnSpc>
                <a:spcPct val="100000"/>
              </a:lnSpc>
              <a:spcBef>
                <a:spcPts val="600"/>
              </a:spcBef>
              <a:buFont typeface="Book Antiqua" panose="02040602050305030304" pitchFamily="18"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t>Klockan är [</a:t>
            </a:r>
            <a:r>
              <a:rPr lang="sv-SE" sz="1600" dirty="0" err="1">
                <a:solidFill>
                  <a:schemeClr val="accent1"/>
                </a:solidFill>
              </a:rPr>
              <a:t>xx:xx</a:t>
            </a:r>
            <a:r>
              <a:rPr lang="sv-SE" sz="1600" dirty="0"/>
              <a:t>] den [</a:t>
            </a:r>
            <a:r>
              <a:rPr lang="sv-SE" sz="1600" dirty="0">
                <a:solidFill>
                  <a:schemeClr val="accent1"/>
                </a:solidFill>
              </a:rPr>
              <a:t>datum</a:t>
            </a:r>
            <a:r>
              <a:rPr lang="sv-SE" sz="1600" dirty="0"/>
              <a:t>].</a:t>
            </a:r>
          </a:p>
          <a:p>
            <a:r>
              <a:rPr lang="sv-SE" sz="1600" dirty="0">
                <a:solidFill>
                  <a:srgbClr val="000000"/>
                </a:solidFill>
              </a:rPr>
              <a:t>På omvägar meddelas att en av era mest kritiska [</a:t>
            </a:r>
            <a:r>
              <a:rPr lang="sv-SE" sz="1600" dirty="0">
                <a:solidFill>
                  <a:schemeClr val="accent1"/>
                </a:solidFill>
              </a:rPr>
              <a:t>l</a:t>
            </a:r>
            <a:r>
              <a:rPr lang="sv-SE" sz="1600" dirty="0">
                <a:solidFill>
                  <a:srgbClr val="009682"/>
                </a:solidFill>
              </a:rPr>
              <a:t>everantör</a:t>
            </a:r>
            <a:r>
              <a:rPr lang="sv-SE" sz="1600" dirty="0">
                <a:solidFill>
                  <a:srgbClr val="000000"/>
                </a:solidFill>
              </a:rPr>
              <a:t>]</a:t>
            </a:r>
            <a:r>
              <a:rPr lang="sv-SE" sz="1600" dirty="0">
                <a:solidFill>
                  <a:srgbClr val="009682"/>
                </a:solidFill>
              </a:rPr>
              <a:t> </a:t>
            </a:r>
            <a:r>
              <a:rPr lang="sv-SE" sz="1600" dirty="0"/>
              <a:t>är på obestånd och har stora likviditetsproblem. </a:t>
            </a:r>
          </a:p>
          <a:p>
            <a:r>
              <a:rPr lang="sv-SE" sz="1600" dirty="0">
                <a:solidFill>
                  <a:srgbClr val="000000"/>
                </a:solidFill>
              </a:rPr>
              <a:t>Er verksamhet är beroende av [</a:t>
            </a:r>
            <a:r>
              <a:rPr lang="sv-SE" sz="1600" dirty="0">
                <a:solidFill>
                  <a:schemeClr val="accent1"/>
                </a:solidFill>
              </a:rPr>
              <a:t>l</a:t>
            </a:r>
            <a:r>
              <a:rPr lang="sv-SE" sz="1600" dirty="0">
                <a:solidFill>
                  <a:srgbClr val="009682"/>
                </a:solidFill>
              </a:rPr>
              <a:t>everantör</a:t>
            </a:r>
            <a:r>
              <a:rPr lang="sv-SE" sz="1600" dirty="0">
                <a:solidFill>
                  <a:srgbClr val="000000"/>
                </a:solidFill>
              </a:rPr>
              <a:t>]</a:t>
            </a:r>
            <a:r>
              <a:rPr lang="sv-SE" sz="1600" dirty="0">
                <a:solidFill>
                  <a:srgbClr val="009682"/>
                </a:solidFill>
              </a:rPr>
              <a:t> </a:t>
            </a:r>
            <a:r>
              <a:rPr lang="sv-SE" sz="1600" dirty="0"/>
              <a:t>för att kunna upprätthålla </a:t>
            </a:r>
            <a:r>
              <a:rPr lang="sv-SE" sz="1600" dirty="0">
                <a:solidFill>
                  <a:srgbClr val="000000"/>
                </a:solidFill>
              </a:rPr>
              <a:t>[</a:t>
            </a:r>
            <a:r>
              <a:rPr lang="sv-SE" sz="1600" dirty="0">
                <a:solidFill>
                  <a:schemeClr val="accent1"/>
                </a:solidFill>
              </a:rPr>
              <a:t>tjänst/funktion</a:t>
            </a:r>
            <a:r>
              <a:rPr lang="sv-SE" sz="1600" dirty="0">
                <a:solidFill>
                  <a:srgbClr val="000000"/>
                </a:solidFill>
              </a:rPr>
              <a:t>], och anses även mycket svår att ersätta med annan leverantör.</a:t>
            </a:r>
            <a:endParaRPr lang="sv-SE" sz="1600" dirty="0"/>
          </a:p>
          <a:p>
            <a:r>
              <a:rPr lang="sv-SE" sz="1600" dirty="0"/>
              <a:t>Omfattningen av det ekonomiska läget hos </a:t>
            </a:r>
            <a:r>
              <a:rPr lang="sv-SE" sz="1600" dirty="0">
                <a:solidFill>
                  <a:srgbClr val="000000"/>
                </a:solidFill>
              </a:rPr>
              <a:t>[</a:t>
            </a:r>
            <a:r>
              <a:rPr lang="sv-SE" sz="1600" dirty="0">
                <a:solidFill>
                  <a:srgbClr val="009682"/>
                </a:solidFill>
              </a:rPr>
              <a:t>leverantör</a:t>
            </a:r>
            <a:r>
              <a:rPr lang="sv-SE" sz="1600" dirty="0">
                <a:solidFill>
                  <a:srgbClr val="000000"/>
                </a:solidFill>
              </a:rPr>
              <a:t>]</a:t>
            </a:r>
            <a:r>
              <a:rPr lang="sv-SE" sz="1600" dirty="0">
                <a:solidFill>
                  <a:srgbClr val="009682"/>
                </a:solidFill>
              </a:rPr>
              <a:t> </a:t>
            </a:r>
            <a:r>
              <a:rPr lang="sv-SE" sz="1600" dirty="0"/>
              <a:t>är i dagsläget inte helt känt.</a:t>
            </a:r>
          </a:p>
          <a:p>
            <a:r>
              <a:rPr lang="sv-SE" sz="1600" dirty="0"/>
              <a:t>I kontakten med er kontaktperson hos </a:t>
            </a:r>
            <a:r>
              <a:rPr lang="sv-SE" sz="1600" dirty="0">
                <a:solidFill>
                  <a:srgbClr val="000000"/>
                </a:solidFill>
              </a:rPr>
              <a:t>[</a:t>
            </a:r>
            <a:r>
              <a:rPr lang="sv-SE" sz="1600" dirty="0">
                <a:solidFill>
                  <a:schemeClr val="accent1"/>
                </a:solidFill>
              </a:rPr>
              <a:t>l</a:t>
            </a:r>
            <a:r>
              <a:rPr lang="sv-SE" sz="1600" dirty="0">
                <a:solidFill>
                  <a:srgbClr val="009682"/>
                </a:solidFill>
              </a:rPr>
              <a:t>everantör</a:t>
            </a:r>
            <a:r>
              <a:rPr lang="sv-SE" sz="1600" dirty="0">
                <a:solidFill>
                  <a:srgbClr val="000000"/>
                </a:solidFill>
              </a:rPr>
              <a:t>]</a:t>
            </a:r>
            <a:r>
              <a:rPr lang="sv-SE" sz="1600" dirty="0">
                <a:solidFill>
                  <a:srgbClr val="009682"/>
                </a:solidFill>
              </a:rPr>
              <a:t> </a:t>
            </a:r>
            <a:r>
              <a:rPr lang="sv-SE" sz="1600" dirty="0"/>
              <a:t>framgår att de just nu arbetar intensivt för att lösa sin ekonomiska situation. De uppger samtidigt att en ansökan om konkurs inte är aktuell. </a:t>
            </a:r>
          </a:p>
          <a:p>
            <a:r>
              <a:rPr lang="sv-SE" sz="1600" dirty="0">
                <a:solidFill>
                  <a:srgbClr val="000000"/>
                </a:solidFill>
              </a:rPr>
              <a:t>Flera andra aktörer inom den finansiella sektorn är beroende av [</a:t>
            </a:r>
            <a:r>
              <a:rPr lang="sv-SE" sz="1600" dirty="0">
                <a:solidFill>
                  <a:schemeClr val="accent1"/>
                </a:solidFill>
              </a:rPr>
              <a:t>l</a:t>
            </a:r>
            <a:r>
              <a:rPr lang="sv-SE" sz="1600" dirty="0">
                <a:solidFill>
                  <a:srgbClr val="009682"/>
                </a:solidFill>
              </a:rPr>
              <a:t>everantör</a:t>
            </a:r>
            <a:r>
              <a:rPr lang="sv-SE" sz="1600" dirty="0">
                <a:solidFill>
                  <a:srgbClr val="000000"/>
                </a:solidFill>
              </a:rPr>
              <a:t>] och dess förmåga att leverera sina [</a:t>
            </a:r>
            <a:r>
              <a:rPr lang="sv-SE" sz="1600" dirty="0">
                <a:solidFill>
                  <a:schemeClr val="accent1"/>
                </a:solidFill>
              </a:rPr>
              <a:t>tjänster</a:t>
            </a:r>
            <a:r>
              <a:rPr lang="sv-SE" sz="1600" dirty="0">
                <a:solidFill>
                  <a:srgbClr val="000000"/>
                </a:solidFill>
              </a:rPr>
              <a:t>]. </a:t>
            </a:r>
            <a:endParaRPr lang="sv-SE" sz="1800" dirty="0"/>
          </a:p>
          <a:p>
            <a:endParaRPr lang="sv-SE" sz="1800" dirty="0"/>
          </a:p>
          <a:p>
            <a:endParaRPr lang="sv-SE" sz="1800" dirty="0"/>
          </a:p>
          <a:p>
            <a:endParaRPr lang="sv-SE" sz="1800" dirty="0"/>
          </a:p>
          <a:p>
            <a:endParaRPr lang="sv-SE" sz="1800" dirty="0"/>
          </a:p>
        </p:txBody>
      </p:sp>
      <p:pic>
        <p:nvPicPr>
          <p:cNvPr id="4" name="Bildobjekt 3">
            <a:extLst>
              <a:ext uri="{FF2B5EF4-FFF2-40B4-BE49-F238E27FC236}">
                <a16:creationId xmlns:a16="http://schemas.microsoft.com/office/drawing/2014/main" id="{F81F4D54-E85A-4910-90A9-1FA0A22483D8}"/>
              </a:ext>
            </a:extLst>
          </p:cNvPr>
          <p:cNvPicPr>
            <a:picLocks noChangeAspect="1"/>
          </p:cNvPicPr>
          <p:nvPr/>
        </p:nvPicPr>
        <p:blipFill rotWithShape="1">
          <a:blip r:embed="rId3">
            <a:duotone>
              <a:schemeClr val="accent1">
                <a:shade val="45000"/>
                <a:satMod val="135000"/>
              </a:schemeClr>
              <a:prstClr val="white"/>
            </a:duotone>
          </a:blip>
          <a:srcRect l="20602"/>
          <a:stretch/>
        </p:blipFill>
        <p:spPr>
          <a:xfrm>
            <a:off x="7563678" y="0"/>
            <a:ext cx="4628322" cy="6261091"/>
          </a:xfrm>
          <a:prstGeom prst="rect">
            <a:avLst/>
          </a:prstGeom>
        </p:spPr>
      </p:pic>
      <p:sp>
        <p:nvSpPr>
          <p:cNvPr id="5" name="textruta 4">
            <a:extLst>
              <a:ext uri="{FF2B5EF4-FFF2-40B4-BE49-F238E27FC236}">
                <a16:creationId xmlns:a16="http://schemas.microsoft.com/office/drawing/2014/main" id="{52CA22C7-C906-49CE-975A-3ADC58D0DC5C}"/>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693308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96028-F1AC-4421-A2AC-95FEF42BFFDC}"/>
              </a:ext>
            </a:extLst>
          </p:cNvPr>
          <p:cNvSpPr>
            <a:spLocks noGrp="1"/>
          </p:cNvSpPr>
          <p:nvPr>
            <p:ph type="title"/>
          </p:nvPr>
        </p:nvSpPr>
        <p:spPr/>
        <p:txBody>
          <a:bodyPr/>
          <a:lstStyle/>
          <a:p>
            <a:r>
              <a:rPr lang="sv-SE" dirty="0"/>
              <a:t>Förslag på frågeställningar att använda som stöd</a:t>
            </a:r>
          </a:p>
        </p:txBody>
      </p:sp>
      <p:sp>
        <p:nvSpPr>
          <p:cNvPr id="3" name="Content Placeholder 2">
            <a:extLst>
              <a:ext uri="{FF2B5EF4-FFF2-40B4-BE49-F238E27FC236}">
                <a16:creationId xmlns:a16="http://schemas.microsoft.com/office/drawing/2014/main" id="{B81AD451-D023-4E07-BCAE-82AF41A33472}"/>
              </a:ext>
            </a:extLst>
          </p:cNvPr>
          <p:cNvSpPr>
            <a:spLocks noGrp="1"/>
          </p:cNvSpPr>
          <p:nvPr>
            <p:ph idx="1"/>
          </p:nvPr>
        </p:nvSpPr>
        <p:spPr>
          <a:xfrm>
            <a:off x="838200" y="1690689"/>
            <a:ext cx="9544050" cy="4214812"/>
          </a:xfrm>
        </p:spPr>
        <p:txBody>
          <a:bodyPr>
            <a:normAutofit/>
          </a:bodyPr>
          <a:lstStyle/>
          <a:p>
            <a:r>
              <a:rPr lang="sv-SE" dirty="0"/>
              <a:t>Vilka är era omedelbara åtgärder? </a:t>
            </a:r>
          </a:p>
          <a:p>
            <a:r>
              <a:rPr lang="sv-SE" dirty="0"/>
              <a:t>Vilka konsekvenser innebär händelsen för er? På kort och lång sikt? </a:t>
            </a:r>
          </a:p>
          <a:p>
            <a:r>
              <a:rPr lang="sv-SE" dirty="0"/>
              <a:t>Vilka delar av verksamheten är drabbade? </a:t>
            </a:r>
          </a:p>
          <a:p>
            <a:r>
              <a:rPr lang="sv-SE" dirty="0"/>
              <a:t>Vilken personal behöver aktiveras?</a:t>
            </a:r>
          </a:p>
          <a:p>
            <a:r>
              <a:rPr lang="sv-SE" dirty="0"/>
              <a:t>Vilka typer av planer och/eller kontinuitetslösningar (reservrutin och återställningsrutiner) kan tänkas behöva aktiveras i hanteringen?</a:t>
            </a:r>
          </a:p>
          <a:p>
            <a:r>
              <a:rPr lang="sv-SE" dirty="0"/>
              <a:t>Vad är era prioriteringar just nu?</a:t>
            </a:r>
          </a:p>
          <a:p>
            <a:r>
              <a:rPr lang="sv-SE" dirty="0"/>
              <a:t>Vad, och hur kommunicerar ni (internt/externt)?</a:t>
            </a:r>
          </a:p>
          <a:p>
            <a:r>
              <a:rPr lang="sv-SE" dirty="0"/>
              <a:t>Finns det några samverkansbehov; kring vad, med vem och hur?</a:t>
            </a:r>
          </a:p>
          <a:p>
            <a:endParaRPr lang="sv-SE" sz="2400" dirty="0"/>
          </a:p>
          <a:p>
            <a:endParaRPr lang="sv-SE" sz="2400" dirty="0"/>
          </a:p>
        </p:txBody>
      </p:sp>
      <p:sp>
        <p:nvSpPr>
          <p:cNvPr id="4" name="textruta 3">
            <a:extLst>
              <a:ext uri="{FF2B5EF4-FFF2-40B4-BE49-F238E27FC236}">
                <a16:creationId xmlns:a16="http://schemas.microsoft.com/office/drawing/2014/main" id="{C51CFE3D-01E1-4B54-82A8-6F3B25EB1079}"/>
              </a:ext>
            </a:extLst>
          </p:cNvPr>
          <p:cNvSpPr txBox="1"/>
          <p:nvPr/>
        </p:nvSpPr>
        <p:spPr>
          <a:xfrm>
            <a:off x="5063971" y="6375300"/>
            <a:ext cx="2749580" cy="369332"/>
          </a:xfrm>
          <a:prstGeom prst="rect">
            <a:avLst/>
          </a:prstGeom>
          <a:noFill/>
        </p:spPr>
        <p:txBody>
          <a:bodyPr wrap="square" rtlCol="0">
            <a:spAutoFit/>
          </a:bodyPr>
          <a:lstStyle/>
          <a:p>
            <a:r>
              <a:rPr lang="sv-SE" b="1" dirty="0">
                <a:solidFill>
                  <a:srgbClr val="FF0000"/>
                </a:solidFill>
              </a:rPr>
              <a:t>ÖVNINGSMATERIAL</a:t>
            </a:r>
          </a:p>
        </p:txBody>
      </p:sp>
    </p:spTree>
    <p:extLst>
      <p:ext uri="{BB962C8B-B14F-4D97-AF65-F5344CB8AC3E}">
        <p14:creationId xmlns:p14="http://schemas.microsoft.com/office/powerpoint/2010/main" val="703198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Inspel 2</a:t>
            </a:r>
          </a:p>
        </p:txBody>
      </p:sp>
    </p:spTree>
    <p:extLst>
      <p:ext uri="{BB962C8B-B14F-4D97-AF65-F5344CB8AC3E}">
        <p14:creationId xmlns:p14="http://schemas.microsoft.com/office/powerpoint/2010/main" val="915807270"/>
      </p:ext>
    </p:extLst>
  </p:cSld>
  <p:clrMapOvr>
    <a:masterClrMapping/>
  </p:clrMapOvr>
</p:sld>
</file>

<file path=ppt/theme/theme1.xml><?xml version="1.0" encoding="utf-8"?>
<a:theme xmlns:a="http://schemas.openxmlformats.org/drawingml/2006/main" name="Office-tema">
  <a:themeElements>
    <a:clrScheme name="FSPOS">
      <a:dk1>
        <a:srgbClr val="000000"/>
      </a:dk1>
      <a:lt1>
        <a:srgbClr val="FFFFFF"/>
      </a:lt1>
      <a:dk2>
        <a:srgbClr val="000000"/>
      </a:dk2>
      <a:lt2>
        <a:srgbClr val="808080"/>
      </a:lt2>
      <a:accent1>
        <a:srgbClr val="009682"/>
      </a:accent1>
      <a:accent2>
        <a:srgbClr val="005045"/>
      </a:accent2>
      <a:accent3>
        <a:srgbClr val="AAE2CA"/>
      </a:accent3>
      <a:accent4>
        <a:srgbClr val="606060"/>
      </a:accent4>
      <a:accent5>
        <a:srgbClr val="808080"/>
      </a:accent5>
      <a:accent6>
        <a:srgbClr val="B2B2B2"/>
      </a:accent6>
      <a:hlink>
        <a:srgbClr val="0033CC"/>
      </a:hlink>
      <a:folHlink>
        <a:srgbClr val="0033CC"/>
      </a:folHlink>
    </a:clrScheme>
    <a:fontScheme name="FSPO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6FD9A5A-E745-4EBD-B91C-99E759D99D1B}" vid="{A24C8C3B-7F62-4DC9-80AC-32FC2536DD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FSPOS Template - Version 210517</Template>
  <TotalTime>0</TotalTime>
  <Words>873</Words>
  <Application>Microsoft Office PowerPoint</Application>
  <PresentationFormat>Bredbild</PresentationFormat>
  <Paragraphs>78</Paragraphs>
  <Slides>11</Slides>
  <Notes>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Book Antiqua</vt:lpstr>
      <vt:lpstr>Calibri</vt:lpstr>
      <vt:lpstr>Office-tema</vt:lpstr>
      <vt:lpstr>Scenario: Konkurs hos leverantör</vt:lpstr>
      <vt:lpstr>Instruktion </vt:lpstr>
      <vt:lpstr>Innan vi börjar - följande scenariojusteringar kan behöva övervägas</vt:lpstr>
      <vt:lpstr>Bakgrund</vt:lpstr>
      <vt:lpstr>Bakgrund</vt:lpstr>
      <vt:lpstr>Inspel 1</vt:lpstr>
      <vt:lpstr>Inspel 1</vt:lpstr>
      <vt:lpstr>Förslag på frågeställningar att använda som stöd</vt:lpstr>
      <vt:lpstr>Inspel 2</vt:lpstr>
      <vt:lpstr>Inspel 2</vt:lpstr>
      <vt:lpstr>Förslag på frågeställningar att använda som stöd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2022-12-15T14:15:33Z</dcterms:created>
  <dcterms:modified xsi:type="dcterms:W3CDTF">2022-12-15T14:16:15Z</dcterms:modified>
</cp:coreProperties>
</file>