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08" r:id="rId5"/>
    <p:sldId id="1807" r:id="rId6"/>
    <p:sldId id="256" r:id="rId7"/>
    <p:sldId id="1798" r:id="rId8"/>
    <p:sldId id="1820" r:id="rId9"/>
    <p:sldId id="1799" r:id="rId10"/>
    <p:sldId id="1800" r:id="rId11"/>
    <p:sldId id="1821"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8"/>
            <p14:sldId id="1807"/>
            <p14:sldId id="256"/>
            <p14:sldId id="1798"/>
            <p14:sldId id="1820"/>
            <p14:sldId id="1799"/>
            <p14:sldId id="1800"/>
            <p14:sldId id="18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472"/>
    <a:srgbClr val="E7E6E6"/>
    <a:srgbClr val="00968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1111" autoAdjust="0"/>
  </p:normalViewPr>
  <p:slideViewPr>
    <p:cSldViewPr snapToGrid="0" showGuides="1">
      <p:cViewPr varScale="1">
        <p:scale>
          <a:sx n="81" d="100"/>
          <a:sy n="81" d="100"/>
        </p:scale>
        <p:origin x="12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7</a:t>
            </a:fld>
            <a:endParaRPr lang="sv-SE"/>
          </a:p>
        </p:txBody>
      </p:sp>
    </p:spTree>
    <p:extLst>
      <p:ext uri="{BB962C8B-B14F-4D97-AF65-F5344CB8AC3E}">
        <p14:creationId xmlns:p14="http://schemas.microsoft.com/office/powerpoint/2010/main" val="250029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10</a:t>
            </a:fld>
            <a:endParaRPr lang="sv-SE"/>
          </a:p>
        </p:txBody>
      </p:sp>
    </p:spTree>
    <p:extLst>
      <p:ext uri="{BB962C8B-B14F-4D97-AF65-F5344CB8AC3E}">
        <p14:creationId xmlns:p14="http://schemas.microsoft.com/office/powerpoint/2010/main" val="318946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en-GB" dirty="0"/>
              <a:t>Scenario: </a:t>
            </a:r>
            <a:r>
              <a:rPr lang="sv-SE" dirty="0"/>
              <a:t>Utslagen datahall</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en-GB" dirty="0"/>
          </a:p>
          <a:p>
            <a:r>
              <a:rPr lang="sv-SE" dirty="0"/>
              <a:t>Kategori</a:t>
            </a:r>
            <a:r>
              <a:rPr lang="en-GB" dirty="0"/>
              <a:t>:</a:t>
            </a:r>
          </a:p>
          <a:p>
            <a:r>
              <a:rPr lang="sv-SE" dirty="0"/>
              <a:t>Kritisk infrastruktur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323975"/>
            <a:ext cx="5731934" cy="4819650"/>
          </a:xfrm>
          <a:noFill/>
        </p:spPr>
        <p:txBody>
          <a:bodyPr vert="horz" lIns="91440" tIns="45720" rIns="91440" bIns="45720" rtlCol="0">
            <a:normAutofit fontScale="92500" lnSpcReduction="10000"/>
          </a:bodyPr>
          <a:lstStyle/>
          <a:p>
            <a:r>
              <a:rPr lang="sv-SE" sz="1300" dirty="0"/>
              <a:t>Klockan är [</a:t>
            </a:r>
            <a:r>
              <a:rPr lang="sv-SE" sz="1300" dirty="0" err="1">
                <a:solidFill>
                  <a:schemeClr val="accent1"/>
                </a:solidFill>
              </a:rPr>
              <a:t>xx:xx</a:t>
            </a:r>
            <a:r>
              <a:rPr lang="sv-SE" sz="1300" dirty="0"/>
              <a:t>] den [</a:t>
            </a:r>
            <a:r>
              <a:rPr lang="sv-SE" sz="1300" dirty="0">
                <a:solidFill>
                  <a:schemeClr val="accent1"/>
                </a:solidFill>
              </a:rPr>
              <a:t>datum</a:t>
            </a:r>
            <a:r>
              <a:rPr lang="sv-SE" sz="1300" dirty="0"/>
              <a:t>]. </a:t>
            </a:r>
          </a:p>
          <a:p>
            <a:r>
              <a:rPr lang="sv-SE" sz="1300" dirty="0"/>
              <a:t>Polisen kontaktar er och bekräftar att explosionen ska ha orsakats av en utplacerad bomb. Vem eller vilka som kan ligga bakom attacken är fortfarande oklart. </a:t>
            </a:r>
          </a:p>
          <a:p>
            <a:r>
              <a:rPr lang="sv-SE" sz="1300" dirty="0"/>
              <a:t>Er </a:t>
            </a:r>
            <a:r>
              <a:rPr lang="sv-SE" sz="1300" dirty="0">
                <a:solidFill>
                  <a:srgbClr val="000000"/>
                </a:solidFill>
              </a:rPr>
              <a:t>[</a:t>
            </a:r>
            <a:r>
              <a:rPr lang="sv-SE" sz="1300" dirty="0">
                <a:solidFill>
                  <a:srgbClr val="009682"/>
                </a:solidFill>
              </a:rPr>
              <a:t>datahall/anläggning</a:t>
            </a:r>
            <a:r>
              <a:rPr lang="sv-SE" sz="1300" dirty="0">
                <a:solidFill>
                  <a:srgbClr val="000000"/>
                </a:solidFill>
              </a:rPr>
              <a:t>] är </a:t>
            </a:r>
            <a:r>
              <a:rPr lang="sv-SE" sz="1300" dirty="0"/>
              <a:t>avspärrad tillsvidare för vidare undersökning. </a:t>
            </a:r>
          </a:p>
          <a:p>
            <a:r>
              <a:rPr lang="sv-SE" sz="1300" dirty="0"/>
              <a:t>En första undersökning av de materiella skadorna visar att er </a:t>
            </a:r>
            <a:r>
              <a:rPr lang="sv-SE" sz="1300" dirty="0">
                <a:solidFill>
                  <a:srgbClr val="000000"/>
                </a:solidFill>
              </a:rPr>
              <a:t>[</a:t>
            </a:r>
            <a:r>
              <a:rPr lang="sv-SE" sz="1300" dirty="0">
                <a:solidFill>
                  <a:srgbClr val="009682"/>
                </a:solidFill>
              </a:rPr>
              <a:t>datahall/anläggning</a:t>
            </a:r>
            <a:r>
              <a:rPr lang="sv-SE" sz="1300" dirty="0">
                <a:solidFill>
                  <a:srgbClr val="000000"/>
                </a:solidFill>
              </a:rPr>
              <a:t>] </a:t>
            </a:r>
            <a:r>
              <a:rPr lang="sv-SE" sz="1300" dirty="0"/>
              <a:t>kommer vara otillgängligt under [</a:t>
            </a:r>
            <a:r>
              <a:rPr lang="sv-SE" sz="1300" dirty="0">
                <a:solidFill>
                  <a:schemeClr val="accent1"/>
                </a:solidFill>
              </a:rPr>
              <a:t>x dagar/veckor/månader</a:t>
            </a:r>
            <a:r>
              <a:rPr lang="sv-SE" sz="1300" dirty="0"/>
              <a:t>]. </a:t>
            </a:r>
          </a:p>
          <a:p>
            <a:r>
              <a:rPr lang="sv-SE" sz="1300" noProof="1"/>
              <a:t>[</a:t>
            </a:r>
            <a:r>
              <a:rPr lang="sv-SE" sz="1300" noProof="1">
                <a:solidFill>
                  <a:schemeClr val="accent1"/>
                </a:solidFill>
              </a:rPr>
              <a:t>It-avdelningen/it-leverantören</a:t>
            </a:r>
            <a:r>
              <a:rPr lang="sv-SE" sz="1300" noProof="1"/>
              <a:t>] meddelar stora </a:t>
            </a:r>
            <a:r>
              <a:rPr lang="sv-SE" sz="1300" dirty="0"/>
              <a:t>problem vid </a:t>
            </a:r>
            <a:r>
              <a:rPr lang="sv-SE" sz="1300" dirty="0" err="1"/>
              <a:t>failover</a:t>
            </a:r>
            <a:r>
              <a:rPr lang="sv-SE" sz="1300" dirty="0"/>
              <a:t> till sekundär datahall. </a:t>
            </a:r>
          </a:p>
          <a:p>
            <a:r>
              <a:rPr lang="sv-SE" sz="1300" dirty="0"/>
              <a:t>Det råder fortsatt stora störningar i </a:t>
            </a:r>
            <a:r>
              <a:rPr lang="sv-SE" sz="1300" noProof="1">
                <a:solidFill>
                  <a:srgbClr val="000000"/>
                </a:solidFill>
              </a:rPr>
              <a:t>[</a:t>
            </a:r>
            <a:r>
              <a:rPr lang="sv-SE" sz="1300" noProof="1">
                <a:solidFill>
                  <a:srgbClr val="009682"/>
                </a:solidFill>
              </a:rPr>
              <a:t>internt/interna system</a:t>
            </a:r>
            <a:r>
              <a:rPr lang="sv-SE" sz="1300" noProof="1">
                <a:solidFill>
                  <a:srgbClr val="000000"/>
                </a:solidFill>
              </a:rPr>
              <a:t>] med </a:t>
            </a:r>
            <a:r>
              <a:rPr lang="sv-SE" sz="1300" dirty="0"/>
              <a:t>förseningar i det dagliga arbetet som följd. </a:t>
            </a:r>
          </a:p>
          <a:p>
            <a:r>
              <a:rPr lang="sv-SE" sz="1300" dirty="0"/>
              <a:t>Efter samtal med flera medarbetare framkommer att organisationen under lång tid har mottagit hot och utpressningsförsök från en organisation som kallar sig för </a:t>
            </a:r>
            <a:r>
              <a:rPr lang="sv-SE" sz="1300" dirty="0">
                <a:solidFill>
                  <a:srgbClr val="000000"/>
                </a:solidFill>
              </a:rPr>
              <a:t>[</a:t>
            </a:r>
            <a:r>
              <a:rPr lang="sv-SE" sz="1300" dirty="0">
                <a:solidFill>
                  <a:srgbClr val="009682"/>
                </a:solidFill>
              </a:rPr>
              <a:t>namn på organisation</a:t>
            </a:r>
            <a:r>
              <a:rPr lang="sv-SE" sz="1300" dirty="0">
                <a:solidFill>
                  <a:srgbClr val="000000"/>
                </a:solidFill>
              </a:rPr>
              <a:t>]</a:t>
            </a:r>
            <a:r>
              <a:rPr lang="sv-SE" sz="1300" dirty="0"/>
              <a:t>. </a:t>
            </a:r>
          </a:p>
          <a:p>
            <a:r>
              <a:rPr lang="sv-SE" sz="1300" dirty="0"/>
              <a:t>Organisationen är sedan tidigare känd hos polisen och har genomfört likande attacker mot institutioner inom den finansiella sektorn.  </a:t>
            </a:r>
          </a:p>
          <a:p>
            <a:pPr marL="285750" lvl="0" indent="-285750">
              <a:spcBef>
                <a:spcPts val="0"/>
              </a:spcBef>
              <a:defRPr/>
            </a:pPr>
            <a:endParaRPr lang="sv-SE" sz="1300" noProof="1">
              <a:solidFill>
                <a:prstClr val="black"/>
              </a:solidFill>
            </a:endParaRPr>
          </a:p>
          <a:p>
            <a:pPr marL="285750" indent="-285750">
              <a:spcBef>
                <a:spcPts val="0"/>
              </a:spcBef>
              <a:defRPr/>
            </a:pPr>
            <a:r>
              <a:rPr lang="sv-SE" sz="1300" noProof="1">
                <a:solidFill>
                  <a:prstClr val="black"/>
                </a:solidFill>
              </a:rPr>
              <a:t>Det mediala intresset är stort och journalister har nu även börjat dyka upp utanför ert </a:t>
            </a:r>
            <a:r>
              <a:rPr lang="sv-SE" sz="1300" noProof="1">
                <a:solidFill>
                  <a:srgbClr val="000000"/>
                </a:solidFill>
              </a:rPr>
              <a:t>[</a:t>
            </a:r>
            <a:r>
              <a:rPr lang="sv-SE" sz="1300" noProof="1">
                <a:solidFill>
                  <a:srgbClr val="009682"/>
                </a:solidFill>
              </a:rPr>
              <a:t>kontor/lokal</a:t>
            </a:r>
            <a:r>
              <a:rPr lang="sv-SE" sz="1300" noProof="1">
                <a:solidFill>
                  <a:srgbClr val="000000"/>
                </a:solidFill>
              </a:rPr>
              <a:t>] </a:t>
            </a:r>
            <a:r>
              <a:rPr lang="sv-SE" sz="1300" noProof="1">
                <a:solidFill>
                  <a:prstClr val="black"/>
                </a:solidFill>
              </a:rPr>
              <a:t>för att kunna intervjua och ställa frågor till personal som går till och från jobbet.</a:t>
            </a:r>
            <a:r>
              <a:rPr lang="sv-SE" sz="1300" dirty="0"/>
              <a:t> </a:t>
            </a:r>
          </a:p>
          <a:p>
            <a:pPr marL="285750" indent="-285750">
              <a:spcBef>
                <a:spcPts val="0"/>
              </a:spcBef>
              <a:defRPr/>
            </a:pPr>
            <a:endParaRPr lang="sv-SE" sz="1300" dirty="0"/>
          </a:p>
          <a:p>
            <a:pPr marL="0" lvl="0" indent="0">
              <a:spcBef>
                <a:spcPts val="0"/>
              </a:spcBef>
              <a:buNone/>
              <a:defRPr/>
            </a:pPr>
            <a:endParaRPr lang="sv-SE" sz="1300" noProof="1">
              <a:solidFill>
                <a:prstClr val="black"/>
              </a:solidFill>
            </a:endParaRPr>
          </a:p>
          <a:p>
            <a:endParaRPr lang="sv-SE" sz="1500" dirty="0"/>
          </a:p>
          <a:p>
            <a:pPr marL="0" indent="0">
              <a:buNone/>
            </a:pPr>
            <a:endParaRPr lang="sv-SE" sz="1300" dirty="0"/>
          </a:p>
          <a:p>
            <a:endParaRPr lang="sv-SE" sz="1300" dirty="0"/>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7" name="Picture 2" descr="https://images.unsplash.com/photo-1520349910020-18822bc5961d?ixlib=rb-1.2.1&amp;ixid=MnwxMjA3fDB8MHxzZWFyY2h8N3x8dW5jbGVhcnxlbnwwfHwwfHw%3D&amp;w=1000&amp;q=80">
            <a:extLst>
              <a:ext uri="{FF2B5EF4-FFF2-40B4-BE49-F238E27FC236}">
                <a16:creationId xmlns:a16="http://schemas.microsoft.com/office/drawing/2014/main" id="{73572628-E667-4EE1-BBB9-F7F3B091BAF0}"/>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046913" y="0"/>
            <a:ext cx="5145087" cy="6281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1D2C777B-45A9-4FA8-98AA-959E1ABCDE7F}"/>
              </a:ext>
            </a:extLst>
          </p:cNvPr>
          <p:cNvSpPr txBox="1"/>
          <p:nvPr/>
        </p:nvSpPr>
        <p:spPr>
          <a:xfrm>
            <a:off x="5063971" y="6375300"/>
            <a:ext cx="2749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Book Antiqua"/>
                <a:ea typeface="+mn-ea"/>
                <a:cs typeface="+mn-cs"/>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Hur/när genomförs återgången till normalläge?</a:t>
            </a:r>
          </a:p>
        </p:txBody>
      </p:sp>
      <p:sp>
        <p:nvSpPr>
          <p:cNvPr id="4" name="textruta 3">
            <a:extLst>
              <a:ext uri="{FF2B5EF4-FFF2-40B4-BE49-F238E27FC236}">
                <a16:creationId xmlns:a16="http://schemas.microsoft.com/office/drawing/2014/main" id="{3698254A-F663-40CB-A698-0FE4347002C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23874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4F72BC9F-2093-4B95-B9A0-533FB0BDE995}"/>
              </a:ext>
            </a:extLst>
          </p:cNvPr>
          <p:cNvSpPr txBox="1"/>
          <p:nvPr/>
        </p:nvSpPr>
        <p:spPr>
          <a:xfrm>
            <a:off x="5063971" y="6375300"/>
            <a:ext cx="2749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Book Antiqua"/>
                <a:ea typeface="+mn-ea"/>
                <a:cs typeface="+mn-cs"/>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0AD6D9F6-CC6C-444F-84B9-7FD82F16A09F}"/>
              </a:ext>
            </a:extLst>
          </p:cNvPr>
          <p:cNvSpPr txBox="1"/>
          <p:nvPr/>
        </p:nvSpPr>
        <p:spPr>
          <a:xfrm>
            <a:off x="5063971" y="6375300"/>
            <a:ext cx="2749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Book Antiqua"/>
                <a:ea typeface="+mn-ea"/>
                <a:cs typeface="+mn-cs"/>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230309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181836"/>
            <a:ext cx="6143624" cy="4975123"/>
          </a:xfrm>
        </p:spPr>
        <p:txBody>
          <a:bodyPr>
            <a:normAutofit/>
          </a:bodyPr>
          <a:lstStyle/>
          <a:p>
            <a:r>
              <a:rPr lang="sv-SE" sz="1800" dirty="0"/>
              <a:t>Det råder just nu en politisk oro i landet och olika extrema rörelser har vuxit sig starka. </a:t>
            </a:r>
          </a:p>
          <a:p>
            <a:r>
              <a:rPr lang="sv-SE" sz="1800" dirty="0"/>
              <a:t>Den senaste tiden har det inträffat en rad olika svårförklarliga händelser. Bland annat har media rapporterat om en dramatisk ökning av obehöriga i områden kring flera skyddsobjekt. </a:t>
            </a:r>
          </a:p>
          <a:p>
            <a:r>
              <a:rPr lang="sv-SE" sz="1800" dirty="0"/>
              <a:t>I media rapporteras också om flertalet genomförda sabotageaktioner riktade mot kritisk infrastruktur, så som telemaster och noder. Skalskyddet till kritiska data- och serverhallar ska även ha kartlagts.</a:t>
            </a:r>
          </a:p>
          <a:p>
            <a:r>
              <a:rPr lang="sv-SE" sz="1800" dirty="0"/>
              <a:t>Polisen har ingen klar uppfattning kring vem eller vilka som kan ligga bakom attackerna. Attackerna ska dock ha varit välkoordinerade och samordnade. </a:t>
            </a:r>
            <a:endParaRPr lang="sv-SE" sz="4000" dirty="0"/>
          </a:p>
          <a:p>
            <a:endParaRPr lang="en-GB" sz="5200" dirty="0"/>
          </a:p>
          <a:p>
            <a:endParaRPr lang="en-GB" sz="5200" dirty="0"/>
          </a:p>
          <a:p>
            <a:endParaRPr lang="sv-SE" dirty="0"/>
          </a:p>
        </p:txBody>
      </p:sp>
      <p:sp>
        <p:nvSpPr>
          <p:cNvPr id="5" name="textruta 4">
            <a:extLst>
              <a:ext uri="{FF2B5EF4-FFF2-40B4-BE49-F238E27FC236}">
                <a16:creationId xmlns:a16="http://schemas.microsoft.com/office/drawing/2014/main" id="{20D49E79-1F45-4B34-A668-568C9E09D91B}"/>
              </a:ext>
            </a:extLst>
          </p:cNvPr>
          <p:cNvSpPr txBox="1"/>
          <p:nvPr/>
        </p:nvSpPr>
        <p:spPr>
          <a:xfrm>
            <a:off x="5063971" y="6375300"/>
            <a:ext cx="2749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Book Antiqua"/>
                <a:ea typeface="+mn-ea"/>
                <a:cs typeface="+mn-cs"/>
              </a:rPr>
              <a:t>ÖVNINGSMATERIAL</a:t>
            </a:r>
          </a:p>
        </p:txBody>
      </p:sp>
      <p:pic>
        <p:nvPicPr>
          <p:cNvPr id="9" name="Bildobjekt 8">
            <a:extLst>
              <a:ext uri="{FF2B5EF4-FFF2-40B4-BE49-F238E27FC236}">
                <a16:creationId xmlns:a16="http://schemas.microsoft.com/office/drawing/2014/main" id="{434F4AC5-B0FC-495E-B110-301C8B9BE43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40984" y="0"/>
            <a:ext cx="5051016" cy="6264613"/>
          </a:xfrm>
          <a:prstGeom prst="rect">
            <a:avLst/>
          </a:prstGeom>
        </p:spPr>
      </p:pic>
    </p:spTree>
    <p:extLst>
      <p:ext uri="{BB962C8B-B14F-4D97-AF65-F5344CB8AC3E}">
        <p14:creationId xmlns:p14="http://schemas.microsoft.com/office/powerpoint/2010/main" val="4226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206706"/>
            <a:ext cx="5650149" cy="4961164"/>
          </a:xfrm>
        </p:spPr>
        <p:txBody>
          <a:bodyPr>
            <a:noAutofit/>
          </a:bodyPr>
          <a:lstStyle/>
          <a:p>
            <a:r>
              <a:rPr lang="sv-SE" sz="1300" dirty="0"/>
              <a:t>Klockan är [</a:t>
            </a:r>
            <a:r>
              <a:rPr lang="sv-SE" sz="1300" dirty="0" err="1">
                <a:solidFill>
                  <a:schemeClr val="accent1"/>
                </a:solidFill>
              </a:rPr>
              <a:t>xx:xx</a:t>
            </a:r>
            <a:r>
              <a:rPr lang="sv-SE" sz="1300" dirty="0"/>
              <a:t>] den [</a:t>
            </a:r>
            <a:r>
              <a:rPr lang="sv-SE" sz="1300" dirty="0">
                <a:solidFill>
                  <a:schemeClr val="accent1"/>
                </a:solidFill>
              </a:rPr>
              <a:t>datum</a:t>
            </a:r>
            <a:r>
              <a:rPr lang="sv-SE" sz="1300" dirty="0"/>
              <a:t>]. </a:t>
            </a:r>
          </a:p>
          <a:p>
            <a:r>
              <a:rPr lang="sv-SE" sz="1300" dirty="0"/>
              <a:t>Samtal inkommer från en anställd som meddelar att en kraftig explosionen har inträffat vid er </a:t>
            </a:r>
            <a:r>
              <a:rPr lang="sv-SE" sz="1300" dirty="0">
                <a:solidFill>
                  <a:srgbClr val="000000"/>
                </a:solidFill>
              </a:rPr>
              <a:t>[</a:t>
            </a:r>
            <a:r>
              <a:rPr lang="sv-SE" sz="1300" dirty="0">
                <a:solidFill>
                  <a:srgbClr val="009682"/>
                </a:solidFill>
              </a:rPr>
              <a:t>datahall/anläggning</a:t>
            </a:r>
            <a:r>
              <a:rPr lang="sv-SE" sz="1300" dirty="0">
                <a:solidFill>
                  <a:srgbClr val="000000"/>
                </a:solidFill>
              </a:rPr>
              <a:t>] i [</a:t>
            </a:r>
            <a:r>
              <a:rPr lang="sv-SE" sz="1300" dirty="0">
                <a:solidFill>
                  <a:srgbClr val="009682"/>
                </a:solidFill>
              </a:rPr>
              <a:t>område</a:t>
            </a:r>
            <a:r>
              <a:rPr lang="sv-SE" sz="1300" dirty="0">
                <a:solidFill>
                  <a:srgbClr val="000000"/>
                </a:solidFill>
              </a:rPr>
              <a:t>]. </a:t>
            </a:r>
            <a:endParaRPr lang="sv-SE" sz="1300" dirty="0"/>
          </a:p>
          <a:p>
            <a:r>
              <a:rPr lang="sv-SE" sz="1300" dirty="0"/>
              <a:t>Orsaken till explosionen är fortfarande oklar. </a:t>
            </a:r>
          </a:p>
          <a:p>
            <a:r>
              <a:rPr lang="sv-SE" sz="1300" dirty="0"/>
              <a:t>Explosionen ska dock ha orsakat stora materiella skador och gjort er </a:t>
            </a:r>
            <a:r>
              <a:rPr lang="sv-SE" sz="1300" dirty="0">
                <a:solidFill>
                  <a:srgbClr val="000000"/>
                </a:solidFill>
              </a:rPr>
              <a:t>[</a:t>
            </a:r>
            <a:r>
              <a:rPr lang="sv-SE" sz="1300" dirty="0">
                <a:solidFill>
                  <a:srgbClr val="009682"/>
                </a:solidFill>
              </a:rPr>
              <a:t>datahall/anläggning</a:t>
            </a:r>
            <a:r>
              <a:rPr lang="sv-SE" sz="1300" dirty="0">
                <a:solidFill>
                  <a:srgbClr val="000000"/>
                </a:solidFill>
              </a:rPr>
              <a:t>] helt otillgänglig. [</a:t>
            </a:r>
            <a:r>
              <a:rPr lang="sv-SE" sz="1300" dirty="0">
                <a:solidFill>
                  <a:srgbClr val="009682"/>
                </a:solidFill>
              </a:rPr>
              <a:t>It-resurser</a:t>
            </a:r>
            <a:r>
              <a:rPr lang="sv-SE" sz="1300" dirty="0">
                <a:solidFill>
                  <a:srgbClr val="000000"/>
                </a:solidFill>
              </a:rPr>
              <a:t>] i [</a:t>
            </a:r>
            <a:r>
              <a:rPr lang="sv-SE" sz="1300" dirty="0">
                <a:solidFill>
                  <a:schemeClr val="accent1"/>
                </a:solidFill>
              </a:rPr>
              <a:t>datahall/anläggning</a:t>
            </a:r>
            <a:r>
              <a:rPr lang="sv-SE" sz="1300" dirty="0">
                <a:solidFill>
                  <a:srgbClr val="000000"/>
                </a:solidFill>
              </a:rPr>
              <a:t>] går ej att nås. </a:t>
            </a:r>
          </a:p>
          <a:p>
            <a:r>
              <a:rPr lang="sv-SE" sz="1300" dirty="0">
                <a:solidFill>
                  <a:srgbClr val="000000"/>
                </a:solidFill>
              </a:rPr>
              <a:t>Även [</a:t>
            </a:r>
            <a:r>
              <a:rPr lang="sv-SE" sz="1300" dirty="0">
                <a:solidFill>
                  <a:schemeClr val="accent1"/>
                </a:solidFill>
              </a:rPr>
              <a:t>kritisk resurs</a:t>
            </a:r>
            <a:r>
              <a:rPr lang="sv-SE" sz="1300" dirty="0">
                <a:solidFill>
                  <a:srgbClr val="000000"/>
                </a:solidFill>
              </a:rPr>
              <a:t>] har totalförstörts i explosionen. </a:t>
            </a:r>
          </a:p>
          <a:p>
            <a:r>
              <a:rPr lang="sv-SE" sz="1300" dirty="0"/>
              <a:t>Medarbetare</a:t>
            </a:r>
            <a:r>
              <a:rPr lang="sv-SE" sz="1300" dirty="0">
                <a:solidFill>
                  <a:srgbClr val="000000"/>
                </a:solidFill>
              </a:rPr>
              <a:t> </a:t>
            </a:r>
            <a:r>
              <a:rPr lang="sv-SE" sz="1300" dirty="0"/>
              <a:t>från [</a:t>
            </a:r>
            <a:r>
              <a:rPr lang="sv-SE" sz="1300" dirty="0">
                <a:solidFill>
                  <a:schemeClr val="accent1"/>
                </a:solidFill>
              </a:rPr>
              <a:t>avdelning/avdelningar inom verksamheten</a:t>
            </a:r>
            <a:r>
              <a:rPr lang="sv-SE" sz="1300" dirty="0"/>
              <a:t>] </a:t>
            </a:r>
            <a:r>
              <a:rPr lang="sv-SE" sz="1300" dirty="0">
                <a:solidFill>
                  <a:srgbClr val="000000"/>
                </a:solidFill>
              </a:rPr>
              <a:t>rapporterar </a:t>
            </a:r>
            <a:r>
              <a:rPr lang="sv-SE" sz="1300" dirty="0"/>
              <a:t>om allvarliga driftstörningar i </a:t>
            </a:r>
            <a:r>
              <a:rPr lang="sv-SE" sz="1300" dirty="0">
                <a:solidFill>
                  <a:srgbClr val="000000"/>
                </a:solidFill>
              </a:rPr>
              <a:t>[</a:t>
            </a:r>
            <a:r>
              <a:rPr lang="sv-SE" sz="1300" dirty="0">
                <a:solidFill>
                  <a:srgbClr val="009682"/>
                </a:solidFill>
              </a:rPr>
              <a:t>internt/interna system</a:t>
            </a:r>
            <a:r>
              <a:rPr lang="sv-SE" sz="1300" dirty="0">
                <a:solidFill>
                  <a:srgbClr val="000000"/>
                </a:solidFill>
              </a:rPr>
              <a:t>], där användarna upplever oregelbundna och korta avbrott, vilket orsakar stora förseningar </a:t>
            </a:r>
            <a:r>
              <a:rPr lang="sv-SE" sz="1300" dirty="0"/>
              <a:t>i det dagliga arbetet</a:t>
            </a:r>
            <a:r>
              <a:rPr lang="sv-SE" sz="1300" dirty="0">
                <a:solidFill>
                  <a:srgbClr val="000000"/>
                </a:solidFill>
              </a:rPr>
              <a:t> samt i utförandet av </a:t>
            </a:r>
            <a:r>
              <a:rPr lang="sv-SE" sz="1300" dirty="0"/>
              <a:t>[</a:t>
            </a:r>
            <a:r>
              <a:rPr lang="sv-SE" sz="1300" dirty="0">
                <a:solidFill>
                  <a:schemeClr val="accent1"/>
                </a:solidFill>
              </a:rPr>
              <a:t>kritiska tjänster</a:t>
            </a:r>
            <a:r>
              <a:rPr lang="sv-SE" sz="1300" dirty="0"/>
              <a:t>]. </a:t>
            </a:r>
            <a:r>
              <a:rPr lang="sv-SE" sz="1300" dirty="0">
                <a:solidFill>
                  <a:srgbClr val="000000"/>
                </a:solidFill>
              </a:rPr>
              <a:t> </a:t>
            </a:r>
            <a:endParaRPr lang="sv-SE" sz="1300" dirty="0"/>
          </a:p>
          <a:p>
            <a:r>
              <a:rPr lang="sv-SE" sz="1300" dirty="0">
                <a:solidFill>
                  <a:srgbClr val="000000"/>
                </a:solidFill>
              </a:rPr>
              <a:t>Inga personer ska ha skadats vid händelsen. </a:t>
            </a:r>
            <a:endParaRPr lang="sv-SE" sz="1300" dirty="0"/>
          </a:p>
          <a:p>
            <a:r>
              <a:rPr lang="sv-SE" sz="1300" dirty="0"/>
              <a:t>Räddningstjänsten är larmade och på väg till platsen. </a:t>
            </a:r>
          </a:p>
          <a:p>
            <a:r>
              <a:rPr lang="sv-SE" sz="1300" dirty="0"/>
              <a:t>På sociala medier sprids redan uppgifter om att explosionen ska ha orsakats av en utplacerad bomb. </a:t>
            </a:r>
          </a:p>
        </p:txBody>
      </p:sp>
      <p:pic>
        <p:nvPicPr>
          <p:cNvPr id="6" name="Bildobjekt 5">
            <a:extLst>
              <a:ext uri="{FF2B5EF4-FFF2-40B4-BE49-F238E27FC236}">
                <a16:creationId xmlns:a16="http://schemas.microsoft.com/office/drawing/2014/main" id="{9AFF16AD-E3A2-40B7-97CB-9D98C6873A13}"/>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046913" y="0"/>
            <a:ext cx="5145087" cy="6264613"/>
          </a:xfrm>
          <a:prstGeom prst="rect">
            <a:avLst/>
          </a:prstGeom>
        </p:spPr>
      </p:pic>
      <p:sp>
        <p:nvSpPr>
          <p:cNvPr id="5" name="textruta 4">
            <a:extLst>
              <a:ext uri="{FF2B5EF4-FFF2-40B4-BE49-F238E27FC236}">
                <a16:creationId xmlns:a16="http://schemas.microsoft.com/office/drawing/2014/main" id="{2D4CFD91-39EB-4479-AFF2-9316D75F1DCE}"/>
              </a:ext>
            </a:extLst>
          </p:cNvPr>
          <p:cNvSpPr txBox="1"/>
          <p:nvPr/>
        </p:nvSpPr>
        <p:spPr>
          <a:xfrm>
            <a:off x="5063971" y="6375300"/>
            <a:ext cx="2749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0000"/>
                </a:solidFill>
                <a:effectLst/>
                <a:uLnTx/>
                <a:uFillTx/>
                <a:latin typeface="Book Antiqua"/>
                <a:ea typeface="+mn-ea"/>
                <a:cs typeface="+mn-cs"/>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CA73276D-D0EE-41D2-86DD-77FC5B2A79D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88555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965</Words>
  <Application>Microsoft Office PowerPoint</Application>
  <PresentationFormat>Bredbild</PresentationFormat>
  <Paragraphs>78</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Utslagen datahall</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2022-12-15T14:06:42Z</dcterms:created>
  <dcterms:modified xsi:type="dcterms:W3CDTF">2022-12-15T14:07:07Z</dcterms:modified>
</cp:coreProperties>
</file>