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1"/>
  </p:sldMasterIdLst>
  <p:notesMasterIdLst>
    <p:notesMasterId r:id="rId13"/>
  </p:notesMasterIdLst>
  <p:sldIdLst>
    <p:sldId id="368" r:id="rId2"/>
    <p:sldId id="1816" r:id="rId3"/>
    <p:sldId id="1817" r:id="rId4"/>
    <p:sldId id="1808" r:id="rId5"/>
    <p:sldId id="1807" r:id="rId6"/>
    <p:sldId id="256" r:id="rId7"/>
    <p:sldId id="1798" r:id="rId8"/>
    <p:sldId id="1801" r:id="rId9"/>
    <p:sldId id="1799" r:id="rId10"/>
    <p:sldId id="1800" r:id="rId11"/>
    <p:sldId id="264"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27BA76A0-B8E8-4E1D-BB8C-76008CD7A289}">
          <p14:sldIdLst>
            <p14:sldId id="368"/>
            <p14:sldId id="1816"/>
            <p14:sldId id="1817"/>
            <p14:sldId id="1808"/>
            <p14:sldId id="1807"/>
            <p14:sldId id="256"/>
            <p14:sldId id="1798"/>
            <p14:sldId id="1801"/>
            <p14:sldId id="1799"/>
            <p14:sldId id="1800"/>
            <p14:sldId id="26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Författare"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682"/>
    <a:srgbClr val="E7E6E6"/>
    <a:srgbClr val="008472"/>
    <a:srgbClr val="84B5AA"/>
    <a:srgbClr val="FFFFFF"/>
    <a:srgbClr val="AAE2CA"/>
    <a:srgbClr val="005045"/>
    <a:srgbClr val="0045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27" autoAdjust="0"/>
    <p:restoredTop sz="94660"/>
  </p:normalViewPr>
  <p:slideViewPr>
    <p:cSldViewPr snapToGrid="0" showGuides="1">
      <p:cViewPr varScale="1">
        <p:scale>
          <a:sx n="89" d="100"/>
          <a:sy n="89" d="100"/>
        </p:scale>
        <p:origin x="372"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282E4A-F122-40F5-ACAB-8D43BA36A9FB}" type="datetimeFigureOut">
              <a:rPr lang="sv-SE" smtClean="0"/>
              <a:t>2022-12-15</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716534-F942-40A7-A232-C0EEF824DAD4}" type="slidenum">
              <a:rPr lang="sv-SE" smtClean="0"/>
              <a:t>‹#›</a:t>
            </a:fld>
            <a:endParaRPr lang="sv-SE"/>
          </a:p>
        </p:txBody>
      </p:sp>
    </p:spTree>
    <p:extLst>
      <p:ext uri="{BB962C8B-B14F-4D97-AF65-F5344CB8AC3E}">
        <p14:creationId xmlns:p14="http://schemas.microsoft.com/office/powerpoint/2010/main" val="1403168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0" y="0"/>
            <a:ext cx="12192000" cy="6858000"/>
          </a:xfrm>
          <a:prstGeom prst="rect">
            <a:avLst/>
          </a:prstGeom>
          <a:gradFill rotWithShape="0">
            <a:gsLst>
              <a:gs pos="0">
                <a:srgbClr val="009682">
                  <a:gamma/>
                  <a:shade val="46275"/>
                  <a:invGamma/>
                </a:srgbClr>
              </a:gs>
              <a:gs pos="100000">
                <a:srgbClr val="009682"/>
              </a:gs>
            </a:gsLst>
            <a:lin ang="5400000" scaled="1"/>
          </a:gradFill>
          <a:ln w="9525">
            <a:noFill/>
            <a:miter lim="800000"/>
            <a:headEnd/>
            <a:tailEnd/>
          </a:ln>
          <a:effectLst/>
        </p:spPr>
        <p:txBody>
          <a:bodyPr wrap="none" anchor="ctr"/>
          <a:lstStyle/>
          <a:p>
            <a:pPr>
              <a:defRPr/>
            </a:pPr>
            <a:endParaRPr lang="sv-SE"/>
          </a:p>
        </p:txBody>
      </p:sp>
      <p:sp>
        <p:nvSpPr>
          <p:cNvPr id="9" name="Rubrik 1"/>
          <p:cNvSpPr>
            <a:spLocks noGrp="1"/>
          </p:cNvSpPr>
          <p:nvPr>
            <p:ph type="ctrTitle"/>
          </p:nvPr>
        </p:nvSpPr>
        <p:spPr>
          <a:xfrm>
            <a:off x="838200" y="1370013"/>
            <a:ext cx="10515600" cy="2387600"/>
          </a:xfrm>
        </p:spPr>
        <p:txBody>
          <a:bodyPr anchor="b">
            <a:normAutofit/>
          </a:bodyPr>
          <a:lstStyle>
            <a:lvl1pPr algn="ctr">
              <a:defRPr sz="5400">
                <a:solidFill>
                  <a:schemeClr val="bg1"/>
                </a:solidFill>
              </a:defRPr>
            </a:lvl1pPr>
          </a:lstStyle>
          <a:p>
            <a:r>
              <a:rPr lang="en-US"/>
              <a:t>Click to edit Master title style</a:t>
            </a:r>
            <a:endParaRPr lang="sv-SE" dirty="0"/>
          </a:p>
        </p:txBody>
      </p:sp>
      <p:sp>
        <p:nvSpPr>
          <p:cNvPr id="10" name="Underrubrik 2"/>
          <p:cNvSpPr>
            <a:spLocks noGrp="1"/>
          </p:cNvSpPr>
          <p:nvPr>
            <p:ph type="subTitle" idx="1"/>
          </p:nvPr>
        </p:nvSpPr>
        <p:spPr>
          <a:xfrm>
            <a:off x="838200" y="3849688"/>
            <a:ext cx="10515600" cy="1655762"/>
          </a:xfrm>
        </p:spPr>
        <p:txBody>
          <a:bodyPr anchor="ctr">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dirty="0"/>
          </a:p>
        </p:txBody>
      </p:sp>
      <p:sp>
        <p:nvSpPr>
          <p:cNvPr id="11" name="Text Box 9"/>
          <p:cNvSpPr txBox="1">
            <a:spLocks noChangeArrowheads="1"/>
          </p:cNvSpPr>
          <p:nvPr userDrawn="1"/>
        </p:nvSpPr>
        <p:spPr bwMode="auto">
          <a:xfrm>
            <a:off x="0" y="770"/>
            <a:ext cx="2463800" cy="1075555"/>
          </a:xfrm>
          <a:prstGeom prst="rect">
            <a:avLst/>
          </a:prstGeom>
          <a:noFill/>
          <a:ln w="9525">
            <a:noFill/>
            <a:miter lim="800000"/>
            <a:headEnd/>
            <a:tailEnd/>
          </a:ln>
        </p:spPr>
        <p:txBody>
          <a:bodyPr lIns="180000" tIns="180000" rIns="0" bIns="0" anchor="t"/>
          <a:lstStyle/>
          <a:p>
            <a:pPr algn="l" eaLnBrk="0" hangingPunct="0">
              <a:defRPr/>
            </a:pPr>
            <a:r>
              <a:rPr lang="sv-SE" sz="2800" b="1" dirty="0">
                <a:solidFill>
                  <a:schemeClr val="bg1"/>
                </a:solidFill>
                <a:latin typeface="Book Antiqua" pitchFamily="18" charset="0"/>
              </a:rPr>
              <a:t>FSPOS</a:t>
            </a:r>
            <a:endParaRPr lang="sv-SE" sz="2000" b="0" dirty="0">
              <a:solidFill>
                <a:schemeClr val="bg1"/>
              </a:solidFill>
              <a:latin typeface="Book Antiqua" pitchFamily="18" charset="0"/>
            </a:endParaRPr>
          </a:p>
          <a:p>
            <a:pPr algn="l" eaLnBrk="0" hangingPunct="0">
              <a:defRPr/>
            </a:pPr>
            <a:r>
              <a:rPr lang="sv-SE" sz="1400" dirty="0">
                <a:solidFill>
                  <a:schemeClr val="bg1"/>
                </a:solidFill>
                <a:latin typeface="Book Antiqua" pitchFamily="18" charset="0"/>
              </a:rPr>
              <a:t>Finansiella Sektorns </a:t>
            </a:r>
          </a:p>
          <a:p>
            <a:pPr algn="l" eaLnBrk="0" hangingPunct="0">
              <a:defRPr/>
            </a:pPr>
            <a:r>
              <a:rPr lang="sv-SE" sz="1400" dirty="0">
                <a:solidFill>
                  <a:schemeClr val="bg1"/>
                </a:solidFill>
                <a:latin typeface="Book Antiqua" pitchFamily="18" charset="0"/>
              </a:rPr>
              <a:t>Privat-Offentliga Samverkan</a:t>
            </a:r>
          </a:p>
        </p:txBody>
      </p:sp>
    </p:spTree>
    <p:extLst>
      <p:ext uri="{BB962C8B-B14F-4D97-AF65-F5344CB8AC3E}">
        <p14:creationId xmlns:p14="http://schemas.microsoft.com/office/powerpoint/2010/main" val="3525659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3" name="Platshållare för innehåll 2"/>
          <p:cNvSpPr>
            <a:spLocks noGrp="1"/>
          </p:cNvSpPr>
          <p:nvPr>
            <p:ph idx="1"/>
          </p:nvPr>
        </p:nvSpPr>
        <p:spPr/>
        <p:txBody>
          <a:bodyPr/>
          <a:lstStyle>
            <a:lvl2pPr marL="625475" indent="-17145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196561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normAutofit/>
          </a:bodyPr>
          <a:lstStyle>
            <a:lvl1pPr>
              <a:defRPr sz="4800" b="1">
                <a:solidFill>
                  <a:srgbClr val="009682"/>
                </a:solidFill>
              </a:defRPr>
            </a:lvl1pPr>
          </a:lstStyle>
          <a:p>
            <a:r>
              <a:rPr lang="en-US"/>
              <a:t>Click to edit Master title style</a:t>
            </a:r>
            <a:endParaRPr lang="sv-SE" dirty="0"/>
          </a:p>
        </p:txBody>
      </p:sp>
      <p:sp>
        <p:nvSpPr>
          <p:cNvPr id="3" name="Platshållare för text 2"/>
          <p:cNvSpPr>
            <a:spLocks noGrp="1"/>
          </p:cNvSpPr>
          <p:nvPr>
            <p:ph type="body" idx="1"/>
          </p:nvPr>
        </p:nvSpPr>
        <p:spPr>
          <a:xfrm>
            <a:off x="831850" y="4589464"/>
            <a:ext cx="10515600" cy="1115598"/>
          </a:xfrm>
        </p:spPr>
        <p:txBody>
          <a:bodyPr>
            <a:normAutofit/>
          </a:bodyPr>
          <a:lstStyle>
            <a:lvl1pPr marL="0" indent="0">
              <a:buNone/>
              <a:defRPr sz="2000">
                <a:solidFill>
                  <a:srgbClr val="00968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2182100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3" name="Platshållare för innehåll 2"/>
          <p:cNvSpPr>
            <a:spLocks noGrp="1"/>
          </p:cNvSpPr>
          <p:nvPr>
            <p:ph sz="half" idx="1"/>
          </p:nvPr>
        </p:nvSpPr>
        <p:spPr>
          <a:xfrm>
            <a:off x="838200" y="1825625"/>
            <a:ext cx="5181600" cy="3889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innehåll 3"/>
          <p:cNvSpPr>
            <a:spLocks noGrp="1"/>
          </p:cNvSpPr>
          <p:nvPr>
            <p:ph sz="half" idx="2"/>
          </p:nvPr>
        </p:nvSpPr>
        <p:spPr>
          <a:xfrm>
            <a:off x="6172200" y="1825625"/>
            <a:ext cx="5181600" cy="3889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7" name="Platshållare för bildnummer 6"/>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883413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en-US"/>
              <a:t>Click to edit Master title style</a:t>
            </a:r>
            <a:endParaRPr lang="sv-SE"/>
          </a:p>
        </p:txBody>
      </p:sp>
      <p:sp>
        <p:nvSpPr>
          <p:cNvPr id="3" name="Platshållare för text 2"/>
          <p:cNvSpPr>
            <a:spLocks noGrp="1"/>
          </p:cNvSpPr>
          <p:nvPr>
            <p:ph type="body" idx="1"/>
          </p:nvPr>
        </p:nvSpPr>
        <p:spPr>
          <a:xfrm>
            <a:off x="839788" y="1825200"/>
            <a:ext cx="5157787" cy="656041"/>
          </a:xfrm>
        </p:spPr>
        <p:txBody>
          <a:bodyPr anchor="ctr">
            <a:normAutofit/>
          </a:bodyPr>
          <a:lstStyle>
            <a:lvl1pPr marL="0" indent="0">
              <a:buNone/>
              <a:defRPr sz="2000" b="1">
                <a:solidFill>
                  <a:srgbClr val="00968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Platshållare för innehåll 3"/>
          <p:cNvSpPr>
            <a:spLocks noGrp="1"/>
          </p:cNvSpPr>
          <p:nvPr>
            <p:ph sz="half" idx="2"/>
          </p:nvPr>
        </p:nvSpPr>
        <p:spPr>
          <a:xfrm>
            <a:off x="839788" y="2505075"/>
            <a:ext cx="5157787" cy="3219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Platshållare för text 4"/>
          <p:cNvSpPr>
            <a:spLocks noGrp="1"/>
          </p:cNvSpPr>
          <p:nvPr>
            <p:ph type="body" sz="quarter" idx="3"/>
          </p:nvPr>
        </p:nvSpPr>
        <p:spPr>
          <a:xfrm>
            <a:off x="6172200" y="1825200"/>
            <a:ext cx="5183188" cy="656041"/>
          </a:xfrm>
        </p:spPr>
        <p:txBody>
          <a:bodyPr anchor="ctr">
            <a:normAutofit/>
          </a:bodyPr>
          <a:lstStyle>
            <a:lvl1pPr marL="0" indent="0">
              <a:buNone/>
              <a:defRPr sz="2000" b="1">
                <a:solidFill>
                  <a:srgbClr val="00968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Platshållare för innehåll 5"/>
          <p:cNvSpPr>
            <a:spLocks noGrp="1"/>
          </p:cNvSpPr>
          <p:nvPr>
            <p:ph sz="quarter" idx="4"/>
          </p:nvPr>
        </p:nvSpPr>
        <p:spPr>
          <a:xfrm>
            <a:off x="6172200" y="2505075"/>
            <a:ext cx="5183188" cy="3219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9" name="Platshållare för bildnummer 8"/>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3772461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5" name="Platshållare för bildnummer 4"/>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69319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2853774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16"/>
          <p:cNvSpPr>
            <a:spLocks noChangeArrowheads="1"/>
          </p:cNvSpPr>
          <p:nvPr userDrawn="1"/>
        </p:nvSpPr>
        <p:spPr bwMode="auto">
          <a:xfrm>
            <a:off x="0" y="6260123"/>
            <a:ext cx="12192000" cy="597876"/>
          </a:xfrm>
          <a:prstGeom prst="rect">
            <a:avLst/>
          </a:prstGeom>
          <a:gradFill flip="none" rotWithShape="1">
            <a:gsLst>
              <a:gs pos="0">
                <a:srgbClr val="009682">
                  <a:gamma/>
                  <a:shade val="46275"/>
                  <a:invGamma/>
                </a:srgbClr>
              </a:gs>
              <a:gs pos="100000">
                <a:srgbClr val="009682"/>
              </a:gs>
            </a:gsLst>
            <a:lin ang="16200000" scaled="1"/>
            <a:tileRect/>
          </a:gradFill>
          <a:ln w="9525">
            <a:noFill/>
            <a:miter lim="800000"/>
            <a:headEnd/>
            <a:tailEnd/>
          </a:ln>
          <a:effectLst/>
        </p:spPr>
        <p:txBody>
          <a:bodyPr wrap="none" anchor="ctr"/>
          <a:lstStyle/>
          <a:p>
            <a:pPr>
              <a:defRPr/>
            </a:pPr>
            <a:endParaRPr lang="sv-SE"/>
          </a:p>
        </p:txBody>
      </p:sp>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838200" y="1825625"/>
            <a:ext cx="10515600" cy="3891781"/>
          </a:xfrm>
          <a:prstGeom prst="rect">
            <a:avLst/>
          </a:prstGeom>
          <a:noFill/>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610600" y="6376499"/>
            <a:ext cx="2743200" cy="365125"/>
          </a:xfrm>
          <a:prstGeom prst="rect">
            <a:avLst/>
          </a:prstGeom>
        </p:spPr>
        <p:txBody>
          <a:bodyPr vert="horz" lIns="91440" tIns="45720" rIns="91440" bIns="45720" rtlCol="0" anchor="ctr"/>
          <a:lstStyle>
            <a:lvl1pPr algn="r">
              <a:defRPr sz="1200">
                <a:solidFill>
                  <a:schemeClr val="bg1"/>
                </a:solidFill>
              </a:defRPr>
            </a:lvl1pPr>
          </a:lstStyle>
          <a:p>
            <a:fld id="{CA5690A7-9BD4-4FE6-99BD-60038F9BBBDF}" type="slidenum">
              <a:rPr lang="en-GB" smtClean="0"/>
              <a:pPr/>
              <a:t>‹#›</a:t>
            </a:fld>
            <a:endParaRPr lang="en-GB" dirty="0"/>
          </a:p>
        </p:txBody>
      </p:sp>
    </p:spTree>
    <p:extLst>
      <p:ext uri="{BB962C8B-B14F-4D97-AF65-F5344CB8AC3E}">
        <p14:creationId xmlns:p14="http://schemas.microsoft.com/office/powerpoint/2010/main" val="111371847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l" defTabSz="914400" rtl="0" eaLnBrk="1" latinLnBrk="0" hangingPunct="1">
        <a:lnSpc>
          <a:spcPct val="100000"/>
        </a:lnSpc>
        <a:spcBef>
          <a:spcPct val="0"/>
        </a:spcBef>
        <a:buNone/>
        <a:defRPr sz="3600" b="1" kern="1200">
          <a:solidFill>
            <a:srgbClr val="009682"/>
          </a:solidFill>
          <a:latin typeface="+mj-lt"/>
          <a:ea typeface="+mj-ea"/>
          <a:cs typeface="+mj-cs"/>
        </a:defRPr>
      </a:lvl1pPr>
    </p:titleStyle>
    <p:bodyStyle>
      <a:lvl1pPr marL="266700" indent="-266700"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1pPr>
      <a:lvl2pPr marL="625475" indent="-171450" algn="l" defTabSz="914400" rtl="0" eaLnBrk="1" latinLnBrk="0" hangingPunct="1">
        <a:lnSpc>
          <a:spcPct val="100000"/>
        </a:lnSpc>
        <a:spcBef>
          <a:spcPts val="600"/>
        </a:spcBef>
        <a:buFont typeface="Book Antiqua" panose="02040602050305030304" pitchFamily="18" charset="0"/>
        <a:buChar char="−"/>
        <a:defRPr sz="1800" kern="1200">
          <a:solidFill>
            <a:schemeClr val="tx1"/>
          </a:solidFill>
          <a:latin typeface="+mn-lt"/>
          <a:ea typeface="+mn-ea"/>
          <a:cs typeface="+mn-cs"/>
        </a:defRPr>
      </a:lvl2pPr>
      <a:lvl3pPr marL="981075" indent="-173038" algn="l" defTabSz="914400" rtl="0" eaLnBrk="1" latinLnBrk="0" hangingPunct="1">
        <a:lnSpc>
          <a:spcPct val="100000"/>
        </a:lnSpc>
        <a:spcBef>
          <a:spcPts val="600"/>
        </a:spcBef>
        <a:buFont typeface="Book Antiqua" panose="02040602050305030304" pitchFamily="18" charset="0"/>
        <a:buChar char="−"/>
        <a:defRPr sz="1600" kern="1200">
          <a:solidFill>
            <a:schemeClr val="tx1"/>
          </a:solidFill>
          <a:latin typeface="+mn-lt"/>
          <a:ea typeface="+mn-ea"/>
          <a:cs typeface="+mn-cs"/>
        </a:defRPr>
      </a:lvl3pPr>
      <a:lvl4pPr marL="1250950" indent="-173038" algn="l" defTabSz="914400" rtl="0" eaLnBrk="1" latinLnBrk="0" hangingPunct="1">
        <a:lnSpc>
          <a:spcPct val="100000"/>
        </a:lnSpc>
        <a:spcBef>
          <a:spcPts val="600"/>
        </a:spcBef>
        <a:buFont typeface="Book Antiqua" panose="02040602050305030304" pitchFamily="18" charset="0"/>
        <a:buChar char="−"/>
        <a:defRPr sz="1400" kern="1200">
          <a:solidFill>
            <a:schemeClr val="tx1"/>
          </a:solidFill>
          <a:latin typeface="+mn-lt"/>
          <a:ea typeface="+mn-ea"/>
          <a:cs typeface="+mn-cs"/>
        </a:defRPr>
      </a:lvl4pPr>
      <a:lvl5pPr marL="1520825" indent="-184150" algn="l" defTabSz="914400" rtl="0" eaLnBrk="1" latinLnBrk="0" hangingPunct="1">
        <a:lnSpc>
          <a:spcPct val="100000"/>
        </a:lnSpc>
        <a:spcBef>
          <a:spcPts val="600"/>
        </a:spcBef>
        <a:buFont typeface="Book Antiqua" panose="02040602050305030304" pitchFamily="18"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E9FAAE08-718C-4294-8B9B-70F240CCB843}"/>
              </a:ext>
            </a:extLst>
          </p:cNvPr>
          <p:cNvSpPr>
            <a:spLocks noGrp="1"/>
          </p:cNvSpPr>
          <p:nvPr>
            <p:ph type="ctrTitle"/>
          </p:nvPr>
        </p:nvSpPr>
        <p:spPr>
          <a:xfrm>
            <a:off x="838200" y="1370012"/>
            <a:ext cx="10515600" cy="2744787"/>
          </a:xfrm>
        </p:spPr>
        <p:txBody>
          <a:bodyPr/>
          <a:lstStyle/>
          <a:p>
            <a:r>
              <a:rPr lang="en-GB" dirty="0"/>
              <a:t>Scenario: </a:t>
            </a:r>
            <a:r>
              <a:rPr lang="en-GB" dirty="0" err="1"/>
              <a:t>Elavbrott</a:t>
            </a:r>
            <a:endParaRPr lang="sv-SE" dirty="0"/>
          </a:p>
        </p:txBody>
      </p:sp>
      <p:sp>
        <p:nvSpPr>
          <p:cNvPr id="5" name="Underrubrik 4">
            <a:extLst>
              <a:ext uri="{FF2B5EF4-FFF2-40B4-BE49-F238E27FC236}">
                <a16:creationId xmlns:a16="http://schemas.microsoft.com/office/drawing/2014/main" id="{615AD51A-A09C-45F5-8BCF-1B21E0DDBCF6}"/>
              </a:ext>
            </a:extLst>
          </p:cNvPr>
          <p:cNvSpPr>
            <a:spLocks noGrp="1"/>
          </p:cNvSpPr>
          <p:nvPr>
            <p:ph type="subTitle" idx="1"/>
          </p:nvPr>
        </p:nvSpPr>
        <p:spPr/>
        <p:txBody>
          <a:bodyPr>
            <a:normAutofit lnSpcReduction="10000"/>
          </a:bodyPr>
          <a:lstStyle/>
          <a:p>
            <a:endParaRPr lang="sv-SE"/>
          </a:p>
          <a:p>
            <a:r>
              <a:rPr lang="sv-SE"/>
              <a:t>Kategori:</a:t>
            </a:r>
          </a:p>
          <a:p>
            <a:r>
              <a:rPr lang="sv-SE"/>
              <a:t>Kritisk Infrastruktur</a:t>
            </a:r>
          </a:p>
        </p:txBody>
      </p:sp>
    </p:spTree>
    <p:extLst>
      <p:ext uri="{BB962C8B-B14F-4D97-AF65-F5344CB8AC3E}">
        <p14:creationId xmlns:p14="http://schemas.microsoft.com/office/powerpoint/2010/main" val="2233479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1DC7C9F-D0EA-49DF-ADB1-5EB3C63131BE}"/>
              </a:ext>
            </a:extLst>
          </p:cNvPr>
          <p:cNvSpPr>
            <a:spLocks noGrp="1"/>
          </p:cNvSpPr>
          <p:nvPr>
            <p:ph idx="1"/>
          </p:nvPr>
        </p:nvSpPr>
        <p:spPr>
          <a:xfrm>
            <a:off x="838199" y="1323975"/>
            <a:ext cx="5731934" cy="4819650"/>
          </a:xfrm>
        </p:spPr>
        <p:txBody>
          <a:bodyPr>
            <a:normAutofit/>
          </a:bodyPr>
          <a:lstStyle/>
          <a:p>
            <a:pPr lvl="0"/>
            <a:r>
              <a:rPr lang="sv-SE" sz="1600" dirty="0">
                <a:solidFill>
                  <a:srgbClr val="000000"/>
                </a:solidFill>
              </a:rPr>
              <a:t>Klockan är [</a:t>
            </a:r>
            <a:r>
              <a:rPr lang="sv-SE" sz="1600" dirty="0" err="1">
                <a:solidFill>
                  <a:srgbClr val="009682"/>
                </a:solidFill>
              </a:rPr>
              <a:t>xx:xx</a:t>
            </a:r>
            <a:r>
              <a:rPr lang="sv-SE" sz="1600" dirty="0">
                <a:solidFill>
                  <a:srgbClr val="000000"/>
                </a:solidFill>
              </a:rPr>
              <a:t>] den [</a:t>
            </a:r>
            <a:r>
              <a:rPr lang="sv-SE" sz="1600" dirty="0">
                <a:solidFill>
                  <a:srgbClr val="009682"/>
                </a:solidFill>
              </a:rPr>
              <a:t>datum</a:t>
            </a:r>
            <a:r>
              <a:rPr lang="sv-SE" sz="1600" dirty="0">
                <a:solidFill>
                  <a:srgbClr val="000000"/>
                </a:solidFill>
              </a:rPr>
              <a:t>]. </a:t>
            </a:r>
          </a:p>
          <a:p>
            <a:pPr lvl="0"/>
            <a:r>
              <a:rPr lang="sv-SE" sz="1600" dirty="0"/>
              <a:t>Stormovädret har nått sin kulmen och drar nu vidare norrut.</a:t>
            </a:r>
          </a:p>
          <a:p>
            <a:r>
              <a:rPr lang="sv-SE" sz="1600" dirty="0"/>
              <a:t>[</a:t>
            </a:r>
            <a:r>
              <a:rPr lang="sv-SE" sz="1600" dirty="0">
                <a:solidFill>
                  <a:srgbClr val="009682"/>
                </a:solidFill>
              </a:rPr>
              <a:t>x</a:t>
            </a:r>
            <a:r>
              <a:rPr lang="sv-SE" sz="1600" dirty="0"/>
              <a:t> </a:t>
            </a:r>
            <a:r>
              <a:rPr lang="sv-SE" sz="1600" dirty="0">
                <a:solidFill>
                  <a:schemeClr val="accent1"/>
                </a:solidFill>
              </a:rPr>
              <a:t>områden</a:t>
            </a:r>
            <a:r>
              <a:rPr lang="sv-SE" sz="1600" dirty="0"/>
              <a:t>] </a:t>
            </a:r>
            <a:r>
              <a:rPr lang="sv-SE" sz="1600" dirty="0">
                <a:solidFill>
                  <a:srgbClr val="000000"/>
                </a:solidFill>
              </a:rPr>
              <a:t>är fortfarande utan ström. </a:t>
            </a:r>
          </a:p>
          <a:p>
            <a:r>
              <a:rPr lang="sv-SE" sz="1600" dirty="0"/>
              <a:t>Stormen har orsakat omfattande skador på både el - och telenät. </a:t>
            </a:r>
          </a:p>
          <a:p>
            <a:r>
              <a:rPr lang="sv-SE" sz="1600" dirty="0"/>
              <a:t>Operatörerna kommer att ge en ny prognos så snart en besiktning av skadorna är genomförd. Nuvarande prognos är att elen kommer att vara tillbaka inom [</a:t>
            </a:r>
            <a:r>
              <a:rPr lang="sv-SE" sz="1600" dirty="0">
                <a:solidFill>
                  <a:schemeClr val="accent1"/>
                </a:solidFill>
              </a:rPr>
              <a:t>x timmar/dagar</a:t>
            </a:r>
            <a:r>
              <a:rPr lang="sv-SE" sz="1600" dirty="0"/>
              <a:t>].  </a:t>
            </a:r>
          </a:p>
          <a:p>
            <a:r>
              <a:rPr lang="sv-SE" sz="1600" dirty="0"/>
              <a:t>Det mycket kalla vädret och det fortsatta snöfallet fortsätter också skapa framkomlighetsproblem.  </a:t>
            </a:r>
          </a:p>
          <a:p>
            <a:r>
              <a:rPr lang="sv-SE" sz="1600" dirty="0"/>
              <a:t>Efterfrågan på aktuell information inom er verksamhet är stor. </a:t>
            </a:r>
          </a:p>
        </p:txBody>
      </p:sp>
      <p:sp>
        <p:nvSpPr>
          <p:cNvPr id="6" name="Rubrik 1">
            <a:extLst>
              <a:ext uri="{FF2B5EF4-FFF2-40B4-BE49-F238E27FC236}">
                <a16:creationId xmlns:a16="http://schemas.microsoft.com/office/drawing/2014/main" id="{EE84C240-CEE8-4155-9FB1-CF651882D9E4}"/>
              </a:ext>
            </a:extLst>
          </p:cNvPr>
          <p:cNvSpPr>
            <a:spLocks noGrp="1"/>
          </p:cNvSpPr>
          <p:nvPr>
            <p:ph type="title"/>
          </p:nvPr>
        </p:nvSpPr>
        <p:spPr>
          <a:xfrm>
            <a:off x="838199" y="133123"/>
            <a:ext cx="10515600" cy="1040357"/>
          </a:xfrm>
        </p:spPr>
        <p:txBody>
          <a:bodyPr/>
          <a:lstStyle/>
          <a:p>
            <a:r>
              <a:rPr lang="sv-SE" dirty="0"/>
              <a:t>Inspel 2</a:t>
            </a:r>
          </a:p>
        </p:txBody>
      </p:sp>
      <p:pic>
        <p:nvPicPr>
          <p:cNvPr id="5" name="Bildobjekt 4">
            <a:extLst>
              <a:ext uri="{FF2B5EF4-FFF2-40B4-BE49-F238E27FC236}">
                <a16:creationId xmlns:a16="http://schemas.microsoft.com/office/drawing/2014/main" id="{0CDFE934-B030-45AB-9DE6-3F26CD73ECDD}"/>
              </a:ext>
            </a:extLst>
          </p:cNvPr>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6841680" y="0"/>
            <a:ext cx="5350320" cy="6267451"/>
          </a:xfrm>
          <a:prstGeom prst="rect">
            <a:avLst/>
          </a:prstGeom>
        </p:spPr>
      </p:pic>
      <p:sp>
        <p:nvSpPr>
          <p:cNvPr id="7" name="textruta 6">
            <a:extLst>
              <a:ext uri="{FF2B5EF4-FFF2-40B4-BE49-F238E27FC236}">
                <a16:creationId xmlns:a16="http://schemas.microsoft.com/office/drawing/2014/main" id="{E09F2594-1B14-4C85-BFCC-3B5E8905EF26}"/>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585498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96028-F1AC-4421-A2AC-95FEF42BFFDC}"/>
              </a:ext>
            </a:extLst>
          </p:cNvPr>
          <p:cNvSpPr>
            <a:spLocks noGrp="1"/>
          </p:cNvSpPr>
          <p:nvPr>
            <p:ph type="title"/>
          </p:nvPr>
        </p:nvSpPr>
        <p:spPr/>
        <p:txBody>
          <a:bodyPr/>
          <a:lstStyle/>
          <a:p>
            <a:r>
              <a:rPr lang="sv-SE" dirty="0"/>
              <a:t>Förslag på frågeställningar att använda som stöd</a:t>
            </a:r>
          </a:p>
        </p:txBody>
      </p:sp>
      <p:sp>
        <p:nvSpPr>
          <p:cNvPr id="3" name="Content Placeholder 2">
            <a:extLst>
              <a:ext uri="{FF2B5EF4-FFF2-40B4-BE49-F238E27FC236}">
                <a16:creationId xmlns:a16="http://schemas.microsoft.com/office/drawing/2014/main" id="{B81AD451-D023-4E07-BCAE-82AF41A33472}"/>
              </a:ext>
            </a:extLst>
          </p:cNvPr>
          <p:cNvSpPr>
            <a:spLocks noGrp="1"/>
          </p:cNvSpPr>
          <p:nvPr>
            <p:ph idx="1"/>
          </p:nvPr>
        </p:nvSpPr>
        <p:spPr>
          <a:xfrm>
            <a:off x="838200" y="1825625"/>
            <a:ext cx="9315450" cy="3891781"/>
          </a:xfrm>
        </p:spPr>
        <p:txBody>
          <a:bodyPr>
            <a:normAutofit/>
          </a:bodyPr>
          <a:lstStyle/>
          <a:p>
            <a:r>
              <a:rPr lang="sv-SE" dirty="0"/>
              <a:t>Vilka konsekvenser innebär händelseutvecklingen för er?  </a:t>
            </a:r>
          </a:p>
          <a:p>
            <a:r>
              <a:rPr lang="sv-SE" dirty="0"/>
              <a:t>Vilka delar av verksamheten är fortsatt drabbade? </a:t>
            </a:r>
          </a:p>
          <a:p>
            <a:r>
              <a:rPr lang="sv-SE" dirty="0"/>
              <a:t>Vad är era prioriteringar just nu?</a:t>
            </a:r>
          </a:p>
          <a:p>
            <a:r>
              <a:rPr lang="sv-SE" dirty="0"/>
              <a:t>Vad, och hur kommunicerar ni (internt/externt)?</a:t>
            </a:r>
          </a:p>
          <a:p>
            <a:r>
              <a:rPr lang="sv-SE" dirty="0"/>
              <a:t>Finns det några nya samverkansbehov; kring vad, med vem och hur?</a:t>
            </a:r>
          </a:p>
          <a:p>
            <a:r>
              <a:rPr lang="sv-SE" dirty="0"/>
              <a:t>Hur/när genomförs återgången till normalläge?</a:t>
            </a:r>
          </a:p>
        </p:txBody>
      </p:sp>
      <p:sp>
        <p:nvSpPr>
          <p:cNvPr id="4" name="textruta 3">
            <a:extLst>
              <a:ext uri="{FF2B5EF4-FFF2-40B4-BE49-F238E27FC236}">
                <a16:creationId xmlns:a16="http://schemas.microsoft.com/office/drawing/2014/main" id="{4A23B26B-42EF-41AD-A63F-6FE49CABAAA2}"/>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3109075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F3E018C-962C-4C4A-9A36-68B58E1E5E01}"/>
              </a:ext>
            </a:extLst>
          </p:cNvPr>
          <p:cNvSpPr>
            <a:spLocks noGrp="1"/>
          </p:cNvSpPr>
          <p:nvPr>
            <p:ph type="title"/>
          </p:nvPr>
        </p:nvSpPr>
        <p:spPr>
          <a:xfrm>
            <a:off x="838202" y="74029"/>
            <a:ext cx="10515600" cy="1325563"/>
          </a:xfrm>
        </p:spPr>
        <p:txBody>
          <a:bodyPr/>
          <a:lstStyle/>
          <a:p>
            <a:r>
              <a:rPr lang="sv-SE" dirty="0"/>
              <a:t>Instruktion </a:t>
            </a:r>
          </a:p>
        </p:txBody>
      </p:sp>
      <p:sp>
        <p:nvSpPr>
          <p:cNvPr id="5" name="Platshållare för innehåll 4">
            <a:extLst>
              <a:ext uri="{FF2B5EF4-FFF2-40B4-BE49-F238E27FC236}">
                <a16:creationId xmlns:a16="http://schemas.microsoft.com/office/drawing/2014/main" id="{95C7BCFB-0E78-48C0-B4B0-8AB3DF7E0D2F}"/>
              </a:ext>
            </a:extLst>
          </p:cNvPr>
          <p:cNvSpPr>
            <a:spLocks noGrp="1"/>
          </p:cNvSpPr>
          <p:nvPr>
            <p:ph sz="half" idx="1"/>
          </p:nvPr>
        </p:nvSpPr>
        <p:spPr>
          <a:xfrm>
            <a:off x="838198" y="1284182"/>
            <a:ext cx="6208331" cy="4903237"/>
          </a:xfrm>
        </p:spPr>
        <p:txBody>
          <a:bodyPr>
            <a:noAutofit/>
          </a:bodyPr>
          <a:lstStyle/>
          <a:p>
            <a:r>
              <a:rPr lang="sv-SE" sz="1200" dirty="0"/>
              <a:t>Välj ett lämpligt scenario från FSPOS scenariobank baserat på er verksamhet samt de förmågor som ni avser öva eller testa. Kom ihåg att framtagna scenarier är generella och att egna antaganden behöver göras. I varje inspel kommer det finnas tomma fält som möjliggör anpassning av scenariot. Det är även ni själva som avgör vilka förmågor som ska ingå i övningen eller testet. </a:t>
            </a:r>
          </a:p>
          <a:p>
            <a:r>
              <a:rPr lang="sv-SE" sz="1200" dirty="0"/>
              <a:t>Scenariot kommer att presenteras stegvis genom att först presentera en bakgrund, följt av två inspel som driver händelseutvecklingen framåt. </a:t>
            </a:r>
          </a:p>
          <a:p>
            <a:r>
              <a:rPr lang="sv-SE" sz="1200" dirty="0"/>
              <a:t>Utifrån scenariot samt efterföljande förslag på frågeställningar är det er uppgift att öva eller testa er förmåga att hantera situationen, detta med stöd av framtagna kontinuitets- och/eller krisplaner samt övriga planer. </a:t>
            </a:r>
          </a:p>
          <a:p>
            <a:r>
              <a:rPr lang="sv-SE" sz="1200" dirty="0"/>
              <a:t>Vem eller vilka som ska ingå i övningen eller testet beror på vilka förmågor som avses övas eller testas (inom verksamhet, it eller hos era leverantörer). </a:t>
            </a:r>
          </a:p>
          <a:p>
            <a:r>
              <a:rPr lang="sv-SE" sz="1200" dirty="0"/>
              <a:t>Deltagarna ska i god tid innan genomförandet ha informerats om övningen eller testet, samt vad som förväntas av dem. </a:t>
            </a:r>
          </a:p>
          <a:p>
            <a:r>
              <a:rPr lang="sv-SE" sz="1200" dirty="0"/>
              <a:t>Beräknad tidsåtgång för genomförandet är ca 2-4 timmar.</a:t>
            </a:r>
          </a:p>
          <a:p>
            <a:r>
              <a:rPr lang="sv-SE" sz="1200" dirty="0"/>
              <a:t>Avsätt även god tid för reflektion och diskussion. </a:t>
            </a:r>
          </a:p>
          <a:p>
            <a:r>
              <a:rPr lang="sv-SE" sz="1200" dirty="0"/>
              <a:t>För mer information om hur övningar eller tester genomförs, se FSPOS vägledning för kontinuitetshantering eller FSPOS 6 steg till bättre övningar – Metodstöd och praktiska tips vid planering, på </a:t>
            </a:r>
            <a:r>
              <a:rPr lang="sv-SE" sz="1200" b="1" dirty="0"/>
              <a:t>www.fspos.se</a:t>
            </a:r>
            <a:r>
              <a:rPr lang="sv-SE" sz="1200" dirty="0"/>
              <a:t>.</a:t>
            </a:r>
          </a:p>
        </p:txBody>
      </p:sp>
      <p:pic>
        <p:nvPicPr>
          <p:cNvPr id="7" name="Platshållare för innehåll 6">
            <a:extLst>
              <a:ext uri="{FF2B5EF4-FFF2-40B4-BE49-F238E27FC236}">
                <a16:creationId xmlns:a16="http://schemas.microsoft.com/office/drawing/2014/main" id="{B838BD30-7D39-4E12-AA33-EA0BAA48F727}"/>
              </a:ext>
            </a:extLst>
          </p:cNvPr>
          <p:cNvPicPr>
            <a:picLocks noGrp="1" noChangeAspect="1"/>
          </p:cNvPicPr>
          <p:nvPr>
            <p:ph sz="half" idx="2"/>
          </p:nvPr>
        </p:nvPicPr>
        <p:blipFill>
          <a:blip r:embed="rId2"/>
          <a:stretch>
            <a:fillRect/>
          </a:stretch>
        </p:blipFill>
        <p:spPr>
          <a:xfrm>
            <a:off x="7046530" y="2030386"/>
            <a:ext cx="5145470" cy="3237257"/>
          </a:xfrm>
          <a:prstGeom prst="rect">
            <a:avLst/>
          </a:prstGeom>
        </p:spPr>
      </p:pic>
      <p:sp>
        <p:nvSpPr>
          <p:cNvPr id="6" name="textruta 5">
            <a:extLst>
              <a:ext uri="{FF2B5EF4-FFF2-40B4-BE49-F238E27FC236}">
                <a16:creationId xmlns:a16="http://schemas.microsoft.com/office/drawing/2014/main" id="{F010A006-8152-4197-9AB3-CC4B7FDF03B8}"/>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2612306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DDC389-E474-4472-9B27-8EBD2D65A50D}"/>
              </a:ext>
            </a:extLst>
          </p:cNvPr>
          <p:cNvSpPr>
            <a:spLocks noGrp="1"/>
          </p:cNvSpPr>
          <p:nvPr>
            <p:ph type="title"/>
          </p:nvPr>
        </p:nvSpPr>
        <p:spPr/>
        <p:txBody>
          <a:bodyPr/>
          <a:lstStyle/>
          <a:p>
            <a:r>
              <a:rPr lang="sv-SE" dirty="0"/>
              <a:t>Innan vi börjar - följande scenariojusteringar kan behöva övervägas</a:t>
            </a:r>
          </a:p>
        </p:txBody>
      </p:sp>
      <p:sp>
        <p:nvSpPr>
          <p:cNvPr id="3" name="Platshållare för innehåll 2">
            <a:extLst>
              <a:ext uri="{FF2B5EF4-FFF2-40B4-BE49-F238E27FC236}">
                <a16:creationId xmlns:a16="http://schemas.microsoft.com/office/drawing/2014/main" id="{D5646734-995B-42AB-9349-CC0E78B3EEB0}"/>
              </a:ext>
            </a:extLst>
          </p:cNvPr>
          <p:cNvSpPr>
            <a:spLocks noGrp="1"/>
          </p:cNvSpPr>
          <p:nvPr>
            <p:ph idx="1"/>
          </p:nvPr>
        </p:nvSpPr>
        <p:spPr/>
        <p:txBody>
          <a:bodyPr>
            <a:normAutofit/>
          </a:bodyPr>
          <a:lstStyle/>
          <a:p>
            <a:r>
              <a:rPr lang="sv-SE" dirty="0"/>
              <a:t>Vilken tid på dygnet, dag i vecka eller tid på året kommer scenariot att orsaka störst tänkbar påverkan/skada?</a:t>
            </a:r>
          </a:p>
          <a:p>
            <a:r>
              <a:rPr lang="sv-SE" dirty="0"/>
              <a:t>Hur länge kommer händelsen att pågå: en timme, en dag, en vecka, flera månader?</a:t>
            </a:r>
          </a:p>
          <a:p>
            <a:r>
              <a:rPr lang="sv-SE" dirty="0"/>
              <a:t>Vilka kritiska resurser kan vara drabbade?</a:t>
            </a:r>
          </a:p>
          <a:p>
            <a:r>
              <a:rPr lang="sv-SE" dirty="0"/>
              <a:t>Flera delar av er verksamhet kommer sannolikt att drabbas samtidigt av händelsen – hur hanteras händelsen hos andra delar av verksamheten?</a:t>
            </a:r>
          </a:p>
          <a:p>
            <a:r>
              <a:rPr lang="sv-SE" dirty="0"/>
              <a:t>Bör även kritiska leverantörer eller andra samverkansparter ingå? Behöver scenariot i så fall justeras?</a:t>
            </a:r>
          </a:p>
          <a:p>
            <a:endParaRPr lang="sv-SE" dirty="0"/>
          </a:p>
        </p:txBody>
      </p:sp>
      <p:sp>
        <p:nvSpPr>
          <p:cNvPr id="4" name="textruta 3">
            <a:extLst>
              <a:ext uri="{FF2B5EF4-FFF2-40B4-BE49-F238E27FC236}">
                <a16:creationId xmlns:a16="http://schemas.microsoft.com/office/drawing/2014/main" id="{27B76C42-830E-4745-B1DA-0F15E5841612}"/>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332563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Bakgrund</a:t>
            </a:r>
          </a:p>
        </p:txBody>
      </p:sp>
    </p:spTree>
    <p:extLst>
      <p:ext uri="{BB962C8B-B14F-4D97-AF65-F5344CB8AC3E}">
        <p14:creationId xmlns:p14="http://schemas.microsoft.com/office/powerpoint/2010/main" val="3602678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BBEE5A-7F3C-4480-A3C2-3493B17481D4}"/>
              </a:ext>
            </a:extLst>
          </p:cNvPr>
          <p:cNvSpPr>
            <a:spLocks noGrp="1"/>
          </p:cNvSpPr>
          <p:nvPr>
            <p:ph type="title"/>
          </p:nvPr>
        </p:nvSpPr>
        <p:spPr>
          <a:xfrm>
            <a:off x="838200" y="-27952"/>
            <a:ext cx="10515600" cy="1209789"/>
          </a:xfrm>
        </p:spPr>
        <p:txBody>
          <a:bodyPr/>
          <a:lstStyle/>
          <a:p>
            <a:r>
              <a:rPr lang="sv-SE"/>
              <a:t>Bakgrund</a:t>
            </a:r>
          </a:p>
        </p:txBody>
      </p:sp>
      <p:sp>
        <p:nvSpPr>
          <p:cNvPr id="3" name="Platshållare för innehåll 2">
            <a:extLst>
              <a:ext uri="{FF2B5EF4-FFF2-40B4-BE49-F238E27FC236}">
                <a16:creationId xmlns:a16="http://schemas.microsoft.com/office/drawing/2014/main" id="{592AA051-98F1-41A4-B547-975656200343}"/>
              </a:ext>
            </a:extLst>
          </p:cNvPr>
          <p:cNvSpPr>
            <a:spLocks noGrp="1"/>
          </p:cNvSpPr>
          <p:nvPr>
            <p:ph idx="1"/>
          </p:nvPr>
        </p:nvSpPr>
        <p:spPr>
          <a:xfrm>
            <a:off x="733426" y="999067"/>
            <a:ext cx="6143624" cy="5157893"/>
          </a:xfrm>
        </p:spPr>
        <p:txBody>
          <a:bodyPr>
            <a:normAutofit/>
          </a:bodyPr>
          <a:lstStyle/>
          <a:p>
            <a:r>
              <a:rPr lang="sv-SE" sz="1800" dirty="0"/>
              <a:t>Hela Sverige har upplevt en rekordkall vinter med temperaturer runt minus 20 grader. Det kallaste dygnet uppmättes till en temperatur på minus 45 grader i norra Sverige. </a:t>
            </a:r>
          </a:p>
          <a:p>
            <a:r>
              <a:rPr lang="sv-SE" sz="1800" dirty="0"/>
              <a:t>Större snömängder väntas nu i hela ert län. Även en röd vädervarning för storm har utfärdats. Stormen förväntas dra in under morgondagen. Prognosen är dock fortsatt osäker. </a:t>
            </a:r>
          </a:p>
          <a:p>
            <a:r>
              <a:rPr lang="sv-SE" sz="1800" dirty="0"/>
              <a:t>Under natten har snöfallet tilltagit och SMHI har därför även gått ut med en gul vädervarning för kraftigt snöfall med snömängder på minst 35 mm.</a:t>
            </a:r>
          </a:p>
          <a:p>
            <a:r>
              <a:rPr lang="sv-SE" sz="1800" dirty="0"/>
              <a:t>Klockan 04.00 drar stormen in över ert län. Stormen har redan orsakat större strömavbrott. Därtill säger metrologer att det mycket kalla vädret ser ut att hålla i sig i flera dagar framöver. </a:t>
            </a:r>
          </a:p>
          <a:p>
            <a:endParaRPr lang="sv-SE" sz="1600" dirty="0"/>
          </a:p>
          <a:p>
            <a:endParaRPr lang="sv-SE" sz="1600" dirty="0"/>
          </a:p>
          <a:p>
            <a:endParaRPr lang="sv-SE" sz="3600" dirty="0"/>
          </a:p>
          <a:p>
            <a:endParaRPr lang="en-GB" sz="5200" dirty="0"/>
          </a:p>
          <a:p>
            <a:endParaRPr lang="en-GB" sz="5200" dirty="0"/>
          </a:p>
          <a:p>
            <a:endParaRPr lang="sv-SE" dirty="0"/>
          </a:p>
        </p:txBody>
      </p:sp>
      <p:pic>
        <p:nvPicPr>
          <p:cNvPr id="8" name="Bildobjekt 7">
            <a:extLst>
              <a:ext uri="{FF2B5EF4-FFF2-40B4-BE49-F238E27FC236}">
                <a16:creationId xmlns:a16="http://schemas.microsoft.com/office/drawing/2014/main" id="{BC298BA1-3599-44B6-B138-1BFAF5CC5AAD}"/>
              </a:ext>
            </a:extLst>
          </p:cNvPr>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1" b="-990"/>
          <a:stretch/>
        </p:blipFill>
        <p:spPr>
          <a:xfrm>
            <a:off x="7349518" y="0"/>
            <a:ext cx="4842482" cy="6320901"/>
          </a:xfrm>
          <a:prstGeom prst="rect">
            <a:avLst/>
          </a:prstGeom>
        </p:spPr>
      </p:pic>
      <p:sp>
        <p:nvSpPr>
          <p:cNvPr id="5" name="textruta 4">
            <a:extLst>
              <a:ext uri="{FF2B5EF4-FFF2-40B4-BE49-F238E27FC236}">
                <a16:creationId xmlns:a16="http://schemas.microsoft.com/office/drawing/2014/main" id="{26BD4EB3-FD73-4980-AF19-66F3EB36D35A}"/>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422638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Inspel 1</a:t>
            </a:r>
          </a:p>
        </p:txBody>
      </p:sp>
    </p:spTree>
    <p:extLst>
      <p:ext uri="{BB962C8B-B14F-4D97-AF65-F5344CB8AC3E}">
        <p14:creationId xmlns:p14="http://schemas.microsoft.com/office/powerpoint/2010/main" val="3758578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344141-A188-475A-8433-5052CA4D3CBC}"/>
              </a:ext>
            </a:extLst>
          </p:cNvPr>
          <p:cNvSpPr>
            <a:spLocks noGrp="1"/>
          </p:cNvSpPr>
          <p:nvPr>
            <p:ph type="title"/>
          </p:nvPr>
        </p:nvSpPr>
        <p:spPr>
          <a:xfrm>
            <a:off x="838199" y="133123"/>
            <a:ext cx="10515600" cy="1325563"/>
          </a:xfrm>
        </p:spPr>
        <p:txBody>
          <a:bodyPr/>
          <a:lstStyle/>
          <a:p>
            <a:r>
              <a:rPr lang="sv-SE" dirty="0"/>
              <a:t>Inspel 1</a:t>
            </a:r>
          </a:p>
        </p:txBody>
      </p:sp>
      <p:sp>
        <p:nvSpPr>
          <p:cNvPr id="3" name="Platshållare för innehåll 2">
            <a:extLst>
              <a:ext uri="{FF2B5EF4-FFF2-40B4-BE49-F238E27FC236}">
                <a16:creationId xmlns:a16="http://schemas.microsoft.com/office/drawing/2014/main" id="{B1DC7C9F-D0EA-49DF-ADB1-5EB3C63131BE}"/>
              </a:ext>
            </a:extLst>
          </p:cNvPr>
          <p:cNvSpPr>
            <a:spLocks noGrp="1"/>
          </p:cNvSpPr>
          <p:nvPr>
            <p:ph idx="1"/>
          </p:nvPr>
        </p:nvSpPr>
        <p:spPr>
          <a:xfrm>
            <a:off x="838200" y="1296761"/>
            <a:ext cx="6521388" cy="4801991"/>
          </a:xfrm>
        </p:spPr>
        <p:txBody>
          <a:bodyPr>
            <a:normAutofit fontScale="92500" lnSpcReduction="10000"/>
          </a:bodyPr>
          <a:lstStyle/>
          <a:p>
            <a:r>
              <a:rPr lang="sv-SE" sz="1800" dirty="0"/>
              <a:t>Klockan är [</a:t>
            </a:r>
            <a:r>
              <a:rPr lang="sv-SE" sz="1800" dirty="0" err="1">
                <a:solidFill>
                  <a:schemeClr val="accent1"/>
                </a:solidFill>
              </a:rPr>
              <a:t>xx:xx</a:t>
            </a:r>
            <a:r>
              <a:rPr lang="sv-SE" sz="1800" dirty="0"/>
              <a:t>] den [</a:t>
            </a:r>
            <a:r>
              <a:rPr lang="sv-SE" sz="1800" dirty="0">
                <a:solidFill>
                  <a:schemeClr val="accent1"/>
                </a:solidFill>
              </a:rPr>
              <a:t>datum</a:t>
            </a:r>
            <a:r>
              <a:rPr lang="sv-SE" sz="1800" dirty="0"/>
              <a:t>]. </a:t>
            </a:r>
          </a:p>
          <a:p>
            <a:r>
              <a:rPr lang="sv-SE" sz="1800" dirty="0"/>
              <a:t>Ovädret som dragit in över [</a:t>
            </a:r>
            <a:r>
              <a:rPr lang="sv-SE" sz="1800" dirty="0">
                <a:solidFill>
                  <a:schemeClr val="accent1"/>
                </a:solidFill>
              </a:rPr>
              <a:t>län</a:t>
            </a:r>
            <a:r>
              <a:rPr lang="sv-SE" sz="1800" dirty="0"/>
              <a:t>] har orsakat omfattande strömavbrott som påverkar er verksamhet. Framför allt är [</a:t>
            </a:r>
            <a:r>
              <a:rPr lang="sv-SE" sz="1800" dirty="0">
                <a:solidFill>
                  <a:schemeClr val="accent1"/>
                </a:solidFill>
              </a:rPr>
              <a:t>områden</a:t>
            </a:r>
            <a:r>
              <a:rPr lang="sv-SE" sz="1800" dirty="0"/>
              <a:t>] påverkade, där strömmen fullständigt slagits ut.</a:t>
            </a:r>
          </a:p>
          <a:p>
            <a:r>
              <a:rPr lang="sv-SE" sz="1800" dirty="0"/>
              <a:t>Elavbrottet har fått effekter på telefoni och elektroniska kommunikationer i de drabbade områdena, vilket kraftigt påverkar det dagliga arbetet samt utförandet av era [</a:t>
            </a:r>
            <a:r>
              <a:rPr lang="sv-SE" sz="1800" dirty="0">
                <a:solidFill>
                  <a:schemeClr val="accent1"/>
                </a:solidFill>
              </a:rPr>
              <a:t>kritiska tjänster</a:t>
            </a:r>
            <a:r>
              <a:rPr lang="sv-SE" sz="1800" dirty="0"/>
              <a:t>]. </a:t>
            </a:r>
          </a:p>
          <a:p>
            <a:r>
              <a:rPr lang="sv-SE" sz="1800" dirty="0"/>
              <a:t>Ännu finns ingen prognos över när strömmen kan vara tillbaka då det hårda vädret gör det omöjligt för operatörernas personal att ge sig ut för att reparera skadorna. Beroende på skadorna kan elavbrottet bli långvarigt. </a:t>
            </a:r>
          </a:p>
          <a:p>
            <a:r>
              <a:rPr lang="sv-SE" sz="1800" dirty="0"/>
              <a:t>Flera medarbetare inom </a:t>
            </a:r>
            <a:r>
              <a:rPr lang="sv-SE" sz="1800" dirty="0">
                <a:solidFill>
                  <a:srgbClr val="000000"/>
                </a:solidFill>
              </a:rPr>
              <a:t>[</a:t>
            </a:r>
            <a:r>
              <a:rPr lang="sv-SE" sz="1800" dirty="0">
                <a:solidFill>
                  <a:srgbClr val="009682"/>
                </a:solidFill>
              </a:rPr>
              <a:t>personalgrupp/personalgrupper</a:t>
            </a:r>
            <a:r>
              <a:rPr lang="sv-SE" sz="1800" dirty="0">
                <a:solidFill>
                  <a:srgbClr val="000000"/>
                </a:solidFill>
              </a:rPr>
              <a:t>] </a:t>
            </a:r>
            <a:r>
              <a:rPr lang="sv-SE" sz="1800" dirty="0"/>
              <a:t>hos er meddelar att de har svårt att ta sig till jobbet på grund av ovädret. </a:t>
            </a:r>
          </a:p>
          <a:p>
            <a:r>
              <a:rPr lang="sv-SE" sz="1800" dirty="0"/>
              <a:t>Personal som kan jobba hemifrån uppmanas att göra detta. </a:t>
            </a:r>
          </a:p>
        </p:txBody>
      </p:sp>
      <p:pic>
        <p:nvPicPr>
          <p:cNvPr id="5" name="Bildobjekt 4">
            <a:extLst>
              <a:ext uri="{FF2B5EF4-FFF2-40B4-BE49-F238E27FC236}">
                <a16:creationId xmlns:a16="http://schemas.microsoft.com/office/drawing/2014/main" id="{51FF9BE9-D4C7-419C-BA1E-985851FFF53B}"/>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672388" y="0"/>
            <a:ext cx="4519612" cy="6267450"/>
          </a:xfrm>
          <a:prstGeom prst="rect">
            <a:avLst/>
          </a:prstGeom>
        </p:spPr>
      </p:pic>
      <p:sp>
        <p:nvSpPr>
          <p:cNvPr id="6" name="textruta 5">
            <a:extLst>
              <a:ext uri="{FF2B5EF4-FFF2-40B4-BE49-F238E27FC236}">
                <a16:creationId xmlns:a16="http://schemas.microsoft.com/office/drawing/2014/main" id="{FDFA242B-919E-4204-909E-5EA1B59E4465}"/>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693308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96028-F1AC-4421-A2AC-95FEF42BFFDC}"/>
              </a:ext>
            </a:extLst>
          </p:cNvPr>
          <p:cNvSpPr>
            <a:spLocks noGrp="1"/>
          </p:cNvSpPr>
          <p:nvPr>
            <p:ph type="title"/>
          </p:nvPr>
        </p:nvSpPr>
        <p:spPr/>
        <p:txBody>
          <a:bodyPr/>
          <a:lstStyle/>
          <a:p>
            <a:r>
              <a:rPr lang="sv-SE" dirty="0"/>
              <a:t>Förslag på frågeställningar att använda som stöd</a:t>
            </a:r>
          </a:p>
        </p:txBody>
      </p:sp>
      <p:sp>
        <p:nvSpPr>
          <p:cNvPr id="3" name="Content Placeholder 2">
            <a:extLst>
              <a:ext uri="{FF2B5EF4-FFF2-40B4-BE49-F238E27FC236}">
                <a16:creationId xmlns:a16="http://schemas.microsoft.com/office/drawing/2014/main" id="{B81AD451-D023-4E07-BCAE-82AF41A33472}"/>
              </a:ext>
            </a:extLst>
          </p:cNvPr>
          <p:cNvSpPr>
            <a:spLocks noGrp="1"/>
          </p:cNvSpPr>
          <p:nvPr>
            <p:ph idx="1"/>
          </p:nvPr>
        </p:nvSpPr>
        <p:spPr>
          <a:xfrm>
            <a:off x="838200" y="1690689"/>
            <a:ext cx="9544050" cy="4214812"/>
          </a:xfrm>
        </p:spPr>
        <p:txBody>
          <a:bodyPr>
            <a:normAutofit/>
          </a:bodyPr>
          <a:lstStyle/>
          <a:p>
            <a:r>
              <a:rPr lang="sv-SE" dirty="0"/>
              <a:t>Vilka är era omedelbara åtgärder? </a:t>
            </a:r>
          </a:p>
          <a:p>
            <a:r>
              <a:rPr lang="sv-SE" dirty="0"/>
              <a:t>Vilka konsekvenser innebär händelsen för er? På kort och lång sikt? </a:t>
            </a:r>
          </a:p>
          <a:p>
            <a:r>
              <a:rPr lang="sv-SE" dirty="0"/>
              <a:t>Vilka delar av verksamheten är drabbade? </a:t>
            </a:r>
          </a:p>
          <a:p>
            <a:r>
              <a:rPr lang="sv-SE" dirty="0"/>
              <a:t>Vilka typer av planer och/eller kontinuitetslösningar (reservrutin och återställningsrutiner) kan tänkas behöva aktiveras i hanteringen?</a:t>
            </a:r>
          </a:p>
          <a:p>
            <a:r>
              <a:rPr lang="sv-SE" dirty="0"/>
              <a:t>Vad är era prioriteringar just nu?</a:t>
            </a:r>
          </a:p>
          <a:p>
            <a:r>
              <a:rPr lang="sv-SE" dirty="0"/>
              <a:t>Vad, och hur kommunicerar ni (internt/externt)?</a:t>
            </a:r>
          </a:p>
          <a:p>
            <a:r>
              <a:rPr lang="sv-SE" dirty="0"/>
              <a:t>Finns det några samverkansbehov; kring vad, med vem och hur?</a:t>
            </a:r>
          </a:p>
          <a:p>
            <a:endParaRPr lang="sv-SE" sz="2400" dirty="0"/>
          </a:p>
          <a:p>
            <a:endParaRPr lang="sv-SE" sz="2400" dirty="0"/>
          </a:p>
        </p:txBody>
      </p:sp>
      <p:sp>
        <p:nvSpPr>
          <p:cNvPr id="4" name="textruta 3">
            <a:extLst>
              <a:ext uri="{FF2B5EF4-FFF2-40B4-BE49-F238E27FC236}">
                <a16:creationId xmlns:a16="http://schemas.microsoft.com/office/drawing/2014/main" id="{8727F5D3-C032-4F04-89F0-7E9E7EBAD8C4}"/>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703198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Inspel 2</a:t>
            </a:r>
          </a:p>
        </p:txBody>
      </p:sp>
    </p:spTree>
    <p:extLst>
      <p:ext uri="{BB962C8B-B14F-4D97-AF65-F5344CB8AC3E}">
        <p14:creationId xmlns:p14="http://schemas.microsoft.com/office/powerpoint/2010/main" val="915807270"/>
      </p:ext>
    </p:extLst>
  </p:cSld>
  <p:clrMapOvr>
    <a:masterClrMapping/>
  </p:clrMapOvr>
</p:sld>
</file>

<file path=ppt/theme/theme1.xml><?xml version="1.0" encoding="utf-8"?>
<a:theme xmlns:a="http://schemas.openxmlformats.org/drawingml/2006/main" name="Office-tema">
  <a:themeElements>
    <a:clrScheme name="FSPOS">
      <a:dk1>
        <a:srgbClr val="000000"/>
      </a:dk1>
      <a:lt1>
        <a:srgbClr val="FFFFFF"/>
      </a:lt1>
      <a:dk2>
        <a:srgbClr val="000000"/>
      </a:dk2>
      <a:lt2>
        <a:srgbClr val="808080"/>
      </a:lt2>
      <a:accent1>
        <a:srgbClr val="009682"/>
      </a:accent1>
      <a:accent2>
        <a:srgbClr val="005045"/>
      </a:accent2>
      <a:accent3>
        <a:srgbClr val="AAE2CA"/>
      </a:accent3>
      <a:accent4>
        <a:srgbClr val="606060"/>
      </a:accent4>
      <a:accent5>
        <a:srgbClr val="808080"/>
      </a:accent5>
      <a:accent6>
        <a:srgbClr val="B2B2B2"/>
      </a:accent6>
      <a:hlink>
        <a:srgbClr val="0033CC"/>
      </a:hlink>
      <a:folHlink>
        <a:srgbClr val="0033CC"/>
      </a:folHlink>
    </a:clrScheme>
    <a:fontScheme name="FSPOS">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6FD9A5A-E745-4EBD-B91C-99E759D99D1B}" vid="{A24C8C3B-7F62-4DC9-80AC-32FC2536DD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FSPOS Template - Version 210517</Template>
  <TotalTime>0</TotalTime>
  <Words>854</Words>
  <Application>Microsoft Office PowerPoint</Application>
  <PresentationFormat>Bredbild</PresentationFormat>
  <Paragraphs>68</Paragraphs>
  <Slides>11</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11</vt:i4>
      </vt:variant>
    </vt:vector>
  </HeadingPairs>
  <TitlesOfParts>
    <vt:vector size="15" baseType="lpstr">
      <vt:lpstr>Arial</vt:lpstr>
      <vt:lpstr>Book Antiqua</vt:lpstr>
      <vt:lpstr>Calibri</vt:lpstr>
      <vt:lpstr>Office-tema</vt:lpstr>
      <vt:lpstr>Scenario: Elavbrott</vt:lpstr>
      <vt:lpstr>Instruktion </vt:lpstr>
      <vt:lpstr>Innan vi börjar - följande scenariojusteringar kan behöva övervägas</vt:lpstr>
      <vt:lpstr>Bakgrund</vt:lpstr>
      <vt:lpstr>Bakgrund</vt:lpstr>
      <vt:lpstr>Inspel 1</vt:lpstr>
      <vt:lpstr>Inspel 1</vt:lpstr>
      <vt:lpstr>Förslag på frågeställningar att använda som stöd</vt:lpstr>
      <vt:lpstr>Inspel 2</vt:lpstr>
      <vt:lpstr>Inspel 2</vt:lpstr>
      <vt:lpstr>Förslag på frågeställningar att använda som stöd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2022-12-15T14:11:13Z</dcterms:created>
  <dcterms:modified xsi:type="dcterms:W3CDTF">2022-12-15T14:11:37Z</dcterms:modified>
</cp:coreProperties>
</file>