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08" r:id="rId5"/>
    <p:sldId id="1807"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08"/>
            <p14:sldId id="1807"/>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82"/>
    <a:srgbClr val="E7E6E6"/>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89" d="100"/>
          <a:sy n="89" d="100"/>
        </p:scale>
        <p:origin x="37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a:t>Scenario: Allvarliga kommunikationsstörningar</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a:t>
            </a:r>
          </a:p>
          <a:p>
            <a:r>
              <a:rPr lang="sv-SE"/>
              <a:t>Kritisk Infrastruktur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8" y="1323975"/>
            <a:ext cx="5873319" cy="4819650"/>
          </a:xfrm>
        </p:spPr>
        <p:txBody>
          <a:bodyPr>
            <a:normAutofit lnSpcReduction="10000"/>
          </a:bodyPr>
          <a:lstStyle/>
          <a:p>
            <a:pPr lvl="0"/>
            <a:r>
              <a:rPr lang="sv-SE" sz="1800" dirty="0">
                <a:solidFill>
                  <a:srgbClr val="000000"/>
                </a:solidFill>
              </a:rPr>
              <a:t>Klockan är [</a:t>
            </a:r>
            <a:r>
              <a:rPr lang="sv-SE" sz="1800" dirty="0" err="1">
                <a:solidFill>
                  <a:srgbClr val="009682"/>
                </a:solidFill>
              </a:rPr>
              <a:t>xx:xx</a:t>
            </a:r>
            <a:r>
              <a:rPr lang="sv-SE" sz="1800" dirty="0">
                <a:solidFill>
                  <a:srgbClr val="000000"/>
                </a:solidFill>
              </a:rPr>
              <a:t>] den [</a:t>
            </a:r>
            <a:r>
              <a:rPr lang="sv-SE" sz="1800" dirty="0">
                <a:solidFill>
                  <a:srgbClr val="009682"/>
                </a:solidFill>
              </a:rPr>
              <a:t>datum</a:t>
            </a:r>
            <a:r>
              <a:rPr lang="sv-SE" sz="1800" dirty="0">
                <a:solidFill>
                  <a:srgbClr val="000000"/>
                </a:solidFill>
              </a:rPr>
              <a:t>]. </a:t>
            </a:r>
          </a:p>
          <a:p>
            <a:r>
              <a:rPr lang="sv-SE" sz="1800" dirty="0"/>
              <a:t>[</a:t>
            </a:r>
            <a:r>
              <a:rPr lang="sv-SE" sz="1800" dirty="0">
                <a:solidFill>
                  <a:schemeClr val="accent1"/>
                </a:solidFill>
              </a:rPr>
              <a:t>It-avdelningen/it-leverantören</a:t>
            </a:r>
            <a:r>
              <a:rPr lang="sv-SE" sz="1800" dirty="0"/>
              <a:t>] informerar om att störningarna i nätverket </a:t>
            </a:r>
            <a:r>
              <a:rPr lang="sv-SE" sz="1800" dirty="0">
                <a:solidFill>
                  <a:srgbClr val="000000"/>
                </a:solidFill>
              </a:rPr>
              <a:t>beror på en riktad attack mot flera kritiska noder i </a:t>
            </a:r>
            <a:r>
              <a:rPr lang="sv-SE" sz="1800" dirty="0"/>
              <a:t>[</a:t>
            </a:r>
            <a:r>
              <a:rPr lang="sv-SE" sz="1800" dirty="0">
                <a:solidFill>
                  <a:schemeClr val="accent1"/>
                </a:solidFill>
              </a:rPr>
              <a:t>län</a:t>
            </a:r>
            <a:r>
              <a:rPr lang="sv-SE" sz="1800" dirty="0"/>
              <a:t>] </a:t>
            </a:r>
            <a:r>
              <a:rPr lang="sv-SE" sz="1800" dirty="0">
                <a:solidFill>
                  <a:srgbClr val="000000"/>
                </a:solidFill>
              </a:rPr>
              <a:t>. </a:t>
            </a:r>
          </a:p>
          <a:p>
            <a:r>
              <a:rPr lang="sv-SE" sz="1800" dirty="0">
                <a:solidFill>
                  <a:srgbClr val="000000"/>
                </a:solidFill>
              </a:rPr>
              <a:t>Flera medarbetare har även rapporterat om att de just nu upplever störningar i telefonitjänster som gör att de varken kan mottaga eller ringa samtal då de saknar täckning. </a:t>
            </a:r>
          </a:p>
          <a:p>
            <a:r>
              <a:rPr lang="sv-SE" sz="1800" dirty="0">
                <a:solidFill>
                  <a:srgbClr val="000000"/>
                </a:solidFill>
              </a:rPr>
              <a:t>Samtliga operatörer i </a:t>
            </a:r>
            <a:r>
              <a:rPr lang="sv-SE" sz="1800" dirty="0"/>
              <a:t>[</a:t>
            </a:r>
            <a:r>
              <a:rPr lang="sv-SE" sz="1800" dirty="0">
                <a:solidFill>
                  <a:schemeClr val="accent1"/>
                </a:solidFill>
              </a:rPr>
              <a:t>län</a:t>
            </a:r>
            <a:r>
              <a:rPr lang="sv-SE" sz="1800" dirty="0"/>
              <a:t>] </a:t>
            </a:r>
            <a:r>
              <a:rPr lang="sv-SE" sz="1800" dirty="0">
                <a:solidFill>
                  <a:srgbClr val="000000"/>
                </a:solidFill>
              </a:rPr>
              <a:t>rapporterar om allvarliga driftsstörningar.</a:t>
            </a:r>
          </a:p>
          <a:p>
            <a:r>
              <a:rPr lang="sv-SE" sz="1800" dirty="0"/>
              <a:t>I kontakten med operatören meddelar er [</a:t>
            </a:r>
            <a:r>
              <a:rPr lang="sv-SE" sz="1800" dirty="0">
                <a:solidFill>
                  <a:schemeClr val="accent1"/>
                </a:solidFill>
              </a:rPr>
              <a:t>it-avdelning/it-leverantör</a:t>
            </a:r>
            <a:r>
              <a:rPr lang="sv-SE" sz="1800" dirty="0"/>
              <a:t>] att nätverk samt telefoni bör vara tillgängligt igen om [</a:t>
            </a:r>
            <a:r>
              <a:rPr lang="sv-SE" sz="1800" dirty="0">
                <a:solidFill>
                  <a:schemeClr val="accent1"/>
                </a:solidFill>
              </a:rPr>
              <a:t>x timmar/dagar/veckor</a:t>
            </a:r>
            <a:r>
              <a:rPr lang="sv-SE" sz="1800" dirty="0"/>
              <a:t>]. </a:t>
            </a:r>
          </a:p>
          <a:p>
            <a:r>
              <a:rPr lang="sv-SE" sz="1800" dirty="0"/>
              <a:t>Efterfrågan på aktuell information inom verksamheten är stor.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4" name="Bildobjekt 3">
            <a:extLst>
              <a:ext uri="{FF2B5EF4-FFF2-40B4-BE49-F238E27FC236}">
                <a16:creationId xmlns:a16="http://schemas.microsoft.com/office/drawing/2014/main" id="{14D20CBA-D987-4F12-953A-88E2792A4E66}"/>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841679" y="0"/>
            <a:ext cx="5350321" cy="6267451"/>
          </a:xfrm>
          <a:prstGeom prst="rect">
            <a:avLst/>
          </a:prstGeom>
        </p:spPr>
      </p:pic>
      <p:sp>
        <p:nvSpPr>
          <p:cNvPr id="5" name="textruta 4">
            <a:extLst>
              <a:ext uri="{FF2B5EF4-FFF2-40B4-BE49-F238E27FC236}">
                <a16:creationId xmlns:a16="http://schemas.microsoft.com/office/drawing/2014/main" id="{FA9DDF21-18AB-41FA-ADE7-EA6EE103287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Hur/när genomförs återgången till normalläge?</a:t>
            </a:r>
          </a:p>
        </p:txBody>
      </p:sp>
      <p:sp>
        <p:nvSpPr>
          <p:cNvPr id="4" name="textruta 3">
            <a:extLst>
              <a:ext uri="{FF2B5EF4-FFF2-40B4-BE49-F238E27FC236}">
                <a16:creationId xmlns:a16="http://schemas.microsoft.com/office/drawing/2014/main" id="{24B07225-1A31-4BC8-938E-333A8957FA4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4F72BC9F-2093-4B95-B9A0-533FB0BDE99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0AD6D9F6-CC6C-444F-84B9-7FD82F16A09F}"/>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408390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1181836"/>
            <a:ext cx="6143624" cy="4975123"/>
          </a:xfrm>
        </p:spPr>
        <p:txBody>
          <a:bodyPr>
            <a:normAutofit/>
          </a:bodyPr>
          <a:lstStyle/>
          <a:p>
            <a:r>
              <a:rPr lang="sv-SE" sz="1600" dirty="0"/>
              <a:t>Det råder just nu en politisk oro i landet där olika extrema rörelser har kunnat växa sig starka. </a:t>
            </a:r>
          </a:p>
          <a:p>
            <a:r>
              <a:rPr lang="sv-SE" sz="1600" dirty="0"/>
              <a:t>Den senaste tiden har det inträffat en rad olika svårförklarliga händelser. Bland annat har media rapporterat om en dramatisk ökning av obehöriga i områden kring flera skyddsobjekt. </a:t>
            </a:r>
          </a:p>
          <a:p>
            <a:r>
              <a:rPr lang="sv-SE" sz="1600" dirty="0"/>
              <a:t>I media har det även rapporterats om flertalet fysiska sabotageaktioner riktade mot kritisk infrastruktur, så som noder och telemaster. </a:t>
            </a:r>
          </a:p>
          <a:p>
            <a:r>
              <a:rPr lang="sv-SE" sz="1600" dirty="0"/>
              <a:t>Polisen har ingen klar uppfattning kring vem eller vilka som kan ligga bakom attackerna. Attackerna ska dock ha varit välkoordinerade och samordnade. </a:t>
            </a:r>
          </a:p>
          <a:p>
            <a:r>
              <a:rPr lang="sv-SE" sz="1600" dirty="0"/>
              <a:t>Sabotageattackerna har gjort att flera aktörer inom den finansiella sektorn upplevt allvarliga störningar och avbrott som begränsat deras möjligheter att använda elektronisk kommunikation. </a:t>
            </a:r>
            <a:endParaRPr lang="sv-SE" sz="1800" dirty="0"/>
          </a:p>
          <a:p>
            <a:endParaRPr lang="sv-SE" sz="3600" dirty="0"/>
          </a:p>
          <a:p>
            <a:endParaRPr lang="en-GB" sz="5200" dirty="0"/>
          </a:p>
          <a:p>
            <a:endParaRPr lang="en-GB" sz="5200" dirty="0"/>
          </a:p>
          <a:p>
            <a:endParaRPr lang="sv-SE" dirty="0"/>
          </a:p>
        </p:txBody>
      </p:sp>
      <p:pic>
        <p:nvPicPr>
          <p:cNvPr id="7" name="Bildobjekt 6">
            <a:extLst>
              <a:ext uri="{FF2B5EF4-FFF2-40B4-BE49-F238E27FC236}">
                <a16:creationId xmlns:a16="http://schemas.microsoft.com/office/drawing/2014/main" id="{87D45F73-5E6A-454B-867D-ACF07503DE6B}"/>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p:blipFill>
        <p:spPr>
          <a:xfrm>
            <a:off x="7368540" y="0"/>
            <a:ext cx="4823460" cy="6248400"/>
          </a:xfrm>
          <a:prstGeom prst="rect">
            <a:avLst/>
          </a:prstGeom>
        </p:spPr>
      </p:pic>
      <p:sp>
        <p:nvSpPr>
          <p:cNvPr id="5" name="textruta 4">
            <a:extLst>
              <a:ext uri="{FF2B5EF4-FFF2-40B4-BE49-F238E27FC236}">
                <a16:creationId xmlns:a16="http://schemas.microsoft.com/office/drawing/2014/main" id="{20D49E79-1F45-4B34-A668-568C9E09D91B}"/>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2263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875868" cy="4801991"/>
          </a:xfrm>
        </p:spPr>
        <p:txBody>
          <a:bodyPr>
            <a:normAutofit/>
          </a:bodyPr>
          <a:lstStyle/>
          <a:p>
            <a:r>
              <a:rPr lang="sv-SE" sz="1800" dirty="0"/>
              <a:t>Klockan är [</a:t>
            </a:r>
            <a:r>
              <a:rPr lang="sv-SE" sz="1800" dirty="0">
                <a:solidFill>
                  <a:schemeClr val="accent1"/>
                </a:solidFill>
              </a:rPr>
              <a:t>xx:xx</a:t>
            </a:r>
            <a:r>
              <a:rPr lang="sv-SE" sz="1800" dirty="0"/>
              <a:t>] den [</a:t>
            </a:r>
            <a:r>
              <a:rPr lang="sv-SE" sz="1800" dirty="0">
                <a:solidFill>
                  <a:schemeClr val="accent1"/>
                </a:solidFill>
              </a:rPr>
              <a:t>datum</a:t>
            </a:r>
            <a:r>
              <a:rPr lang="sv-SE" sz="1800" dirty="0"/>
              <a:t>]. </a:t>
            </a:r>
          </a:p>
          <a:p>
            <a:r>
              <a:rPr lang="sv-SE" sz="1800" dirty="0"/>
              <a:t>Under dagen inkommer rapporter från flera medarbetare om att de tappat kopplingen till nätverket</a:t>
            </a:r>
            <a:r>
              <a:rPr lang="sv-SE" sz="1800" dirty="0">
                <a:solidFill>
                  <a:srgbClr val="000000"/>
                </a:solidFill>
              </a:rPr>
              <a:t>. </a:t>
            </a:r>
          </a:p>
          <a:p>
            <a:r>
              <a:rPr lang="sv-SE" sz="1800" dirty="0"/>
              <a:t>Felsökning hos er </a:t>
            </a:r>
            <a:r>
              <a:rPr lang="sv-SE" sz="1800" dirty="0">
                <a:solidFill>
                  <a:srgbClr val="000000"/>
                </a:solidFill>
              </a:rPr>
              <a:t>[</a:t>
            </a:r>
            <a:r>
              <a:rPr lang="sv-SE" sz="1800" dirty="0">
                <a:solidFill>
                  <a:srgbClr val="009682"/>
                </a:solidFill>
              </a:rPr>
              <a:t>it-avdelning/it-leverantör</a:t>
            </a:r>
            <a:r>
              <a:rPr lang="sv-SE" sz="1800" dirty="0">
                <a:solidFill>
                  <a:srgbClr val="000000"/>
                </a:solidFill>
              </a:rPr>
              <a:t>]</a:t>
            </a:r>
            <a:r>
              <a:rPr lang="sv-SE" sz="1800" dirty="0">
                <a:solidFill>
                  <a:srgbClr val="009682"/>
                </a:solidFill>
              </a:rPr>
              <a:t> </a:t>
            </a:r>
            <a:r>
              <a:rPr lang="sv-SE" sz="1800" dirty="0"/>
              <a:t>pågår just nu för att undersöka orsaken till nätverksstörningarna. </a:t>
            </a:r>
          </a:p>
          <a:p>
            <a:r>
              <a:rPr lang="sv-SE" sz="1800" dirty="0"/>
              <a:t>Kontakt har även tagits med operatören för att  utreda händelsen. </a:t>
            </a:r>
          </a:p>
          <a:p>
            <a:r>
              <a:rPr lang="sv-SE" sz="1800" dirty="0"/>
              <a:t>Just nu finns ingen prognos för när nätverket kan vara åter i drift men de som kan jobba hemifrån uppmanas att göra detta. </a:t>
            </a:r>
          </a:p>
        </p:txBody>
      </p:sp>
      <p:pic>
        <p:nvPicPr>
          <p:cNvPr id="7" name="Bildobjekt 6">
            <a:extLst>
              <a:ext uri="{FF2B5EF4-FFF2-40B4-BE49-F238E27FC236}">
                <a16:creationId xmlns:a16="http://schemas.microsoft.com/office/drawing/2014/main" id="{D0952695-E5AC-4756-8657-B146B1F69943}"/>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288568" y="0"/>
            <a:ext cx="4903432" cy="6267450"/>
          </a:xfrm>
          <a:prstGeom prst="rect">
            <a:avLst/>
          </a:prstGeom>
        </p:spPr>
      </p:pic>
      <p:sp>
        <p:nvSpPr>
          <p:cNvPr id="5" name="textruta 4">
            <a:extLst>
              <a:ext uri="{FF2B5EF4-FFF2-40B4-BE49-F238E27FC236}">
                <a16:creationId xmlns:a16="http://schemas.microsoft.com/office/drawing/2014/main" id="{E730C5F2-F661-46A4-9B23-19FC5C3E9B80}"/>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CA73276D-D0EE-41D2-86DD-77FC5B2A79D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812</Words>
  <Application>Microsoft Office PowerPoint</Application>
  <PresentationFormat>Bredbild</PresentationFormat>
  <Paragraphs>67</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Allvarliga kommunikationsstörningar</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2022-12-15T14:08:17Z</dcterms:created>
  <dcterms:modified xsi:type="dcterms:W3CDTF">2022-12-15T14:09:05Z</dcterms:modified>
</cp:coreProperties>
</file>