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16"/>
  </p:notesMasterIdLst>
  <p:sldIdLst>
    <p:sldId id="368" r:id="rId5"/>
    <p:sldId id="1818" r:id="rId6"/>
    <p:sldId id="1819" r:id="rId7"/>
    <p:sldId id="1808" r:id="rId8"/>
    <p:sldId id="1807" r:id="rId9"/>
    <p:sldId id="256" r:id="rId10"/>
    <p:sldId id="1798" r:id="rId11"/>
    <p:sldId id="1801" r:id="rId12"/>
    <p:sldId id="1799" r:id="rId13"/>
    <p:sldId id="1800" r:id="rId14"/>
    <p:sldId id="26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7"/>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Författa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594"/>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27" autoAdjust="0"/>
    <p:restoredTop sz="94660"/>
  </p:normalViewPr>
  <p:slideViewPr>
    <p:cSldViewPr snapToGrid="0" showGuides="1">
      <p:cViewPr varScale="1">
        <p:scale>
          <a:sx n="114" d="100"/>
          <a:sy n="114" d="100"/>
        </p:scale>
        <p:origin x="7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2023-03-13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noProof="1"/>
              <a:t>Scenario: Informationsläcka (konfidentialitet)</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noProof="1"/>
          </a:p>
          <a:p>
            <a:r>
              <a:rPr lang="sv-SE" noProof="1"/>
              <a:t>Kategori:</a:t>
            </a:r>
          </a:p>
          <a:p>
            <a:r>
              <a:rPr lang="sv-SE" noProof="1"/>
              <a:t>Information</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173480"/>
            <a:ext cx="5731934" cy="4970145"/>
          </a:xfrm>
        </p:spPr>
        <p:txBody>
          <a:bodyPr>
            <a:normAutofit lnSpcReduction="10000"/>
          </a:bodyPr>
          <a:lstStyle/>
          <a:p>
            <a:pPr lvl="0"/>
            <a:r>
              <a:rPr lang="sv-SE" sz="1500" noProof="1">
                <a:solidFill>
                  <a:srgbClr val="000000"/>
                </a:solidFill>
              </a:rPr>
              <a:t>Klockan är [</a:t>
            </a:r>
            <a:r>
              <a:rPr lang="sv-SE" sz="1500" noProof="1">
                <a:solidFill>
                  <a:srgbClr val="009682"/>
                </a:solidFill>
              </a:rPr>
              <a:t>xx:xx</a:t>
            </a:r>
            <a:r>
              <a:rPr lang="sv-SE" sz="1500" noProof="1">
                <a:solidFill>
                  <a:srgbClr val="000000"/>
                </a:solidFill>
              </a:rPr>
              <a:t>] den [</a:t>
            </a:r>
            <a:r>
              <a:rPr lang="sv-SE" sz="1500" noProof="1">
                <a:solidFill>
                  <a:srgbClr val="009682"/>
                </a:solidFill>
              </a:rPr>
              <a:t>datum</a:t>
            </a:r>
            <a:r>
              <a:rPr lang="sv-SE" sz="1500" noProof="1">
                <a:solidFill>
                  <a:srgbClr val="000000"/>
                </a:solidFill>
              </a:rPr>
              <a:t>]. </a:t>
            </a:r>
          </a:p>
          <a:p>
            <a:pPr lvl="0"/>
            <a:r>
              <a:rPr lang="sv-SE" sz="1500" noProof="1">
                <a:solidFill>
                  <a:srgbClr val="000000"/>
                </a:solidFill>
              </a:rPr>
              <a:t>Ni nås av uppgifter som bekräftar att den läckta [</a:t>
            </a:r>
            <a:r>
              <a:rPr lang="sv-SE" sz="1500" noProof="1">
                <a:solidFill>
                  <a:srgbClr val="009682"/>
                </a:solidFill>
              </a:rPr>
              <a:t>kunddatan/personuppgifter/känslig information</a:t>
            </a:r>
            <a:r>
              <a:rPr lang="sv-SE" sz="1500" noProof="1">
                <a:solidFill>
                  <a:srgbClr val="000000"/>
                </a:solidFill>
              </a:rPr>
              <a:t>] ska komma från er. Uppgifterna ligger nu helt öppna på nätet för vem som helst att ladda ner. </a:t>
            </a:r>
          </a:p>
          <a:p>
            <a:pPr lvl="0"/>
            <a:r>
              <a:rPr lang="sv-SE" sz="1500" noProof="1">
                <a:solidFill>
                  <a:srgbClr val="000000"/>
                </a:solidFill>
              </a:rPr>
              <a:t>[</a:t>
            </a:r>
            <a:r>
              <a:rPr lang="sv-SE" sz="1500" noProof="1">
                <a:solidFill>
                  <a:srgbClr val="009682"/>
                </a:solidFill>
              </a:rPr>
              <a:t>It-avdelningen/it-leverantören</a:t>
            </a:r>
            <a:r>
              <a:rPr lang="sv-SE" sz="1500" noProof="1">
                <a:solidFill>
                  <a:srgbClr val="000000"/>
                </a:solidFill>
              </a:rPr>
              <a:t>] kan dock inte se att informationen ska ha läckt på grund av någon form av cyberattack. Istället riktas misstankar mot att någon från den egna personalen, med behörighet i systemet, av misstag eller genom uppsåt, kan ha läckt informationen. </a:t>
            </a:r>
          </a:p>
          <a:p>
            <a:pPr lvl="0"/>
            <a:r>
              <a:rPr lang="sv-SE" sz="1500" noProof="1">
                <a:solidFill>
                  <a:srgbClr val="000000"/>
                </a:solidFill>
              </a:rPr>
              <a:t>En stor mängd samtal inkommer nu från [</a:t>
            </a:r>
            <a:r>
              <a:rPr lang="sv-SE" sz="1500" noProof="1">
                <a:solidFill>
                  <a:srgbClr val="009682"/>
                </a:solidFill>
              </a:rPr>
              <a:t>kunder/ medborgare/medarbetare</a:t>
            </a:r>
            <a:r>
              <a:rPr lang="sv-SE" sz="1500" noProof="1">
                <a:solidFill>
                  <a:srgbClr val="000000"/>
                </a:solidFill>
              </a:rPr>
              <a:t>] som är oroliga för att just deras information kan ha läckt. De ifrågasätter även hur detta har kunnat ske samt om detta inte bryter mot gällande lagstiftning i hur informationen ska hanteras. </a:t>
            </a:r>
          </a:p>
          <a:p>
            <a:pPr marL="285750" lvl="0" indent="-285750">
              <a:spcBef>
                <a:spcPts val="0"/>
              </a:spcBef>
              <a:defRPr/>
            </a:pPr>
            <a:endParaRPr lang="sv-SE" sz="1500" noProof="1">
              <a:solidFill>
                <a:prstClr val="black"/>
              </a:solidFill>
            </a:endParaRPr>
          </a:p>
          <a:p>
            <a:pPr marL="285750" lvl="0" indent="-285750">
              <a:spcBef>
                <a:spcPts val="0"/>
              </a:spcBef>
              <a:defRPr/>
            </a:pPr>
            <a:r>
              <a:rPr lang="sv-SE" sz="1500" noProof="1">
                <a:solidFill>
                  <a:prstClr val="black"/>
                </a:solidFill>
              </a:rPr>
              <a:t>Det mediala intresset är stort och journalister har nu även börjat dyka upp utanför ert </a:t>
            </a:r>
            <a:r>
              <a:rPr lang="sv-SE" sz="1500" noProof="1">
                <a:solidFill>
                  <a:srgbClr val="000000"/>
                </a:solidFill>
              </a:rPr>
              <a:t>[</a:t>
            </a:r>
            <a:r>
              <a:rPr lang="sv-SE" sz="1500" noProof="1">
                <a:solidFill>
                  <a:srgbClr val="009682"/>
                </a:solidFill>
              </a:rPr>
              <a:t>kontor/lokal/anläggning</a:t>
            </a:r>
            <a:r>
              <a:rPr lang="sv-SE" sz="1500" noProof="1">
                <a:solidFill>
                  <a:srgbClr val="000000"/>
                </a:solidFill>
              </a:rPr>
              <a:t>] </a:t>
            </a:r>
            <a:r>
              <a:rPr lang="sv-SE" sz="1500" noProof="1">
                <a:solidFill>
                  <a:prstClr val="black"/>
                </a:solidFill>
              </a:rPr>
              <a:t>för att kunna intervjua och ställa frågor till personal som går till och från jobbet.</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sp>
        <p:nvSpPr>
          <p:cNvPr id="5" name="textruta 4">
            <a:extLst>
              <a:ext uri="{FF2B5EF4-FFF2-40B4-BE49-F238E27FC236}">
                <a16:creationId xmlns:a16="http://schemas.microsoft.com/office/drawing/2014/main" id="{3298E422-9BD5-441E-B7B2-9FD173CF7A9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pic>
        <p:nvPicPr>
          <p:cNvPr id="7" name="Bildobjekt 4">
            <a:extLst>
              <a:ext uri="{FF2B5EF4-FFF2-40B4-BE49-F238E27FC236}">
                <a16:creationId xmlns:a16="http://schemas.microsoft.com/office/drawing/2014/main" id="{24750381-1A14-4EFC-A7DE-A636FE000873}"/>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8803" b="13784"/>
          <a:stretch/>
        </p:blipFill>
        <p:spPr>
          <a:xfrm>
            <a:off x="6801591" y="-10885"/>
            <a:ext cx="5390410" cy="6270170"/>
          </a:xfrm>
          <a:prstGeom prst="rect">
            <a:avLst/>
          </a:prstGeom>
        </p:spPr>
      </p:pic>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noProof="1"/>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noProof="1"/>
              <a:t>Vilka konsekvenser innebär händelseutvecklingen för er?  </a:t>
            </a:r>
          </a:p>
          <a:p>
            <a:r>
              <a:rPr lang="sv-SE" noProof="1"/>
              <a:t>Vilka delar av verksamheten är fortsatt drabbade? </a:t>
            </a:r>
          </a:p>
          <a:p>
            <a:r>
              <a:rPr lang="sv-SE" noProof="1"/>
              <a:t>Vad är era prioriteringar just nu?</a:t>
            </a:r>
          </a:p>
          <a:p>
            <a:r>
              <a:rPr lang="sv-SE" noProof="1"/>
              <a:t>Vad, och hur kommunicerar ni (internt/externt)?</a:t>
            </a:r>
          </a:p>
          <a:p>
            <a:r>
              <a:rPr lang="sv-SE" noProof="1"/>
              <a:t>Finns det några nya samverkansbehov; kring vad, med vem och hur?</a:t>
            </a:r>
          </a:p>
        </p:txBody>
      </p:sp>
      <p:sp>
        <p:nvSpPr>
          <p:cNvPr id="4" name="textruta 3">
            <a:extLst>
              <a:ext uri="{FF2B5EF4-FFF2-40B4-BE49-F238E27FC236}">
                <a16:creationId xmlns:a16="http://schemas.microsoft.com/office/drawing/2014/main" id="{71FF51C5-96A4-4BCD-9E8C-1DA328CB256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78D57FE3-D723-420B-99CF-4CCCDBBECBC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4F9E411A-360F-4AAF-A2B1-8D5636A0D57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104771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noProof="1"/>
              <a:t>Bakgrund</a:t>
            </a:r>
            <a:endParaRPr lang="sv-SE" noProof="1">
              <a:highlight>
                <a:srgbClr val="FFFF00"/>
              </a:highlight>
            </a:endParaRP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118586"/>
            <a:ext cx="6742642" cy="5038374"/>
          </a:xfrm>
        </p:spPr>
        <p:txBody>
          <a:bodyPr>
            <a:normAutofit/>
          </a:bodyPr>
          <a:lstStyle/>
          <a:p>
            <a:r>
              <a:rPr lang="sv-SE" sz="1800" noProof="1"/>
              <a:t>Tidigt i år uppmärksammades att det vuxit fram en osund kultur på en avdelning inom er verksamhet. En rad olika oegentligheter ska ha förekommit där anställda betett sig olämpligt mot andra kollegor. </a:t>
            </a:r>
          </a:p>
          <a:p>
            <a:r>
              <a:rPr lang="sv-SE" sz="1800" noProof="1"/>
              <a:t>Framför allt ska två medarbetare vid den aktuella avdelningen under lång tid även misskött sina arbetsuppgifter i den grad att de blivit tvungna att omplaceras. </a:t>
            </a:r>
          </a:p>
          <a:p>
            <a:r>
              <a:rPr lang="sv-SE" sz="1800" noProof="1"/>
              <a:t>En av de anställda valde efter ett tag att självmant lämna verksamheten och finns inte längre kvar inom organisationen. </a:t>
            </a:r>
          </a:p>
          <a:p>
            <a:r>
              <a:rPr lang="sv-SE" sz="1800" noProof="1"/>
              <a:t>Efter de uppdagade oegentligheterna tillsattes en extern utredning för att få bukt med den osunda kultur som vuxit fram på avdelningen. </a:t>
            </a:r>
          </a:p>
          <a:p>
            <a:pPr marL="0" indent="0">
              <a:buNone/>
            </a:pPr>
            <a:endParaRPr lang="sv-SE" noProof="1"/>
          </a:p>
        </p:txBody>
      </p:sp>
      <p:sp>
        <p:nvSpPr>
          <p:cNvPr id="5" name="textruta 4">
            <a:extLst>
              <a:ext uri="{FF2B5EF4-FFF2-40B4-BE49-F238E27FC236}">
                <a16:creationId xmlns:a16="http://schemas.microsoft.com/office/drawing/2014/main" id="{E1D6F612-3F14-4DD6-A12F-F16FC2C636E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pic>
        <p:nvPicPr>
          <p:cNvPr id="7" name="Bildobjekt 4">
            <a:extLst>
              <a:ext uri="{FF2B5EF4-FFF2-40B4-BE49-F238E27FC236}">
                <a16:creationId xmlns:a16="http://schemas.microsoft.com/office/drawing/2014/main" id="{ED9E6237-DE77-4150-85F8-18C4FB4DD6A4}"/>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0341" r="32095"/>
          <a:stretch/>
        </p:blipFill>
        <p:spPr>
          <a:xfrm>
            <a:off x="7704852" y="-27952"/>
            <a:ext cx="4487148" cy="6295402"/>
          </a:xfrm>
          <a:prstGeom prst="rect">
            <a:avLst/>
          </a:prstGeom>
        </p:spPr>
      </p:pic>
    </p:spTree>
    <p:extLst>
      <p:ext uri="{BB962C8B-B14F-4D97-AF65-F5344CB8AC3E}">
        <p14:creationId xmlns:p14="http://schemas.microsoft.com/office/powerpoint/2010/main" val="38452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875868" cy="4801991"/>
          </a:xfrm>
        </p:spPr>
        <p:txBody>
          <a:bodyPr>
            <a:normAutofit/>
          </a:bodyPr>
          <a:lstStyle/>
          <a:p>
            <a:pPr lvl="0"/>
            <a:r>
              <a:rPr lang="sv-SE" sz="1800" dirty="0">
                <a:solidFill>
                  <a:srgbClr val="000000"/>
                </a:solidFill>
              </a:rPr>
              <a:t>Klockan är [</a:t>
            </a:r>
            <a:r>
              <a:rPr lang="sv-SE" sz="1800" dirty="0" err="1">
                <a:solidFill>
                  <a:srgbClr val="009682"/>
                </a:solidFill>
              </a:rPr>
              <a:t>xx:xx</a:t>
            </a:r>
            <a:r>
              <a:rPr lang="sv-SE" sz="1800" dirty="0">
                <a:solidFill>
                  <a:srgbClr val="000000"/>
                </a:solidFill>
              </a:rPr>
              <a:t>] den [</a:t>
            </a:r>
            <a:r>
              <a:rPr lang="sv-SE" sz="1800" dirty="0">
                <a:solidFill>
                  <a:srgbClr val="009682"/>
                </a:solidFill>
              </a:rPr>
              <a:t>datum</a:t>
            </a:r>
            <a:r>
              <a:rPr lang="sv-SE" sz="1800" dirty="0">
                <a:solidFill>
                  <a:srgbClr val="000000"/>
                </a:solidFill>
              </a:rPr>
              <a:t>]. </a:t>
            </a:r>
          </a:p>
          <a:p>
            <a:pPr lvl="0"/>
            <a:r>
              <a:rPr lang="sv-SE" sz="1800" dirty="0">
                <a:solidFill>
                  <a:srgbClr val="000000"/>
                </a:solidFill>
              </a:rPr>
              <a:t>En journalist kontaktar er med uppgifter om att en stor mängd [</a:t>
            </a:r>
            <a:r>
              <a:rPr lang="sv-SE" sz="1800" dirty="0">
                <a:solidFill>
                  <a:srgbClr val="009682"/>
                </a:solidFill>
              </a:rPr>
              <a:t>kunddata/personuppgifter/känslig information</a:t>
            </a:r>
            <a:r>
              <a:rPr lang="sv-SE" sz="1800" dirty="0">
                <a:solidFill>
                  <a:srgbClr val="000000"/>
                </a:solidFill>
              </a:rPr>
              <a:t>] från er verksamhet ska ha publicerats på nätet.  </a:t>
            </a:r>
          </a:p>
          <a:p>
            <a:pPr lvl="0"/>
            <a:r>
              <a:rPr lang="sv-SE" sz="1800" dirty="0">
                <a:solidFill>
                  <a:srgbClr val="000000"/>
                </a:solidFill>
              </a:rPr>
              <a:t>Flera medarbetare har redan blivit kontaktade av journalister som ber om en kommentar på uppgifterna om att information ska ha läckt ut.</a:t>
            </a:r>
          </a:p>
          <a:p>
            <a:pPr lvl="0"/>
            <a:r>
              <a:rPr lang="sv-SE" sz="1800" dirty="0">
                <a:solidFill>
                  <a:srgbClr val="000000"/>
                </a:solidFill>
              </a:rPr>
              <a:t>Arbete pågår nu med att utreda händelsen för att se om det finns någon substans i uppgifterna om att information ska ha läckt ut från verksamheten.</a:t>
            </a:r>
          </a:p>
          <a:p>
            <a:endParaRPr lang="sv-SE" sz="1600" noProof="1"/>
          </a:p>
          <a:p>
            <a:endParaRPr lang="sv-SE" sz="1600" noProof="1"/>
          </a:p>
          <a:p>
            <a:endParaRPr lang="sv-SE" sz="1600" noProof="1"/>
          </a:p>
        </p:txBody>
      </p:sp>
      <p:sp>
        <p:nvSpPr>
          <p:cNvPr id="5" name="textruta 4">
            <a:extLst>
              <a:ext uri="{FF2B5EF4-FFF2-40B4-BE49-F238E27FC236}">
                <a16:creationId xmlns:a16="http://schemas.microsoft.com/office/drawing/2014/main" id="{8AA261D3-9219-4816-BA50-FF41184B5C6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pic>
        <p:nvPicPr>
          <p:cNvPr id="6" name="Bildobjekt 4">
            <a:extLst>
              <a:ext uri="{FF2B5EF4-FFF2-40B4-BE49-F238E27FC236}">
                <a16:creationId xmlns:a16="http://schemas.microsoft.com/office/drawing/2014/main" id="{5AD82C64-5281-452D-90DD-3BCC11B7F250}"/>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46590"/>
          <a:stretch/>
        </p:blipFill>
        <p:spPr>
          <a:xfrm>
            <a:off x="7172960" y="0"/>
            <a:ext cx="5019040" cy="6273800"/>
          </a:xfrm>
          <a:prstGeom prst="rect">
            <a:avLst/>
          </a:prstGeom>
        </p:spPr>
      </p:pic>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noProof="1"/>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noProof="1"/>
              <a:t>Vilka är era omedelbara åtgärder? </a:t>
            </a:r>
          </a:p>
          <a:p>
            <a:r>
              <a:rPr lang="sv-SE" noProof="1"/>
              <a:t>Vilka konsekvenser innebär händelsen för er? På kort och lång sikt? </a:t>
            </a:r>
          </a:p>
          <a:p>
            <a:r>
              <a:rPr lang="sv-SE" noProof="1"/>
              <a:t>Vilka delar av verksamheten är drabbade? </a:t>
            </a:r>
          </a:p>
          <a:p>
            <a:r>
              <a:rPr lang="sv-SE" noProof="1"/>
              <a:t>Vilken personal behöver aktiveras?</a:t>
            </a:r>
          </a:p>
          <a:p>
            <a:r>
              <a:rPr lang="sv-SE" noProof="1"/>
              <a:t>Vilka typer av planer och/eller kontinuitetslösningar (reservrutin och återställningsrutiner) kan tänkas behöva aktiveras i hanteringen?</a:t>
            </a:r>
          </a:p>
          <a:p>
            <a:r>
              <a:rPr lang="sv-SE" noProof="1"/>
              <a:t>Vad är era prioriteringar just nu?</a:t>
            </a:r>
          </a:p>
          <a:p>
            <a:r>
              <a:rPr lang="sv-SE" noProof="1"/>
              <a:t>Vad, och hur kommunicerar ni (internt/externt)?</a:t>
            </a:r>
          </a:p>
          <a:p>
            <a:r>
              <a:rPr lang="sv-SE" noProof="1"/>
              <a:t>Finns det några samverkansbehov; kring vad, med vem och hur?</a:t>
            </a:r>
          </a:p>
          <a:p>
            <a:endParaRPr lang="sv-SE" sz="2400" noProof="1"/>
          </a:p>
          <a:p>
            <a:endParaRPr lang="sv-SE" sz="2400" noProof="1"/>
          </a:p>
        </p:txBody>
      </p:sp>
      <p:sp>
        <p:nvSpPr>
          <p:cNvPr id="4" name="textruta 3">
            <a:extLst>
              <a:ext uri="{FF2B5EF4-FFF2-40B4-BE49-F238E27FC236}">
                <a16:creationId xmlns:a16="http://schemas.microsoft.com/office/drawing/2014/main" id="{97461EC9-D1D3-4609-89A6-F6C9A2C2FC6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BHanteringsklass xmlns="E00E59D8-FC6F-4BB9-82FE-464F59C63210" xsi:nil="true"/>
    <RBDiarienummer xmlns="E00E59D8-FC6F-4BB9-82FE-464F59C63210" xsi:nil="true"/>
    <RBNyckelord xmlns="E00E59D8-FC6F-4BB9-82FE-464F59C63210" xsi:nil="true"/>
    <RBProfil xmlns="E00E59D8-FC6F-4BB9-82FE-464F59C632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Övrigt Riksbanken" ma:contentTypeID="0x0101004AA641D90FE84B279C8B06078058E34800594CBA3A8D65574F80FA039B7A33C165" ma:contentTypeVersion="5" ma:contentTypeDescription="Innehållstyp för Riksbankens profilkort" ma:contentTypeScope="" ma:versionID="9051452d474509df71b763d1edb5f9df">
  <xsd:schema xmlns:xsd="http://www.w3.org/2001/XMLSchema" xmlns:xs="http://www.w3.org/2001/XMLSchema" xmlns:p="http://schemas.microsoft.com/office/2006/metadata/properties" xmlns:ns2="E00E59D8-FC6F-4BB9-82FE-464F59C63210" targetNamespace="http://schemas.microsoft.com/office/2006/metadata/properties" ma:root="true" ma:fieldsID="ef9030f3d278108cf4e397846ee9646e" ns2:_="">
    <xsd:import namespace="E00E59D8-FC6F-4BB9-82FE-464F59C63210"/>
    <xsd:element name="properties">
      <xsd:complexType>
        <xsd:sequence>
          <xsd:element name="documentManagement">
            <xsd:complexType>
              <xsd:all>
                <xsd:element ref="ns2:RBHanteringsklass" minOccurs="0"/>
                <xsd:element ref="ns2:RBDiarienummer" minOccurs="0"/>
                <xsd:element ref="ns2:RBNyckelord" minOccurs="0"/>
                <xsd:element ref="ns2:RBProf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E59D8-FC6F-4BB9-82FE-464F59C63210" elementFormDefault="qualified">
    <xsd:import namespace="http://schemas.microsoft.com/office/2006/documentManagement/types"/>
    <xsd:import namespace="http://schemas.microsoft.com/office/infopath/2007/PartnerControls"/>
    <xsd:element name="RBHanteringsklass" ma:index="8" nillable="true" ma:displayName="Hanteringsklass" ma:format="Dropdown" ma:internalName="RBHanteringsklass">
      <xsd:simpleType>
        <xsd:restriction base="dms:Choice">
          <xsd:enumeration value="ÖPPEN"/>
          <xsd:enumeration value="BEGRÄNSAD"/>
          <xsd:enumeration value="KÄNSLIG"/>
          <xsd:enumeration value="MYCKET KÄNSLIG"/>
        </xsd:restriction>
      </xsd:simpleType>
    </xsd:element>
    <xsd:element name="RBDiarienummer" ma:index="9" nillable="true" ma:displayName="Diarienummer" ma:internalName="RBDiarienummer">
      <xsd:simpleType>
        <xsd:restriction base="dms:Text"/>
      </xsd:simpleType>
    </xsd:element>
    <xsd:element name="RBNyckelord" ma:index="10" nillable="true" ma:displayName="Nyckelord" ma:internalName="RBNyckelord">
      <xsd:simpleType>
        <xsd:restriction base="dms:Text"/>
      </xsd:simpleType>
    </xsd:element>
    <xsd:element name="RBProfil" ma:index="11" nillable="true" ma:displayName="Profil" ma:internalName="RBProfil">
      <xsd:simpleType>
        <xsd:restriction base="dms:Choic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29256B-E002-432B-B3E7-27E6ABE5B0DF}">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E00E59D8-FC6F-4BB9-82FE-464F59C6321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C4F0129-5977-4718-84C7-4F8023E17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0E59D8-FC6F-4BB9-82FE-464F59C63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37247-35E7-4CAE-899E-BF704FC9E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FSPOS Template - Version 210517</Template>
  <TotalTime>0</TotalTime>
  <Words>866</Words>
  <Application>Microsoft Office PowerPoint</Application>
  <PresentationFormat>Bredbild</PresentationFormat>
  <Paragraphs>62</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Informationsläcka (konfidentialitet)</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FSPOS  AG Analys</dc:title>
  <dc:creator/>
  <cp:lastModifiedBy/>
  <cp:revision>351</cp:revision>
  <dcterms:created xsi:type="dcterms:W3CDTF">2021-05-26T11:57:02Z</dcterms:created>
  <dcterms:modified xsi:type="dcterms:W3CDTF">2023-03-13T17:24:43Z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0x0101004AA641D90FE84B279C8B06078058E34800594CBA3A8D65574F80FA039B7A33C165</vt:lpwstr>
  </property>
</Properties>
</file>