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8" r:id="rId1"/>
  </p:sldMasterIdLst>
  <p:notesMasterIdLst>
    <p:notesMasterId r:id="rId13"/>
  </p:notesMasterIdLst>
  <p:sldIdLst>
    <p:sldId id="368" r:id="rId2"/>
    <p:sldId id="1818" r:id="rId3"/>
    <p:sldId id="1819" r:id="rId4"/>
    <p:sldId id="1808" r:id="rId5"/>
    <p:sldId id="1807" r:id="rId6"/>
    <p:sldId id="256" r:id="rId7"/>
    <p:sldId id="1798" r:id="rId8"/>
    <p:sldId id="1801" r:id="rId9"/>
    <p:sldId id="1799" r:id="rId10"/>
    <p:sldId id="1800" r:id="rId11"/>
    <p:sldId id="264" r:id="rId1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27BA76A0-B8E8-4E1D-BB8C-76008CD7A289}">
          <p14:sldIdLst>
            <p14:sldId id="368"/>
            <p14:sldId id="1818"/>
            <p14:sldId id="1819"/>
            <p14:sldId id="1808"/>
            <p14:sldId id="1807"/>
            <p14:sldId id="256"/>
            <p14:sldId id="1798"/>
            <p14:sldId id="1801"/>
            <p14:sldId id="1799"/>
            <p14:sldId id="1800"/>
            <p14:sldId id="26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Författare"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4A594"/>
    <a:srgbClr val="E7E6E6"/>
    <a:srgbClr val="009682"/>
    <a:srgbClr val="008472"/>
    <a:srgbClr val="84B5AA"/>
    <a:srgbClr val="FFFFFF"/>
    <a:srgbClr val="AAE2CA"/>
    <a:srgbClr val="005045"/>
    <a:srgbClr val="0045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27" autoAdjust="0"/>
    <p:restoredTop sz="94660"/>
  </p:normalViewPr>
  <p:slideViewPr>
    <p:cSldViewPr snapToGrid="0" showGuides="1">
      <p:cViewPr varScale="1">
        <p:scale>
          <a:sx n="89" d="100"/>
          <a:sy n="89" d="100"/>
        </p:scale>
        <p:origin x="372"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282E4A-F122-40F5-ACAB-8D43BA36A9FB}" type="datetimeFigureOut">
              <a:rPr lang="sv-SE" smtClean="0"/>
              <a:t>2022-12-21</a:t>
            </a:fld>
            <a:endParaRPr lang="sv-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716534-F942-40A7-A232-C0EEF824DAD4}" type="slidenum">
              <a:rPr lang="sv-SE" smtClean="0"/>
              <a:t>‹#›</a:t>
            </a:fld>
            <a:endParaRPr lang="sv-SE"/>
          </a:p>
        </p:txBody>
      </p:sp>
    </p:spTree>
    <p:extLst>
      <p:ext uri="{BB962C8B-B14F-4D97-AF65-F5344CB8AC3E}">
        <p14:creationId xmlns:p14="http://schemas.microsoft.com/office/powerpoint/2010/main" val="1403168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7" name="Rectangle 2"/>
          <p:cNvSpPr>
            <a:spLocks noChangeArrowheads="1"/>
          </p:cNvSpPr>
          <p:nvPr userDrawn="1"/>
        </p:nvSpPr>
        <p:spPr bwMode="auto">
          <a:xfrm>
            <a:off x="0" y="0"/>
            <a:ext cx="12192000" cy="6858000"/>
          </a:xfrm>
          <a:prstGeom prst="rect">
            <a:avLst/>
          </a:prstGeom>
          <a:gradFill rotWithShape="0">
            <a:gsLst>
              <a:gs pos="0">
                <a:srgbClr val="009682">
                  <a:gamma/>
                  <a:shade val="46275"/>
                  <a:invGamma/>
                </a:srgbClr>
              </a:gs>
              <a:gs pos="100000">
                <a:srgbClr val="009682"/>
              </a:gs>
            </a:gsLst>
            <a:lin ang="5400000" scaled="1"/>
          </a:gradFill>
          <a:ln w="9525">
            <a:noFill/>
            <a:miter lim="800000"/>
            <a:headEnd/>
            <a:tailEnd/>
          </a:ln>
          <a:effectLst/>
        </p:spPr>
        <p:txBody>
          <a:bodyPr wrap="none" anchor="ctr"/>
          <a:lstStyle/>
          <a:p>
            <a:pPr>
              <a:defRPr/>
            </a:pPr>
            <a:endParaRPr lang="sv-SE"/>
          </a:p>
        </p:txBody>
      </p:sp>
      <p:sp>
        <p:nvSpPr>
          <p:cNvPr id="9" name="Rubrik 1"/>
          <p:cNvSpPr>
            <a:spLocks noGrp="1"/>
          </p:cNvSpPr>
          <p:nvPr>
            <p:ph type="ctrTitle"/>
          </p:nvPr>
        </p:nvSpPr>
        <p:spPr>
          <a:xfrm>
            <a:off x="838200" y="1370013"/>
            <a:ext cx="10515600" cy="2387600"/>
          </a:xfrm>
        </p:spPr>
        <p:txBody>
          <a:bodyPr anchor="b">
            <a:normAutofit/>
          </a:bodyPr>
          <a:lstStyle>
            <a:lvl1pPr algn="ctr">
              <a:defRPr sz="5400">
                <a:solidFill>
                  <a:schemeClr val="bg1"/>
                </a:solidFill>
              </a:defRPr>
            </a:lvl1pPr>
          </a:lstStyle>
          <a:p>
            <a:r>
              <a:rPr lang="en-US"/>
              <a:t>Click to edit Master title style</a:t>
            </a:r>
            <a:endParaRPr lang="sv-SE" dirty="0"/>
          </a:p>
        </p:txBody>
      </p:sp>
      <p:sp>
        <p:nvSpPr>
          <p:cNvPr id="10" name="Underrubrik 2"/>
          <p:cNvSpPr>
            <a:spLocks noGrp="1"/>
          </p:cNvSpPr>
          <p:nvPr>
            <p:ph type="subTitle" idx="1"/>
          </p:nvPr>
        </p:nvSpPr>
        <p:spPr>
          <a:xfrm>
            <a:off x="838200" y="3849688"/>
            <a:ext cx="10515600" cy="1655762"/>
          </a:xfrm>
        </p:spPr>
        <p:txBody>
          <a:bodyPr anchor="ctr">
            <a:norm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dirty="0"/>
          </a:p>
        </p:txBody>
      </p:sp>
      <p:sp>
        <p:nvSpPr>
          <p:cNvPr id="11" name="Text Box 9"/>
          <p:cNvSpPr txBox="1">
            <a:spLocks noChangeArrowheads="1"/>
          </p:cNvSpPr>
          <p:nvPr userDrawn="1"/>
        </p:nvSpPr>
        <p:spPr bwMode="auto">
          <a:xfrm>
            <a:off x="0" y="770"/>
            <a:ext cx="2463800" cy="1075555"/>
          </a:xfrm>
          <a:prstGeom prst="rect">
            <a:avLst/>
          </a:prstGeom>
          <a:noFill/>
          <a:ln w="9525">
            <a:noFill/>
            <a:miter lim="800000"/>
            <a:headEnd/>
            <a:tailEnd/>
          </a:ln>
        </p:spPr>
        <p:txBody>
          <a:bodyPr lIns="180000" tIns="180000" rIns="0" bIns="0" anchor="t"/>
          <a:lstStyle/>
          <a:p>
            <a:pPr algn="l" eaLnBrk="0" hangingPunct="0">
              <a:defRPr/>
            </a:pPr>
            <a:r>
              <a:rPr lang="sv-SE" sz="2800" b="1" dirty="0">
                <a:solidFill>
                  <a:schemeClr val="bg1"/>
                </a:solidFill>
                <a:latin typeface="Book Antiqua" pitchFamily="18" charset="0"/>
              </a:rPr>
              <a:t>FSPOS</a:t>
            </a:r>
            <a:endParaRPr lang="sv-SE" sz="2000" b="0" dirty="0">
              <a:solidFill>
                <a:schemeClr val="bg1"/>
              </a:solidFill>
              <a:latin typeface="Book Antiqua" pitchFamily="18" charset="0"/>
            </a:endParaRPr>
          </a:p>
          <a:p>
            <a:pPr algn="l" eaLnBrk="0" hangingPunct="0">
              <a:defRPr/>
            </a:pPr>
            <a:r>
              <a:rPr lang="sv-SE" sz="1400" dirty="0">
                <a:solidFill>
                  <a:schemeClr val="bg1"/>
                </a:solidFill>
                <a:latin typeface="Book Antiqua" pitchFamily="18" charset="0"/>
              </a:rPr>
              <a:t>Finansiella Sektorns </a:t>
            </a:r>
          </a:p>
          <a:p>
            <a:pPr algn="l" eaLnBrk="0" hangingPunct="0">
              <a:defRPr/>
            </a:pPr>
            <a:r>
              <a:rPr lang="sv-SE" sz="1400" dirty="0">
                <a:solidFill>
                  <a:schemeClr val="bg1"/>
                </a:solidFill>
                <a:latin typeface="Book Antiqua" pitchFamily="18" charset="0"/>
              </a:rPr>
              <a:t>Privat-Offentliga Samverkan</a:t>
            </a:r>
          </a:p>
        </p:txBody>
      </p:sp>
    </p:spTree>
    <p:extLst>
      <p:ext uri="{BB962C8B-B14F-4D97-AF65-F5344CB8AC3E}">
        <p14:creationId xmlns:p14="http://schemas.microsoft.com/office/powerpoint/2010/main" val="3525659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dirty="0"/>
          </a:p>
        </p:txBody>
      </p:sp>
      <p:sp>
        <p:nvSpPr>
          <p:cNvPr id="3" name="Platshållare för innehåll 2"/>
          <p:cNvSpPr>
            <a:spLocks noGrp="1"/>
          </p:cNvSpPr>
          <p:nvPr>
            <p:ph idx="1"/>
          </p:nvPr>
        </p:nvSpPr>
        <p:spPr/>
        <p:txBody>
          <a:bodyPr/>
          <a:lstStyle>
            <a:lvl2pPr marL="625475" indent="-17145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6" name="Platshållare för bildnummer 5"/>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196561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normAutofit/>
          </a:bodyPr>
          <a:lstStyle>
            <a:lvl1pPr>
              <a:defRPr sz="4800" b="1">
                <a:solidFill>
                  <a:srgbClr val="009682"/>
                </a:solidFill>
              </a:defRPr>
            </a:lvl1pPr>
          </a:lstStyle>
          <a:p>
            <a:r>
              <a:rPr lang="en-US"/>
              <a:t>Click to edit Master title style</a:t>
            </a:r>
            <a:endParaRPr lang="sv-SE" dirty="0"/>
          </a:p>
        </p:txBody>
      </p:sp>
      <p:sp>
        <p:nvSpPr>
          <p:cNvPr id="3" name="Platshållare för text 2"/>
          <p:cNvSpPr>
            <a:spLocks noGrp="1"/>
          </p:cNvSpPr>
          <p:nvPr>
            <p:ph type="body" idx="1"/>
          </p:nvPr>
        </p:nvSpPr>
        <p:spPr>
          <a:xfrm>
            <a:off x="831850" y="4589464"/>
            <a:ext cx="10515600" cy="1115598"/>
          </a:xfrm>
        </p:spPr>
        <p:txBody>
          <a:bodyPr>
            <a:normAutofit/>
          </a:bodyPr>
          <a:lstStyle>
            <a:lvl1pPr marL="0" indent="0">
              <a:buNone/>
              <a:defRPr sz="2000">
                <a:solidFill>
                  <a:srgbClr val="00968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Platshållare för bildnummer 5"/>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2182100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dirty="0"/>
          </a:p>
        </p:txBody>
      </p:sp>
      <p:sp>
        <p:nvSpPr>
          <p:cNvPr id="3" name="Platshållare för innehåll 2"/>
          <p:cNvSpPr>
            <a:spLocks noGrp="1"/>
          </p:cNvSpPr>
          <p:nvPr>
            <p:ph sz="half" idx="1"/>
          </p:nvPr>
        </p:nvSpPr>
        <p:spPr>
          <a:xfrm>
            <a:off x="838200" y="1825625"/>
            <a:ext cx="5181600" cy="3889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innehåll 3"/>
          <p:cNvSpPr>
            <a:spLocks noGrp="1"/>
          </p:cNvSpPr>
          <p:nvPr>
            <p:ph sz="half" idx="2"/>
          </p:nvPr>
        </p:nvSpPr>
        <p:spPr>
          <a:xfrm>
            <a:off x="6172200" y="1825625"/>
            <a:ext cx="5181600" cy="3889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7" name="Platshållare för bildnummer 6"/>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883413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en-US"/>
              <a:t>Click to edit Master title style</a:t>
            </a:r>
            <a:endParaRPr lang="sv-SE"/>
          </a:p>
        </p:txBody>
      </p:sp>
      <p:sp>
        <p:nvSpPr>
          <p:cNvPr id="3" name="Platshållare för text 2"/>
          <p:cNvSpPr>
            <a:spLocks noGrp="1"/>
          </p:cNvSpPr>
          <p:nvPr>
            <p:ph type="body" idx="1"/>
          </p:nvPr>
        </p:nvSpPr>
        <p:spPr>
          <a:xfrm>
            <a:off x="839788" y="1825200"/>
            <a:ext cx="5157787" cy="656041"/>
          </a:xfrm>
        </p:spPr>
        <p:txBody>
          <a:bodyPr anchor="ctr">
            <a:normAutofit/>
          </a:bodyPr>
          <a:lstStyle>
            <a:lvl1pPr marL="0" indent="0">
              <a:buNone/>
              <a:defRPr sz="2000" b="1">
                <a:solidFill>
                  <a:srgbClr val="00968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Platshållare för innehåll 3"/>
          <p:cNvSpPr>
            <a:spLocks noGrp="1"/>
          </p:cNvSpPr>
          <p:nvPr>
            <p:ph sz="half" idx="2"/>
          </p:nvPr>
        </p:nvSpPr>
        <p:spPr>
          <a:xfrm>
            <a:off x="839788" y="2505075"/>
            <a:ext cx="5157787" cy="32198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5" name="Platshållare för text 4"/>
          <p:cNvSpPr>
            <a:spLocks noGrp="1"/>
          </p:cNvSpPr>
          <p:nvPr>
            <p:ph type="body" sz="quarter" idx="3"/>
          </p:nvPr>
        </p:nvSpPr>
        <p:spPr>
          <a:xfrm>
            <a:off x="6172200" y="1825200"/>
            <a:ext cx="5183188" cy="656041"/>
          </a:xfrm>
        </p:spPr>
        <p:txBody>
          <a:bodyPr anchor="ctr">
            <a:normAutofit/>
          </a:bodyPr>
          <a:lstStyle>
            <a:lvl1pPr marL="0" indent="0">
              <a:buNone/>
              <a:defRPr sz="2000" b="1">
                <a:solidFill>
                  <a:srgbClr val="00968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Platshållare för innehåll 5"/>
          <p:cNvSpPr>
            <a:spLocks noGrp="1"/>
          </p:cNvSpPr>
          <p:nvPr>
            <p:ph sz="quarter" idx="4"/>
          </p:nvPr>
        </p:nvSpPr>
        <p:spPr>
          <a:xfrm>
            <a:off x="6172200" y="2505075"/>
            <a:ext cx="5183188" cy="32198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9" name="Platshållare för bildnummer 8"/>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3772461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5" name="Platshållare för bildnummer 4"/>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69319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2853774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16"/>
          <p:cNvSpPr>
            <a:spLocks noChangeArrowheads="1"/>
          </p:cNvSpPr>
          <p:nvPr userDrawn="1"/>
        </p:nvSpPr>
        <p:spPr bwMode="auto">
          <a:xfrm>
            <a:off x="0" y="6260123"/>
            <a:ext cx="12192000" cy="597876"/>
          </a:xfrm>
          <a:prstGeom prst="rect">
            <a:avLst/>
          </a:prstGeom>
          <a:gradFill flip="none" rotWithShape="1">
            <a:gsLst>
              <a:gs pos="0">
                <a:srgbClr val="009682">
                  <a:gamma/>
                  <a:shade val="46275"/>
                  <a:invGamma/>
                </a:srgbClr>
              </a:gs>
              <a:gs pos="100000">
                <a:srgbClr val="009682"/>
              </a:gs>
            </a:gsLst>
            <a:lin ang="16200000" scaled="1"/>
            <a:tileRect/>
          </a:gradFill>
          <a:ln w="9525">
            <a:noFill/>
            <a:miter lim="800000"/>
            <a:headEnd/>
            <a:tailEnd/>
          </a:ln>
          <a:effectLst/>
        </p:spPr>
        <p:txBody>
          <a:bodyPr wrap="none" anchor="ctr"/>
          <a:lstStyle/>
          <a:p>
            <a:pPr>
              <a:defRPr/>
            </a:pPr>
            <a:endParaRPr lang="sv-SE"/>
          </a:p>
        </p:txBody>
      </p:sp>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838200" y="1825625"/>
            <a:ext cx="10515600" cy="3891781"/>
          </a:xfrm>
          <a:prstGeom prst="rect">
            <a:avLst/>
          </a:prstGeom>
          <a:noFill/>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610600" y="6376499"/>
            <a:ext cx="2743200" cy="365125"/>
          </a:xfrm>
          <a:prstGeom prst="rect">
            <a:avLst/>
          </a:prstGeom>
        </p:spPr>
        <p:txBody>
          <a:bodyPr vert="horz" lIns="91440" tIns="45720" rIns="91440" bIns="45720" rtlCol="0" anchor="ctr"/>
          <a:lstStyle>
            <a:lvl1pPr algn="r">
              <a:defRPr sz="1200">
                <a:solidFill>
                  <a:schemeClr val="bg1"/>
                </a:solidFill>
              </a:defRPr>
            </a:lvl1pPr>
          </a:lstStyle>
          <a:p>
            <a:fld id="{CA5690A7-9BD4-4FE6-99BD-60038F9BBBDF}" type="slidenum">
              <a:rPr lang="en-GB" smtClean="0"/>
              <a:pPr/>
              <a:t>‹#›</a:t>
            </a:fld>
            <a:endParaRPr lang="en-GB" dirty="0"/>
          </a:p>
        </p:txBody>
      </p:sp>
    </p:spTree>
    <p:extLst>
      <p:ext uri="{BB962C8B-B14F-4D97-AF65-F5344CB8AC3E}">
        <p14:creationId xmlns:p14="http://schemas.microsoft.com/office/powerpoint/2010/main" val="111371847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l" defTabSz="914400" rtl="0" eaLnBrk="1" latinLnBrk="0" hangingPunct="1">
        <a:lnSpc>
          <a:spcPct val="100000"/>
        </a:lnSpc>
        <a:spcBef>
          <a:spcPct val="0"/>
        </a:spcBef>
        <a:buNone/>
        <a:defRPr sz="3600" b="1" kern="1200">
          <a:solidFill>
            <a:srgbClr val="009682"/>
          </a:solidFill>
          <a:latin typeface="+mj-lt"/>
          <a:ea typeface="+mj-ea"/>
          <a:cs typeface="+mj-cs"/>
        </a:defRPr>
      </a:lvl1pPr>
    </p:titleStyle>
    <p:bodyStyle>
      <a:lvl1pPr marL="266700" indent="-266700"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1pPr>
      <a:lvl2pPr marL="625475" indent="-171450" algn="l" defTabSz="914400" rtl="0" eaLnBrk="1" latinLnBrk="0" hangingPunct="1">
        <a:lnSpc>
          <a:spcPct val="100000"/>
        </a:lnSpc>
        <a:spcBef>
          <a:spcPts val="600"/>
        </a:spcBef>
        <a:buFont typeface="Book Antiqua" panose="02040602050305030304" pitchFamily="18" charset="0"/>
        <a:buChar char="−"/>
        <a:defRPr sz="1800" kern="1200">
          <a:solidFill>
            <a:schemeClr val="tx1"/>
          </a:solidFill>
          <a:latin typeface="+mn-lt"/>
          <a:ea typeface="+mn-ea"/>
          <a:cs typeface="+mn-cs"/>
        </a:defRPr>
      </a:lvl2pPr>
      <a:lvl3pPr marL="981075" indent="-173038" algn="l" defTabSz="914400" rtl="0" eaLnBrk="1" latinLnBrk="0" hangingPunct="1">
        <a:lnSpc>
          <a:spcPct val="100000"/>
        </a:lnSpc>
        <a:spcBef>
          <a:spcPts val="600"/>
        </a:spcBef>
        <a:buFont typeface="Book Antiqua" panose="02040602050305030304" pitchFamily="18" charset="0"/>
        <a:buChar char="−"/>
        <a:defRPr sz="1600" kern="1200">
          <a:solidFill>
            <a:schemeClr val="tx1"/>
          </a:solidFill>
          <a:latin typeface="+mn-lt"/>
          <a:ea typeface="+mn-ea"/>
          <a:cs typeface="+mn-cs"/>
        </a:defRPr>
      </a:lvl3pPr>
      <a:lvl4pPr marL="1250950" indent="-173038" algn="l" defTabSz="914400" rtl="0" eaLnBrk="1" latinLnBrk="0" hangingPunct="1">
        <a:lnSpc>
          <a:spcPct val="100000"/>
        </a:lnSpc>
        <a:spcBef>
          <a:spcPts val="600"/>
        </a:spcBef>
        <a:buFont typeface="Book Antiqua" panose="02040602050305030304" pitchFamily="18" charset="0"/>
        <a:buChar char="−"/>
        <a:defRPr sz="1400" kern="1200">
          <a:solidFill>
            <a:schemeClr val="tx1"/>
          </a:solidFill>
          <a:latin typeface="+mn-lt"/>
          <a:ea typeface="+mn-ea"/>
          <a:cs typeface="+mn-cs"/>
        </a:defRPr>
      </a:lvl4pPr>
      <a:lvl5pPr marL="1520825" indent="-184150" algn="l" defTabSz="914400" rtl="0" eaLnBrk="1" latinLnBrk="0" hangingPunct="1">
        <a:lnSpc>
          <a:spcPct val="100000"/>
        </a:lnSpc>
        <a:spcBef>
          <a:spcPts val="600"/>
        </a:spcBef>
        <a:buFont typeface="Book Antiqua" panose="02040602050305030304" pitchFamily="18"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E9FAAE08-718C-4294-8B9B-70F240CCB843}"/>
              </a:ext>
            </a:extLst>
          </p:cNvPr>
          <p:cNvSpPr>
            <a:spLocks noGrp="1"/>
          </p:cNvSpPr>
          <p:nvPr>
            <p:ph type="ctrTitle"/>
          </p:nvPr>
        </p:nvSpPr>
        <p:spPr>
          <a:xfrm>
            <a:off x="838200" y="1370012"/>
            <a:ext cx="10515600" cy="2744787"/>
          </a:xfrm>
        </p:spPr>
        <p:txBody>
          <a:bodyPr/>
          <a:lstStyle/>
          <a:p>
            <a:r>
              <a:rPr lang="sv-SE" noProof="1"/>
              <a:t>Scenario: Hårdvarufel (tillgänglighet)</a:t>
            </a:r>
          </a:p>
        </p:txBody>
      </p:sp>
      <p:sp>
        <p:nvSpPr>
          <p:cNvPr id="5" name="Underrubrik 4">
            <a:extLst>
              <a:ext uri="{FF2B5EF4-FFF2-40B4-BE49-F238E27FC236}">
                <a16:creationId xmlns:a16="http://schemas.microsoft.com/office/drawing/2014/main" id="{615AD51A-A09C-45F5-8BCF-1B21E0DDBCF6}"/>
              </a:ext>
            </a:extLst>
          </p:cNvPr>
          <p:cNvSpPr>
            <a:spLocks noGrp="1"/>
          </p:cNvSpPr>
          <p:nvPr>
            <p:ph type="subTitle" idx="1"/>
          </p:nvPr>
        </p:nvSpPr>
        <p:spPr/>
        <p:txBody>
          <a:bodyPr>
            <a:normAutofit lnSpcReduction="10000"/>
          </a:bodyPr>
          <a:lstStyle/>
          <a:p>
            <a:endParaRPr lang="sv-SE" noProof="1"/>
          </a:p>
          <a:p>
            <a:r>
              <a:rPr lang="sv-SE" noProof="1"/>
              <a:t>Kategori:</a:t>
            </a:r>
          </a:p>
          <a:p>
            <a:r>
              <a:rPr lang="sv-SE" noProof="1"/>
              <a:t>Information</a:t>
            </a:r>
          </a:p>
        </p:txBody>
      </p:sp>
    </p:spTree>
    <p:extLst>
      <p:ext uri="{BB962C8B-B14F-4D97-AF65-F5344CB8AC3E}">
        <p14:creationId xmlns:p14="http://schemas.microsoft.com/office/powerpoint/2010/main" val="2233479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B1DC7C9F-D0EA-49DF-ADB1-5EB3C63131BE}"/>
              </a:ext>
            </a:extLst>
          </p:cNvPr>
          <p:cNvSpPr>
            <a:spLocks noGrp="1"/>
          </p:cNvSpPr>
          <p:nvPr>
            <p:ph idx="1"/>
          </p:nvPr>
        </p:nvSpPr>
        <p:spPr>
          <a:xfrm>
            <a:off x="838199" y="1173480"/>
            <a:ext cx="5731934" cy="4970145"/>
          </a:xfrm>
        </p:spPr>
        <p:txBody>
          <a:bodyPr>
            <a:normAutofit/>
          </a:bodyPr>
          <a:lstStyle/>
          <a:p>
            <a:pPr lvl="0"/>
            <a:r>
              <a:rPr lang="sv-SE" sz="1600" noProof="1">
                <a:solidFill>
                  <a:srgbClr val="000000"/>
                </a:solidFill>
              </a:rPr>
              <a:t>Klockan är [</a:t>
            </a:r>
            <a:r>
              <a:rPr lang="sv-SE" sz="1600" noProof="1">
                <a:solidFill>
                  <a:srgbClr val="009682"/>
                </a:solidFill>
              </a:rPr>
              <a:t>xx:xx</a:t>
            </a:r>
            <a:r>
              <a:rPr lang="sv-SE" sz="1600" noProof="1">
                <a:solidFill>
                  <a:srgbClr val="000000"/>
                </a:solidFill>
              </a:rPr>
              <a:t>] den [</a:t>
            </a:r>
            <a:r>
              <a:rPr lang="sv-SE" sz="1600" noProof="1">
                <a:solidFill>
                  <a:srgbClr val="009682"/>
                </a:solidFill>
              </a:rPr>
              <a:t>datum</a:t>
            </a:r>
            <a:r>
              <a:rPr lang="sv-SE" sz="1600" noProof="1">
                <a:solidFill>
                  <a:srgbClr val="000000"/>
                </a:solidFill>
              </a:rPr>
              <a:t>]. </a:t>
            </a:r>
          </a:p>
          <a:p>
            <a:pPr marL="285750" indent="-285750">
              <a:spcBef>
                <a:spcPts val="0"/>
              </a:spcBef>
              <a:defRPr/>
            </a:pPr>
            <a:endParaRPr lang="sv-SE" sz="1600" noProof="1">
              <a:solidFill>
                <a:prstClr val="black"/>
              </a:solidFill>
            </a:endParaRPr>
          </a:p>
          <a:p>
            <a:pPr marL="285750" indent="-285750">
              <a:spcBef>
                <a:spcPts val="0"/>
              </a:spcBef>
              <a:defRPr/>
            </a:pPr>
            <a:r>
              <a:rPr lang="sv-SE" sz="1600" noProof="1"/>
              <a:t>[</a:t>
            </a:r>
            <a:r>
              <a:rPr lang="sv-SE" sz="1600" noProof="1">
                <a:solidFill>
                  <a:schemeClr val="accent1"/>
                </a:solidFill>
              </a:rPr>
              <a:t>It-avdelningen/it-leverantören</a:t>
            </a:r>
            <a:r>
              <a:rPr lang="sv-SE" sz="1600" noProof="1"/>
              <a:t>] informerar om </a:t>
            </a:r>
            <a:r>
              <a:rPr lang="sv-SE" sz="1600" noProof="1">
                <a:solidFill>
                  <a:prstClr val="black"/>
                </a:solidFill>
              </a:rPr>
              <a:t>att situationen är värre än befarat. Ett omfattande </a:t>
            </a:r>
            <a:r>
              <a:rPr lang="sv-SE" sz="1600" noProof="1">
                <a:solidFill>
                  <a:srgbClr val="000000"/>
                </a:solidFill>
              </a:rPr>
              <a:t>fel i en [</a:t>
            </a:r>
            <a:r>
              <a:rPr lang="sv-SE" sz="1600" noProof="1">
                <a:solidFill>
                  <a:schemeClr val="accent1"/>
                </a:solidFill>
              </a:rPr>
              <a:t>kritisk</a:t>
            </a:r>
            <a:r>
              <a:rPr lang="sv-SE" sz="1600" noProof="1">
                <a:solidFill>
                  <a:srgbClr val="000000"/>
                </a:solidFill>
              </a:rPr>
              <a:t> </a:t>
            </a:r>
            <a:r>
              <a:rPr lang="sv-SE" sz="1600" noProof="1">
                <a:solidFill>
                  <a:schemeClr val="accent1"/>
                </a:solidFill>
              </a:rPr>
              <a:t>komponent</a:t>
            </a:r>
            <a:r>
              <a:rPr lang="sv-SE" sz="1600" noProof="1">
                <a:solidFill>
                  <a:srgbClr val="009682"/>
                </a:solidFill>
              </a:rPr>
              <a:t>/hårdvara</a:t>
            </a:r>
            <a:r>
              <a:rPr lang="sv-SE" sz="1600" noProof="1">
                <a:solidFill>
                  <a:srgbClr val="000000"/>
                </a:solidFill>
              </a:rPr>
              <a:t>] </a:t>
            </a:r>
            <a:r>
              <a:rPr lang="sv-SE" sz="1600" noProof="1">
                <a:solidFill>
                  <a:prstClr val="black"/>
                </a:solidFill>
              </a:rPr>
              <a:t>har upptäckts i er datahall. </a:t>
            </a:r>
          </a:p>
          <a:p>
            <a:pPr marL="285750" indent="-285750">
              <a:spcBef>
                <a:spcPts val="0"/>
              </a:spcBef>
              <a:defRPr/>
            </a:pPr>
            <a:endParaRPr lang="sv-SE" sz="1600" noProof="1">
              <a:solidFill>
                <a:prstClr val="black"/>
              </a:solidFill>
            </a:endParaRPr>
          </a:p>
          <a:p>
            <a:pPr marL="285750" indent="-285750">
              <a:spcBef>
                <a:spcPts val="0"/>
              </a:spcBef>
              <a:defRPr/>
            </a:pPr>
            <a:r>
              <a:rPr lang="sv-SE" sz="1600" noProof="1">
                <a:solidFill>
                  <a:prstClr val="black"/>
                </a:solidFill>
              </a:rPr>
              <a:t>Oturligt nog har den sekundära datahallen precis genomgått en uppgradering vilket gjort att failover till sekundär datahall inte kunnat genomföras.</a:t>
            </a:r>
          </a:p>
          <a:p>
            <a:pPr lvl="0"/>
            <a:r>
              <a:rPr lang="sv-SE" sz="1600" noProof="1">
                <a:solidFill>
                  <a:srgbClr val="000000"/>
                </a:solidFill>
              </a:rPr>
              <a:t>[</a:t>
            </a:r>
            <a:r>
              <a:rPr lang="sv-SE" sz="1600" noProof="1">
                <a:solidFill>
                  <a:srgbClr val="009682"/>
                </a:solidFill>
              </a:rPr>
              <a:t>Internt/interna system</a:t>
            </a:r>
            <a:r>
              <a:rPr lang="sv-SE" sz="1600" noProof="1">
                <a:solidFill>
                  <a:srgbClr val="000000"/>
                </a:solidFill>
              </a:rPr>
              <a:t>] </a:t>
            </a:r>
            <a:r>
              <a:rPr lang="sv-SE" sz="1600" noProof="1">
                <a:solidFill>
                  <a:prstClr val="black"/>
                </a:solidFill>
              </a:rPr>
              <a:t>uppges nu vara helt otillgängliga</a:t>
            </a:r>
            <a:r>
              <a:rPr lang="sv-SE" sz="1600" noProof="1">
                <a:solidFill>
                  <a:srgbClr val="000000"/>
                </a:solidFill>
              </a:rPr>
              <a:t> vilket </a:t>
            </a:r>
            <a:r>
              <a:rPr lang="sv-SE" sz="1600" noProof="1">
                <a:solidFill>
                  <a:prstClr val="black"/>
                </a:solidFill>
              </a:rPr>
              <a:t>kommer få stor påverkan på verksamheten. Hur många användare som är påverkade är ännu oklart. </a:t>
            </a:r>
          </a:p>
          <a:p>
            <a:r>
              <a:rPr lang="sv-SE" sz="1600" noProof="1"/>
              <a:t>Ett intensivt arbete pågår hos [</a:t>
            </a:r>
            <a:r>
              <a:rPr lang="sv-SE" sz="1600" noProof="1">
                <a:solidFill>
                  <a:schemeClr val="accent1"/>
                </a:solidFill>
              </a:rPr>
              <a:t>it-avdelningen/it-leverantören</a:t>
            </a:r>
            <a:r>
              <a:rPr lang="sv-SE" sz="1600" noProof="1"/>
              <a:t>] för att minimera skadan av hårdvarufelet. </a:t>
            </a:r>
          </a:p>
          <a:p>
            <a:r>
              <a:rPr lang="sv-SE" sz="1600" noProof="1"/>
              <a:t>Det finns fortfarande ingen exakt prognos för när systemen kan fungera normalt igen. Nuvarande beräknad prognos är att systemen bör vara uppe igen efter [</a:t>
            </a:r>
            <a:r>
              <a:rPr lang="sv-SE" sz="1600" noProof="1">
                <a:solidFill>
                  <a:schemeClr val="accent1"/>
                </a:solidFill>
              </a:rPr>
              <a:t>x timmar/dagar</a:t>
            </a:r>
            <a:r>
              <a:rPr lang="sv-SE" sz="1600" noProof="1"/>
              <a:t>].</a:t>
            </a:r>
          </a:p>
        </p:txBody>
      </p:sp>
      <p:sp>
        <p:nvSpPr>
          <p:cNvPr id="6" name="Rubrik 1">
            <a:extLst>
              <a:ext uri="{FF2B5EF4-FFF2-40B4-BE49-F238E27FC236}">
                <a16:creationId xmlns:a16="http://schemas.microsoft.com/office/drawing/2014/main" id="{EE84C240-CEE8-4155-9FB1-CF651882D9E4}"/>
              </a:ext>
            </a:extLst>
          </p:cNvPr>
          <p:cNvSpPr>
            <a:spLocks noGrp="1"/>
          </p:cNvSpPr>
          <p:nvPr>
            <p:ph type="title"/>
          </p:nvPr>
        </p:nvSpPr>
        <p:spPr>
          <a:xfrm>
            <a:off x="838199" y="133123"/>
            <a:ext cx="10515600" cy="1040357"/>
          </a:xfrm>
        </p:spPr>
        <p:txBody>
          <a:bodyPr/>
          <a:lstStyle/>
          <a:p>
            <a:r>
              <a:rPr lang="sv-SE" dirty="0"/>
              <a:t>Inspel 2</a:t>
            </a:r>
          </a:p>
        </p:txBody>
      </p:sp>
      <p:pic>
        <p:nvPicPr>
          <p:cNvPr id="8" name="Bildobjekt 7">
            <a:extLst>
              <a:ext uri="{FF2B5EF4-FFF2-40B4-BE49-F238E27FC236}">
                <a16:creationId xmlns:a16="http://schemas.microsoft.com/office/drawing/2014/main" id="{85F127D8-E372-4DD6-A8DA-903668C43900}"/>
              </a:ext>
            </a:extLst>
          </p:cNvPr>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7111014" y="-9525"/>
            <a:ext cx="5080986" cy="6282267"/>
          </a:xfrm>
          <a:prstGeom prst="rect">
            <a:avLst/>
          </a:prstGeom>
        </p:spPr>
      </p:pic>
      <p:sp>
        <p:nvSpPr>
          <p:cNvPr id="5" name="textruta 4">
            <a:extLst>
              <a:ext uri="{FF2B5EF4-FFF2-40B4-BE49-F238E27FC236}">
                <a16:creationId xmlns:a16="http://schemas.microsoft.com/office/drawing/2014/main" id="{3298E422-9BD5-441E-B7B2-9FD173CF7A9A}"/>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585498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96028-F1AC-4421-A2AC-95FEF42BFFDC}"/>
              </a:ext>
            </a:extLst>
          </p:cNvPr>
          <p:cNvSpPr>
            <a:spLocks noGrp="1"/>
          </p:cNvSpPr>
          <p:nvPr>
            <p:ph type="title"/>
          </p:nvPr>
        </p:nvSpPr>
        <p:spPr/>
        <p:txBody>
          <a:bodyPr/>
          <a:lstStyle/>
          <a:p>
            <a:r>
              <a:rPr lang="sv-SE" noProof="1"/>
              <a:t>Förslag på frågeställningar att använda som stöd</a:t>
            </a:r>
          </a:p>
        </p:txBody>
      </p:sp>
      <p:sp>
        <p:nvSpPr>
          <p:cNvPr id="3" name="Content Placeholder 2">
            <a:extLst>
              <a:ext uri="{FF2B5EF4-FFF2-40B4-BE49-F238E27FC236}">
                <a16:creationId xmlns:a16="http://schemas.microsoft.com/office/drawing/2014/main" id="{B81AD451-D023-4E07-BCAE-82AF41A33472}"/>
              </a:ext>
            </a:extLst>
          </p:cNvPr>
          <p:cNvSpPr>
            <a:spLocks noGrp="1"/>
          </p:cNvSpPr>
          <p:nvPr>
            <p:ph idx="1"/>
          </p:nvPr>
        </p:nvSpPr>
        <p:spPr>
          <a:xfrm>
            <a:off x="838200" y="1825625"/>
            <a:ext cx="9315450" cy="3891781"/>
          </a:xfrm>
        </p:spPr>
        <p:txBody>
          <a:bodyPr>
            <a:normAutofit/>
          </a:bodyPr>
          <a:lstStyle/>
          <a:p>
            <a:r>
              <a:rPr lang="sv-SE" noProof="1"/>
              <a:t>Vilka konsekvenser innebär händelseutvecklingen för er?  </a:t>
            </a:r>
          </a:p>
          <a:p>
            <a:r>
              <a:rPr lang="sv-SE" noProof="1"/>
              <a:t>Vilka delar av verksamheten är fortsatt drabbade? </a:t>
            </a:r>
          </a:p>
          <a:p>
            <a:r>
              <a:rPr lang="sv-SE" noProof="1"/>
              <a:t>Vad är era prioriteringar just nu?</a:t>
            </a:r>
          </a:p>
          <a:p>
            <a:r>
              <a:rPr lang="sv-SE" noProof="1"/>
              <a:t>Vad, och hur kommunicerar ni (internt/externt)?</a:t>
            </a:r>
          </a:p>
          <a:p>
            <a:r>
              <a:rPr lang="sv-SE" noProof="1"/>
              <a:t>Finns det några nya samverkansbehov; kring vad, med vem och hur?</a:t>
            </a:r>
          </a:p>
          <a:p>
            <a:r>
              <a:rPr lang="sv-SE" noProof="1"/>
              <a:t>Hur genomförs återställningsarbetet?</a:t>
            </a:r>
          </a:p>
          <a:p>
            <a:r>
              <a:rPr lang="sv-SE" noProof="1"/>
              <a:t>Hur/när genomförs återgången till normalläge?</a:t>
            </a:r>
          </a:p>
        </p:txBody>
      </p:sp>
      <p:sp>
        <p:nvSpPr>
          <p:cNvPr id="4" name="textruta 3">
            <a:extLst>
              <a:ext uri="{FF2B5EF4-FFF2-40B4-BE49-F238E27FC236}">
                <a16:creationId xmlns:a16="http://schemas.microsoft.com/office/drawing/2014/main" id="{71FF51C5-96A4-4BCD-9E8C-1DA328CB2568}"/>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3109075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F3E018C-962C-4C4A-9A36-68B58E1E5E01}"/>
              </a:ext>
            </a:extLst>
          </p:cNvPr>
          <p:cNvSpPr>
            <a:spLocks noGrp="1"/>
          </p:cNvSpPr>
          <p:nvPr>
            <p:ph type="title"/>
          </p:nvPr>
        </p:nvSpPr>
        <p:spPr>
          <a:xfrm>
            <a:off x="838202" y="74029"/>
            <a:ext cx="10515600" cy="1325563"/>
          </a:xfrm>
        </p:spPr>
        <p:txBody>
          <a:bodyPr/>
          <a:lstStyle/>
          <a:p>
            <a:r>
              <a:rPr lang="sv-SE" dirty="0"/>
              <a:t>Instruktion </a:t>
            </a:r>
          </a:p>
        </p:txBody>
      </p:sp>
      <p:sp>
        <p:nvSpPr>
          <p:cNvPr id="5" name="Platshållare för innehåll 4">
            <a:extLst>
              <a:ext uri="{FF2B5EF4-FFF2-40B4-BE49-F238E27FC236}">
                <a16:creationId xmlns:a16="http://schemas.microsoft.com/office/drawing/2014/main" id="{95C7BCFB-0E78-48C0-B4B0-8AB3DF7E0D2F}"/>
              </a:ext>
            </a:extLst>
          </p:cNvPr>
          <p:cNvSpPr>
            <a:spLocks noGrp="1"/>
          </p:cNvSpPr>
          <p:nvPr>
            <p:ph sz="half" idx="1"/>
          </p:nvPr>
        </p:nvSpPr>
        <p:spPr>
          <a:xfrm>
            <a:off x="838198" y="1284182"/>
            <a:ext cx="6208331" cy="4903237"/>
          </a:xfrm>
        </p:spPr>
        <p:txBody>
          <a:bodyPr>
            <a:noAutofit/>
          </a:bodyPr>
          <a:lstStyle/>
          <a:p>
            <a:r>
              <a:rPr lang="sv-SE" sz="1200" dirty="0"/>
              <a:t>Välj ett lämpligt scenario från FSPOS scenariobank baserat på er verksamhet samt de förmågor som ni avser öva eller testa. Kom ihåg att framtagna scenarier är generella och att egna antaganden behöver göras. I varje inspel kommer det finnas tomma fält som möjliggör anpassning av scenariot. Det är även ni själva som avgör vilka förmågor som ska ingå i övningen eller testet. </a:t>
            </a:r>
          </a:p>
          <a:p>
            <a:r>
              <a:rPr lang="sv-SE" sz="1200" dirty="0"/>
              <a:t>Scenariot kommer att presenteras stegvis genom att först presentera en bakgrund, följt av två inspel som driver händelseutvecklingen framåt. </a:t>
            </a:r>
          </a:p>
          <a:p>
            <a:r>
              <a:rPr lang="sv-SE" sz="1200" dirty="0"/>
              <a:t>Utifrån scenariot samt efterföljande förslag på frågeställningar är det er uppgift att öva eller testa er förmåga att hantera situationen, detta med stöd av framtagna kontinuitets- och/eller krisplaner samt övriga planer. </a:t>
            </a:r>
          </a:p>
          <a:p>
            <a:r>
              <a:rPr lang="sv-SE" sz="1200" dirty="0"/>
              <a:t>Vem eller vilka som ska ingå i övningen eller testet beror på vilka förmågor som avses övas eller testas (inom verksamhet, it eller hos era leverantörer). </a:t>
            </a:r>
          </a:p>
          <a:p>
            <a:r>
              <a:rPr lang="sv-SE" sz="1200" dirty="0"/>
              <a:t>Deltagarna ska i god tid innan genomförandet ha informerats om övningen eller testet, samt vad som förväntas av dem. </a:t>
            </a:r>
          </a:p>
          <a:p>
            <a:r>
              <a:rPr lang="sv-SE" sz="1200" dirty="0"/>
              <a:t>Beräknad tidsåtgång för genomförandet är ca 2-4 timmar.</a:t>
            </a:r>
          </a:p>
          <a:p>
            <a:r>
              <a:rPr lang="sv-SE" sz="1200" dirty="0"/>
              <a:t>Avsätt även god tid för reflektion och diskussion. </a:t>
            </a:r>
          </a:p>
          <a:p>
            <a:r>
              <a:rPr lang="sv-SE" sz="1200" dirty="0"/>
              <a:t>För mer information om hur övningar eller tester genomförs, se FSPOS vägledning för kontinuitetshantering eller FSPOS 6 steg till bättre övningar – Metodstöd och praktiska tips vid planering, på </a:t>
            </a:r>
            <a:r>
              <a:rPr lang="sv-SE" sz="1200" b="1" dirty="0"/>
              <a:t>www.fspos.se</a:t>
            </a:r>
            <a:r>
              <a:rPr lang="sv-SE" sz="1200" dirty="0"/>
              <a:t>.</a:t>
            </a:r>
          </a:p>
        </p:txBody>
      </p:sp>
      <p:pic>
        <p:nvPicPr>
          <p:cNvPr id="7" name="Platshållare för innehåll 6">
            <a:extLst>
              <a:ext uri="{FF2B5EF4-FFF2-40B4-BE49-F238E27FC236}">
                <a16:creationId xmlns:a16="http://schemas.microsoft.com/office/drawing/2014/main" id="{B838BD30-7D39-4E12-AA33-EA0BAA48F727}"/>
              </a:ext>
            </a:extLst>
          </p:cNvPr>
          <p:cNvPicPr>
            <a:picLocks noGrp="1" noChangeAspect="1"/>
          </p:cNvPicPr>
          <p:nvPr>
            <p:ph sz="half" idx="2"/>
          </p:nvPr>
        </p:nvPicPr>
        <p:blipFill>
          <a:blip r:embed="rId2"/>
          <a:stretch>
            <a:fillRect/>
          </a:stretch>
        </p:blipFill>
        <p:spPr>
          <a:xfrm>
            <a:off x="7046530" y="2030386"/>
            <a:ext cx="5145470" cy="3237257"/>
          </a:xfrm>
          <a:prstGeom prst="rect">
            <a:avLst/>
          </a:prstGeom>
        </p:spPr>
      </p:pic>
      <p:sp>
        <p:nvSpPr>
          <p:cNvPr id="6" name="textruta 5">
            <a:extLst>
              <a:ext uri="{FF2B5EF4-FFF2-40B4-BE49-F238E27FC236}">
                <a16:creationId xmlns:a16="http://schemas.microsoft.com/office/drawing/2014/main" id="{78D57FE3-D723-420B-99CF-4CCCDBBECBCC}"/>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2612306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DDC389-E474-4472-9B27-8EBD2D65A50D}"/>
              </a:ext>
            </a:extLst>
          </p:cNvPr>
          <p:cNvSpPr>
            <a:spLocks noGrp="1"/>
          </p:cNvSpPr>
          <p:nvPr>
            <p:ph type="title"/>
          </p:nvPr>
        </p:nvSpPr>
        <p:spPr/>
        <p:txBody>
          <a:bodyPr/>
          <a:lstStyle/>
          <a:p>
            <a:r>
              <a:rPr lang="sv-SE" dirty="0"/>
              <a:t>Innan vi börjar - följande scenariojusteringar kan behöva övervägas</a:t>
            </a:r>
          </a:p>
        </p:txBody>
      </p:sp>
      <p:sp>
        <p:nvSpPr>
          <p:cNvPr id="3" name="Platshållare för innehåll 2">
            <a:extLst>
              <a:ext uri="{FF2B5EF4-FFF2-40B4-BE49-F238E27FC236}">
                <a16:creationId xmlns:a16="http://schemas.microsoft.com/office/drawing/2014/main" id="{D5646734-995B-42AB-9349-CC0E78B3EEB0}"/>
              </a:ext>
            </a:extLst>
          </p:cNvPr>
          <p:cNvSpPr>
            <a:spLocks noGrp="1"/>
          </p:cNvSpPr>
          <p:nvPr>
            <p:ph idx="1"/>
          </p:nvPr>
        </p:nvSpPr>
        <p:spPr/>
        <p:txBody>
          <a:bodyPr>
            <a:normAutofit/>
          </a:bodyPr>
          <a:lstStyle/>
          <a:p>
            <a:r>
              <a:rPr lang="sv-SE" dirty="0"/>
              <a:t>Vilken tid på dygnet, dag i vecka eller tid på året kommer scenariot att orsaka störst tänkbar påverkan/skada?</a:t>
            </a:r>
          </a:p>
          <a:p>
            <a:r>
              <a:rPr lang="sv-SE" dirty="0"/>
              <a:t>Hur länge kommer händelsen att pågå: en timme, en dag, en vecka, flera månader?</a:t>
            </a:r>
          </a:p>
          <a:p>
            <a:r>
              <a:rPr lang="sv-SE" dirty="0"/>
              <a:t>Vilka kritiska resurser kan vara drabbade?</a:t>
            </a:r>
          </a:p>
          <a:p>
            <a:r>
              <a:rPr lang="sv-SE" dirty="0"/>
              <a:t>Flera delar av er verksamhet kommer sannolikt att drabbas samtidigt av händelsen – hur hanteras händelsen hos andra delar av verksamheten?</a:t>
            </a:r>
          </a:p>
          <a:p>
            <a:r>
              <a:rPr lang="sv-SE" dirty="0"/>
              <a:t>Bör även kritiska leverantörer eller andra samverkansparter ingå? Behöver scenariot i så fall justeras?</a:t>
            </a:r>
          </a:p>
          <a:p>
            <a:endParaRPr lang="sv-SE" dirty="0"/>
          </a:p>
        </p:txBody>
      </p:sp>
      <p:sp>
        <p:nvSpPr>
          <p:cNvPr id="4" name="textruta 3">
            <a:extLst>
              <a:ext uri="{FF2B5EF4-FFF2-40B4-BE49-F238E27FC236}">
                <a16:creationId xmlns:a16="http://schemas.microsoft.com/office/drawing/2014/main" id="{4F9E411A-360F-4AAF-A2B1-8D5636A0D57B}"/>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332563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Bakgrund</a:t>
            </a:r>
          </a:p>
        </p:txBody>
      </p:sp>
    </p:spTree>
    <p:extLst>
      <p:ext uri="{BB962C8B-B14F-4D97-AF65-F5344CB8AC3E}">
        <p14:creationId xmlns:p14="http://schemas.microsoft.com/office/powerpoint/2010/main" val="1047715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BBEE5A-7F3C-4480-A3C2-3493B17481D4}"/>
              </a:ext>
            </a:extLst>
          </p:cNvPr>
          <p:cNvSpPr>
            <a:spLocks noGrp="1"/>
          </p:cNvSpPr>
          <p:nvPr>
            <p:ph type="title"/>
          </p:nvPr>
        </p:nvSpPr>
        <p:spPr>
          <a:xfrm>
            <a:off x="838200" y="-27952"/>
            <a:ext cx="10515600" cy="1209789"/>
          </a:xfrm>
        </p:spPr>
        <p:txBody>
          <a:bodyPr/>
          <a:lstStyle/>
          <a:p>
            <a:r>
              <a:rPr lang="sv-SE" noProof="1"/>
              <a:t>Bakgrund</a:t>
            </a:r>
            <a:endParaRPr lang="sv-SE" noProof="1">
              <a:highlight>
                <a:srgbClr val="FFFF00"/>
              </a:highlight>
            </a:endParaRPr>
          </a:p>
        </p:txBody>
      </p:sp>
      <p:sp>
        <p:nvSpPr>
          <p:cNvPr id="3" name="Platshållare för innehåll 2">
            <a:extLst>
              <a:ext uri="{FF2B5EF4-FFF2-40B4-BE49-F238E27FC236}">
                <a16:creationId xmlns:a16="http://schemas.microsoft.com/office/drawing/2014/main" id="{592AA051-98F1-41A4-B547-975656200343}"/>
              </a:ext>
            </a:extLst>
          </p:cNvPr>
          <p:cNvSpPr>
            <a:spLocks noGrp="1"/>
          </p:cNvSpPr>
          <p:nvPr>
            <p:ph idx="1"/>
          </p:nvPr>
        </p:nvSpPr>
        <p:spPr>
          <a:xfrm>
            <a:off x="733426" y="999067"/>
            <a:ext cx="6742642" cy="5157893"/>
          </a:xfrm>
        </p:spPr>
        <p:txBody>
          <a:bodyPr>
            <a:normAutofit/>
          </a:bodyPr>
          <a:lstStyle/>
          <a:p>
            <a:r>
              <a:rPr lang="sv-SE" sz="1800" noProof="1"/>
              <a:t>Enligt en ny myndighetsrapport som publicerades i veckan har antalet cyberattacker mot både offentlig - och privat sektor i Sverige ökat dramatiskt. I rapporten pekas finansiell sektor ut som den sektor där antalet cyberattacker ökat mest, samtidigt som det förebyggande arbetet för att hantera cyberrisker anses bristfälligt. </a:t>
            </a:r>
          </a:p>
          <a:p>
            <a:r>
              <a:rPr lang="sv-SE" sz="1800" noProof="1"/>
              <a:t>Nya direktiv och lagkrav på både nationell och internationell nivå har ställt hårdare krav på aktörer inom den finansiella sektorn i Sverige att kontinuerligt arbeta förebyggande för att hantera cyberrisker.  </a:t>
            </a:r>
          </a:p>
          <a:p>
            <a:r>
              <a:rPr lang="sv-SE" sz="1800" noProof="1"/>
              <a:t>Ett omfattande arbete har därför påbörjats hos flera aktörer inom den finansiella sektorn med att stärka skyddet för en säkrare informationshantering. Bland annat genomförs uppgraderingar i datahallar och servermiljöer för att byta ut gammal utrustning mot ny modern teknik med högre säkerhetskrav.</a:t>
            </a:r>
            <a:endParaRPr lang="sv-SE" sz="6000" noProof="1"/>
          </a:p>
          <a:p>
            <a:endParaRPr lang="sv-SE" noProof="1"/>
          </a:p>
        </p:txBody>
      </p:sp>
      <p:pic>
        <p:nvPicPr>
          <p:cNvPr id="6" name="Bildobjekt 5">
            <a:extLst>
              <a:ext uri="{FF2B5EF4-FFF2-40B4-BE49-F238E27FC236}">
                <a16:creationId xmlns:a16="http://schemas.microsoft.com/office/drawing/2014/main" id="{A9BE8482-72A0-4709-8585-CC7A5597E08A}"/>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724775" y="0"/>
            <a:ext cx="4467225" cy="6267450"/>
          </a:xfrm>
          <a:prstGeom prst="rect">
            <a:avLst/>
          </a:prstGeom>
        </p:spPr>
      </p:pic>
      <p:sp>
        <p:nvSpPr>
          <p:cNvPr id="5" name="textruta 4">
            <a:extLst>
              <a:ext uri="{FF2B5EF4-FFF2-40B4-BE49-F238E27FC236}">
                <a16:creationId xmlns:a16="http://schemas.microsoft.com/office/drawing/2014/main" id="{E1D6F612-3F14-4DD6-A12F-F16FC2C636ED}"/>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384520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Inspel 1</a:t>
            </a:r>
          </a:p>
        </p:txBody>
      </p:sp>
    </p:spTree>
    <p:extLst>
      <p:ext uri="{BB962C8B-B14F-4D97-AF65-F5344CB8AC3E}">
        <p14:creationId xmlns:p14="http://schemas.microsoft.com/office/powerpoint/2010/main" val="3758578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344141-A188-475A-8433-5052CA4D3CBC}"/>
              </a:ext>
            </a:extLst>
          </p:cNvPr>
          <p:cNvSpPr>
            <a:spLocks noGrp="1"/>
          </p:cNvSpPr>
          <p:nvPr>
            <p:ph type="title"/>
          </p:nvPr>
        </p:nvSpPr>
        <p:spPr>
          <a:xfrm>
            <a:off x="838199" y="133123"/>
            <a:ext cx="10515600" cy="1325563"/>
          </a:xfrm>
        </p:spPr>
        <p:txBody>
          <a:bodyPr/>
          <a:lstStyle/>
          <a:p>
            <a:r>
              <a:rPr lang="sv-SE" dirty="0"/>
              <a:t>Inspel 1</a:t>
            </a:r>
          </a:p>
        </p:txBody>
      </p:sp>
      <p:sp>
        <p:nvSpPr>
          <p:cNvPr id="3" name="Platshållare för innehåll 2">
            <a:extLst>
              <a:ext uri="{FF2B5EF4-FFF2-40B4-BE49-F238E27FC236}">
                <a16:creationId xmlns:a16="http://schemas.microsoft.com/office/drawing/2014/main" id="{B1DC7C9F-D0EA-49DF-ADB1-5EB3C63131BE}"/>
              </a:ext>
            </a:extLst>
          </p:cNvPr>
          <p:cNvSpPr>
            <a:spLocks noGrp="1"/>
          </p:cNvSpPr>
          <p:nvPr>
            <p:ph idx="1"/>
          </p:nvPr>
        </p:nvSpPr>
        <p:spPr>
          <a:xfrm>
            <a:off x="838200" y="1296761"/>
            <a:ext cx="5875868" cy="4801991"/>
          </a:xfrm>
        </p:spPr>
        <p:txBody>
          <a:bodyPr>
            <a:normAutofit/>
          </a:bodyPr>
          <a:lstStyle/>
          <a:p>
            <a:r>
              <a:rPr lang="sv-SE" sz="1600" noProof="1"/>
              <a:t>Klockan är [</a:t>
            </a:r>
            <a:r>
              <a:rPr lang="sv-SE" sz="1600" noProof="1">
                <a:solidFill>
                  <a:schemeClr val="accent1"/>
                </a:solidFill>
              </a:rPr>
              <a:t>xx:xx</a:t>
            </a:r>
            <a:r>
              <a:rPr lang="sv-SE" sz="1600" noProof="1"/>
              <a:t>] den [</a:t>
            </a:r>
            <a:r>
              <a:rPr lang="sv-SE" sz="1600" noProof="1">
                <a:solidFill>
                  <a:schemeClr val="accent1"/>
                </a:solidFill>
              </a:rPr>
              <a:t>datum</a:t>
            </a:r>
            <a:r>
              <a:rPr lang="sv-SE" sz="1600" noProof="1"/>
              <a:t>]. </a:t>
            </a:r>
          </a:p>
          <a:p>
            <a:r>
              <a:rPr lang="sv-SE" sz="1600" noProof="1">
                <a:solidFill>
                  <a:srgbClr val="000000"/>
                </a:solidFill>
              </a:rPr>
              <a:t>[</a:t>
            </a:r>
            <a:r>
              <a:rPr lang="sv-SE" sz="1600" noProof="1">
                <a:solidFill>
                  <a:srgbClr val="009682"/>
                </a:solidFill>
              </a:rPr>
              <a:t>It-avdelningen/it-leverantören</a:t>
            </a:r>
            <a:r>
              <a:rPr lang="sv-SE" sz="1600" noProof="1">
                <a:solidFill>
                  <a:srgbClr val="000000"/>
                </a:solidFill>
              </a:rPr>
              <a:t>]</a:t>
            </a:r>
            <a:r>
              <a:rPr lang="sv-SE" sz="1600" noProof="1">
                <a:solidFill>
                  <a:srgbClr val="009682"/>
                </a:solidFill>
              </a:rPr>
              <a:t> </a:t>
            </a:r>
            <a:r>
              <a:rPr lang="sv-SE" sz="1600" noProof="1"/>
              <a:t>informerar om att de mottagit ett larm om ett </a:t>
            </a:r>
            <a:r>
              <a:rPr lang="sv-SE" sz="1600" noProof="1">
                <a:solidFill>
                  <a:srgbClr val="000000"/>
                </a:solidFill>
              </a:rPr>
              <a:t>fel i en [</a:t>
            </a:r>
            <a:r>
              <a:rPr lang="sv-SE" sz="1600" noProof="1">
                <a:solidFill>
                  <a:schemeClr val="accent1"/>
                </a:solidFill>
              </a:rPr>
              <a:t>kritisk</a:t>
            </a:r>
            <a:r>
              <a:rPr lang="sv-SE" sz="1600" noProof="1">
                <a:solidFill>
                  <a:srgbClr val="000000"/>
                </a:solidFill>
              </a:rPr>
              <a:t> </a:t>
            </a:r>
            <a:r>
              <a:rPr lang="sv-SE" sz="1600" noProof="1">
                <a:solidFill>
                  <a:schemeClr val="accent1"/>
                </a:solidFill>
              </a:rPr>
              <a:t>komponent</a:t>
            </a:r>
            <a:r>
              <a:rPr lang="sv-SE" sz="1600" noProof="1">
                <a:solidFill>
                  <a:srgbClr val="009682"/>
                </a:solidFill>
              </a:rPr>
              <a:t>/hårdvara</a:t>
            </a:r>
            <a:r>
              <a:rPr lang="sv-SE" sz="1600" noProof="1">
                <a:solidFill>
                  <a:srgbClr val="000000"/>
                </a:solidFill>
              </a:rPr>
              <a:t>] i </a:t>
            </a:r>
            <a:r>
              <a:rPr lang="sv-SE" sz="1600" noProof="1"/>
              <a:t>en av era datahallar. Omfattningen samt vad som orsakat felet är fortfarande oklart.  </a:t>
            </a:r>
          </a:p>
          <a:p>
            <a:r>
              <a:rPr lang="sv-SE" sz="1600" noProof="1"/>
              <a:t>Felsökning hos er </a:t>
            </a:r>
            <a:r>
              <a:rPr lang="sv-SE" sz="1600" noProof="1">
                <a:solidFill>
                  <a:srgbClr val="000000"/>
                </a:solidFill>
              </a:rPr>
              <a:t>[</a:t>
            </a:r>
            <a:r>
              <a:rPr lang="sv-SE" sz="1600" noProof="1">
                <a:solidFill>
                  <a:srgbClr val="009682"/>
                </a:solidFill>
              </a:rPr>
              <a:t>it-avdelning/it-leverantör</a:t>
            </a:r>
            <a:r>
              <a:rPr lang="sv-SE" sz="1600" noProof="1">
                <a:solidFill>
                  <a:srgbClr val="000000"/>
                </a:solidFill>
              </a:rPr>
              <a:t>]</a:t>
            </a:r>
            <a:r>
              <a:rPr lang="sv-SE" sz="1600" noProof="1">
                <a:solidFill>
                  <a:srgbClr val="009682"/>
                </a:solidFill>
              </a:rPr>
              <a:t> </a:t>
            </a:r>
            <a:r>
              <a:rPr lang="sv-SE" sz="1600" noProof="1"/>
              <a:t>pågår. Ännu finns ingen prognos över när felen kan vara åtgärdade.</a:t>
            </a:r>
          </a:p>
          <a:p>
            <a:r>
              <a:rPr lang="sv-SE" sz="1600" noProof="1"/>
              <a:t>Brister i den tekniska utrustningen i den aktuella datahallen har varit känd sedan tidigare. Trots detta har inga åtgärder vidtagits.   </a:t>
            </a:r>
          </a:p>
          <a:p>
            <a:r>
              <a:rPr lang="sv-SE" sz="1600" noProof="1"/>
              <a:t>Samtidigt inkommer mängder av samtal från [</a:t>
            </a:r>
            <a:r>
              <a:rPr lang="sv-SE" sz="1600" noProof="1">
                <a:solidFill>
                  <a:schemeClr val="accent1"/>
                </a:solidFill>
              </a:rPr>
              <a:t>avdelning/avdelningar inom verksamheten</a:t>
            </a:r>
            <a:r>
              <a:rPr lang="sv-SE" sz="1600" noProof="1"/>
              <a:t>] om allvarliga driftstörningar i </a:t>
            </a:r>
            <a:r>
              <a:rPr lang="sv-SE" sz="1600" noProof="1">
                <a:solidFill>
                  <a:srgbClr val="000000"/>
                </a:solidFill>
              </a:rPr>
              <a:t>[</a:t>
            </a:r>
            <a:r>
              <a:rPr lang="sv-SE" sz="1600" noProof="1">
                <a:solidFill>
                  <a:srgbClr val="009682"/>
                </a:solidFill>
              </a:rPr>
              <a:t>internt/interna system</a:t>
            </a:r>
            <a:r>
              <a:rPr lang="sv-SE" sz="1600" noProof="1">
                <a:solidFill>
                  <a:srgbClr val="000000"/>
                </a:solidFill>
              </a:rPr>
              <a:t>], där användarna upplever oregelbundna och korta avbrott, vilket orsakar stora förseningar </a:t>
            </a:r>
            <a:r>
              <a:rPr lang="sv-SE" sz="1600" noProof="1"/>
              <a:t>i det dagliga arbetet</a:t>
            </a:r>
            <a:r>
              <a:rPr lang="sv-SE" sz="1600" noProof="1">
                <a:solidFill>
                  <a:srgbClr val="000000"/>
                </a:solidFill>
              </a:rPr>
              <a:t> samt i utförandet av era </a:t>
            </a:r>
            <a:r>
              <a:rPr lang="sv-SE" sz="1600" noProof="1"/>
              <a:t>[</a:t>
            </a:r>
            <a:r>
              <a:rPr lang="sv-SE" sz="1600" noProof="1">
                <a:solidFill>
                  <a:schemeClr val="accent1"/>
                </a:solidFill>
              </a:rPr>
              <a:t>kritiska tjänster</a:t>
            </a:r>
            <a:r>
              <a:rPr lang="sv-SE" sz="1600" noProof="1"/>
              <a:t>]. </a:t>
            </a:r>
            <a:r>
              <a:rPr lang="sv-SE" sz="1600" noProof="1">
                <a:solidFill>
                  <a:srgbClr val="000000"/>
                </a:solidFill>
              </a:rPr>
              <a:t> </a:t>
            </a:r>
            <a:endParaRPr lang="sv-SE" sz="1600" noProof="1"/>
          </a:p>
          <a:p>
            <a:endParaRPr lang="sv-SE" sz="1600" noProof="1"/>
          </a:p>
          <a:p>
            <a:endParaRPr lang="sv-SE" sz="1600" noProof="1"/>
          </a:p>
          <a:p>
            <a:endParaRPr lang="sv-SE" sz="1600" noProof="1"/>
          </a:p>
        </p:txBody>
      </p:sp>
      <p:pic>
        <p:nvPicPr>
          <p:cNvPr id="8" name="Bildobjekt 7">
            <a:extLst>
              <a:ext uri="{FF2B5EF4-FFF2-40B4-BE49-F238E27FC236}">
                <a16:creationId xmlns:a16="http://schemas.microsoft.com/office/drawing/2014/main" id="{85589E2D-6DBA-4890-8D80-C04D299D609A}"/>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72960" y="0"/>
            <a:ext cx="5019040" cy="6273800"/>
          </a:xfrm>
          <a:prstGeom prst="rect">
            <a:avLst/>
          </a:prstGeom>
        </p:spPr>
      </p:pic>
      <p:sp>
        <p:nvSpPr>
          <p:cNvPr id="5" name="textruta 4">
            <a:extLst>
              <a:ext uri="{FF2B5EF4-FFF2-40B4-BE49-F238E27FC236}">
                <a16:creationId xmlns:a16="http://schemas.microsoft.com/office/drawing/2014/main" id="{8AA261D3-9219-4816-BA50-FF41184B5C61}"/>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693308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96028-F1AC-4421-A2AC-95FEF42BFFDC}"/>
              </a:ext>
            </a:extLst>
          </p:cNvPr>
          <p:cNvSpPr>
            <a:spLocks noGrp="1"/>
          </p:cNvSpPr>
          <p:nvPr>
            <p:ph type="title"/>
          </p:nvPr>
        </p:nvSpPr>
        <p:spPr/>
        <p:txBody>
          <a:bodyPr/>
          <a:lstStyle/>
          <a:p>
            <a:r>
              <a:rPr lang="sv-SE" noProof="1"/>
              <a:t>Förslag på frågeställningar att använda som stöd</a:t>
            </a:r>
          </a:p>
        </p:txBody>
      </p:sp>
      <p:sp>
        <p:nvSpPr>
          <p:cNvPr id="3" name="Content Placeholder 2">
            <a:extLst>
              <a:ext uri="{FF2B5EF4-FFF2-40B4-BE49-F238E27FC236}">
                <a16:creationId xmlns:a16="http://schemas.microsoft.com/office/drawing/2014/main" id="{B81AD451-D023-4E07-BCAE-82AF41A33472}"/>
              </a:ext>
            </a:extLst>
          </p:cNvPr>
          <p:cNvSpPr>
            <a:spLocks noGrp="1"/>
          </p:cNvSpPr>
          <p:nvPr>
            <p:ph idx="1"/>
          </p:nvPr>
        </p:nvSpPr>
        <p:spPr>
          <a:xfrm>
            <a:off x="838200" y="1690689"/>
            <a:ext cx="9544050" cy="4214812"/>
          </a:xfrm>
        </p:spPr>
        <p:txBody>
          <a:bodyPr>
            <a:normAutofit/>
          </a:bodyPr>
          <a:lstStyle/>
          <a:p>
            <a:r>
              <a:rPr lang="sv-SE" noProof="1"/>
              <a:t>Vilka är era omedelbara åtgärder? </a:t>
            </a:r>
          </a:p>
          <a:p>
            <a:r>
              <a:rPr lang="sv-SE" noProof="1"/>
              <a:t>Vilka konsekvenser innebär händelsen för er? På kort och lång sikt? </a:t>
            </a:r>
          </a:p>
          <a:p>
            <a:r>
              <a:rPr lang="sv-SE" noProof="1"/>
              <a:t>Vilka delar av verksamheten är drabbade? </a:t>
            </a:r>
          </a:p>
          <a:p>
            <a:r>
              <a:rPr lang="sv-SE" noProof="1"/>
              <a:t>Vilken personal behöver aktiveras?</a:t>
            </a:r>
          </a:p>
          <a:p>
            <a:r>
              <a:rPr lang="sv-SE" noProof="1"/>
              <a:t>Vilka typer av planer och/eller kontinuitetslösningar (reservrutin och återställningsrutiner) kan tänkas behöva aktiveras i hanteringen?</a:t>
            </a:r>
          </a:p>
          <a:p>
            <a:r>
              <a:rPr lang="sv-SE" noProof="1"/>
              <a:t>Vad är era prioriteringar just nu?</a:t>
            </a:r>
          </a:p>
          <a:p>
            <a:r>
              <a:rPr lang="sv-SE" noProof="1"/>
              <a:t>Vad, och hur kommunicerar ni (internt/externt)?</a:t>
            </a:r>
          </a:p>
          <a:p>
            <a:r>
              <a:rPr lang="sv-SE" noProof="1"/>
              <a:t>Finns det några samverkansbehov; kring vad, med vem och hur?</a:t>
            </a:r>
          </a:p>
          <a:p>
            <a:endParaRPr lang="sv-SE" sz="2400" noProof="1"/>
          </a:p>
          <a:p>
            <a:endParaRPr lang="sv-SE" sz="2400" noProof="1"/>
          </a:p>
        </p:txBody>
      </p:sp>
      <p:sp>
        <p:nvSpPr>
          <p:cNvPr id="4" name="textruta 3">
            <a:extLst>
              <a:ext uri="{FF2B5EF4-FFF2-40B4-BE49-F238E27FC236}">
                <a16:creationId xmlns:a16="http://schemas.microsoft.com/office/drawing/2014/main" id="{97461EC9-D1D3-4609-89A6-F6C9A2C2FC66}"/>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703198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Inspel 2</a:t>
            </a:r>
          </a:p>
        </p:txBody>
      </p:sp>
    </p:spTree>
    <p:extLst>
      <p:ext uri="{BB962C8B-B14F-4D97-AF65-F5344CB8AC3E}">
        <p14:creationId xmlns:p14="http://schemas.microsoft.com/office/powerpoint/2010/main" val="915807270"/>
      </p:ext>
    </p:extLst>
  </p:cSld>
  <p:clrMapOvr>
    <a:masterClrMapping/>
  </p:clrMapOvr>
</p:sld>
</file>

<file path=ppt/theme/theme1.xml><?xml version="1.0" encoding="utf-8"?>
<a:theme xmlns:a="http://schemas.openxmlformats.org/drawingml/2006/main" name="Office-tema">
  <a:themeElements>
    <a:clrScheme name="FSPOS">
      <a:dk1>
        <a:srgbClr val="000000"/>
      </a:dk1>
      <a:lt1>
        <a:srgbClr val="FFFFFF"/>
      </a:lt1>
      <a:dk2>
        <a:srgbClr val="000000"/>
      </a:dk2>
      <a:lt2>
        <a:srgbClr val="808080"/>
      </a:lt2>
      <a:accent1>
        <a:srgbClr val="009682"/>
      </a:accent1>
      <a:accent2>
        <a:srgbClr val="005045"/>
      </a:accent2>
      <a:accent3>
        <a:srgbClr val="AAE2CA"/>
      </a:accent3>
      <a:accent4>
        <a:srgbClr val="606060"/>
      </a:accent4>
      <a:accent5>
        <a:srgbClr val="808080"/>
      </a:accent5>
      <a:accent6>
        <a:srgbClr val="B2B2B2"/>
      </a:accent6>
      <a:hlink>
        <a:srgbClr val="0033CC"/>
      </a:hlink>
      <a:folHlink>
        <a:srgbClr val="0033CC"/>
      </a:folHlink>
    </a:clrScheme>
    <a:fontScheme name="FSPOS">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6FD9A5A-E745-4EBD-B91C-99E759D99D1B}" vid="{A24C8C3B-7F62-4DC9-80AC-32FC2536DD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FSPOS Template - Version 210517</Template>
  <TotalTime>0</TotalTime>
  <Words>910</Words>
  <Application>Microsoft Office PowerPoint</Application>
  <PresentationFormat>Bredbild</PresentationFormat>
  <Paragraphs>66</Paragraphs>
  <Slides>11</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11</vt:i4>
      </vt:variant>
    </vt:vector>
  </HeadingPairs>
  <TitlesOfParts>
    <vt:vector size="15" baseType="lpstr">
      <vt:lpstr>Arial</vt:lpstr>
      <vt:lpstr>Book Antiqua</vt:lpstr>
      <vt:lpstr>Calibri</vt:lpstr>
      <vt:lpstr>Office-tema</vt:lpstr>
      <vt:lpstr>Scenario: Hårdvarufel (tillgänglighet)</vt:lpstr>
      <vt:lpstr>Instruktion </vt:lpstr>
      <vt:lpstr>Innan vi börjar - följande scenariojusteringar kan behöva övervägas</vt:lpstr>
      <vt:lpstr>Bakgrund</vt:lpstr>
      <vt:lpstr>Bakgrund</vt:lpstr>
      <vt:lpstr>Inspel 1</vt:lpstr>
      <vt:lpstr>Inspel 1</vt:lpstr>
      <vt:lpstr>Förslag på frågeställningar att använda som stöd</vt:lpstr>
      <vt:lpstr>Inspel 2</vt:lpstr>
      <vt:lpstr>Inspel 2</vt:lpstr>
      <vt:lpstr>Förslag på frågeställningar att använda som stöd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2022-12-21T11:01:15Z</dcterms:created>
  <dcterms:modified xsi:type="dcterms:W3CDTF">2022-12-21T11:01:38Z</dcterms:modified>
</cp:coreProperties>
</file>