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13"/>
  </p:notesMasterIdLst>
  <p:sldIdLst>
    <p:sldId id="368" r:id="rId2"/>
    <p:sldId id="1818" r:id="rId3"/>
    <p:sldId id="1819" r:id="rId4"/>
    <p:sldId id="1808" r:id="rId5"/>
    <p:sldId id="1806" r:id="rId6"/>
    <p:sldId id="256" r:id="rId7"/>
    <p:sldId id="1798" r:id="rId8"/>
    <p:sldId id="1801" r:id="rId9"/>
    <p:sldId id="1799" r:id="rId10"/>
    <p:sldId id="1800" r:id="rId11"/>
    <p:sldId id="264"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7BA76A0-B8E8-4E1D-BB8C-76008CD7A289}">
          <p14:sldIdLst>
            <p14:sldId id="368"/>
            <p14:sldId id="1818"/>
            <p14:sldId id="1819"/>
            <p14:sldId id="1808"/>
            <p14:sldId id="1806"/>
            <p14:sldId id="256"/>
            <p14:sldId id="1798"/>
            <p14:sldId id="1801"/>
            <p14:sldId id="1799"/>
            <p14:sldId id="1800"/>
            <p14:sldId id="2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Författare"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009682"/>
    <a:srgbClr val="008472"/>
    <a:srgbClr val="84B5AA"/>
    <a:srgbClr val="FFFFFF"/>
    <a:srgbClr val="AAE2CA"/>
    <a:srgbClr val="005045"/>
    <a:srgbClr val="0045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27" autoAdjust="0"/>
    <p:restoredTop sz="94660"/>
  </p:normalViewPr>
  <p:slideViewPr>
    <p:cSldViewPr snapToGrid="0" showGuides="1">
      <p:cViewPr varScale="1">
        <p:scale>
          <a:sx n="89" d="100"/>
          <a:sy n="89" d="100"/>
        </p:scale>
        <p:origin x="372"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82E4A-F122-40F5-ACAB-8D43BA36A9FB}" type="datetimeFigureOut">
              <a:rPr lang="sv-SE" smtClean="0"/>
              <a:t>2022-12-21</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16534-F942-40A7-A232-C0EEF824DAD4}" type="slidenum">
              <a:rPr lang="sv-SE" smtClean="0"/>
              <a:t>‹#›</a:t>
            </a:fld>
            <a:endParaRPr lang="sv-SE"/>
          </a:p>
        </p:txBody>
      </p:sp>
    </p:spTree>
    <p:extLst>
      <p:ext uri="{BB962C8B-B14F-4D97-AF65-F5344CB8AC3E}">
        <p14:creationId xmlns:p14="http://schemas.microsoft.com/office/powerpoint/2010/main" val="140316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0"/>
            <a:ext cx="12192000" cy="6858000"/>
          </a:xfrm>
          <a:prstGeom prst="rect">
            <a:avLst/>
          </a:prstGeom>
          <a:gradFill rotWithShape="0">
            <a:gsLst>
              <a:gs pos="0">
                <a:srgbClr val="009682">
                  <a:gamma/>
                  <a:shade val="46275"/>
                  <a:invGamma/>
                </a:srgbClr>
              </a:gs>
              <a:gs pos="100000">
                <a:srgbClr val="009682"/>
              </a:gs>
            </a:gsLst>
            <a:lin ang="5400000" scaled="1"/>
          </a:gradFill>
          <a:ln w="9525">
            <a:noFill/>
            <a:miter lim="800000"/>
            <a:headEnd/>
            <a:tailEnd/>
          </a:ln>
          <a:effectLst/>
        </p:spPr>
        <p:txBody>
          <a:bodyPr wrap="none" anchor="ctr"/>
          <a:lstStyle/>
          <a:p>
            <a:pPr>
              <a:defRPr/>
            </a:pPr>
            <a:endParaRPr lang="sv-SE"/>
          </a:p>
        </p:txBody>
      </p:sp>
      <p:sp>
        <p:nvSpPr>
          <p:cNvPr id="9" name="Rubrik 1"/>
          <p:cNvSpPr>
            <a:spLocks noGrp="1"/>
          </p:cNvSpPr>
          <p:nvPr>
            <p:ph type="ctrTitle"/>
          </p:nvPr>
        </p:nvSpPr>
        <p:spPr>
          <a:xfrm>
            <a:off x="838200" y="1370013"/>
            <a:ext cx="10515600" cy="2387600"/>
          </a:xfrm>
        </p:spPr>
        <p:txBody>
          <a:bodyPr anchor="b">
            <a:normAutofit/>
          </a:bodyPr>
          <a:lstStyle>
            <a:lvl1pPr algn="ctr">
              <a:defRPr sz="5400">
                <a:solidFill>
                  <a:schemeClr val="bg1"/>
                </a:solidFill>
              </a:defRPr>
            </a:lvl1pPr>
          </a:lstStyle>
          <a:p>
            <a:r>
              <a:rPr lang="en-US"/>
              <a:t>Click to edit Master title style</a:t>
            </a:r>
            <a:endParaRPr lang="sv-SE" dirty="0"/>
          </a:p>
        </p:txBody>
      </p:sp>
      <p:sp>
        <p:nvSpPr>
          <p:cNvPr id="10" name="Underrubrik 2"/>
          <p:cNvSpPr>
            <a:spLocks noGrp="1"/>
          </p:cNvSpPr>
          <p:nvPr>
            <p:ph type="subTitle" idx="1"/>
          </p:nvPr>
        </p:nvSpPr>
        <p:spPr>
          <a:xfrm>
            <a:off x="838200" y="3849688"/>
            <a:ext cx="10515600" cy="1655762"/>
          </a:xfrm>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11" name="Text Box 9"/>
          <p:cNvSpPr txBox="1">
            <a:spLocks noChangeArrowheads="1"/>
          </p:cNvSpPr>
          <p:nvPr userDrawn="1"/>
        </p:nvSpPr>
        <p:spPr bwMode="auto">
          <a:xfrm>
            <a:off x="0" y="770"/>
            <a:ext cx="2463800" cy="1075555"/>
          </a:xfrm>
          <a:prstGeom prst="rect">
            <a:avLst/>
          </a:prstGeom>
          <a:noFill/>
          <a:ln w="9525">
            <a:noFill/>
            <a:miter lim="800000"/>
            <a:headEnd/>
            <a:tailEnd/>
          </a:ln>
        </p:spPr>
        <p:txBody>
          <a:bodyPr lIns="180000" tIns="180000" rIns="0" bIns="0" anchor="t"/>
          <a:lstStyle/>
          <a:p>
            <a:pPr algn="l" eaLnBrk="0" hangingPunct="0">
              <a:defRPr/>
            </a:pPr>
            <a:r>
              <a:rPr lang="sv-SE" sz="2800" b="1" dirty="0">
                <a:solidFill>
                  <a:schemeClr val="bg1"/>
                </a:solidFill>
                <a:latin typeface="Book Antiqua" pitchFamily="18" charset="0"/>
              </a:rPr>
              <a:t>FSPOS</a:t>
            </a:r>
            <a:endParaRPr lang="sv-SE" sz="2000" b="0" dirty="0">
              <a:solidFill>
                <a:schemeClr val="bg1"/>
              </a:solidFill>
              <a:latin typeface="Book Antiqua" pitchFamily="18" charset="0"/>
            </a:endParaRPr>
          </a:p>
          <a:p>
            <a:pPr algn="l" eaLnBrk="0" hangingPunct="0">
              <a:defRPr/>
            </a:pPr>
            <a:r>
              <a:rPr lang="sv-SE" sz="1400" dirty="0">
                <a:solidFill>
                  <a:schemeClr val="bg1"/>
                </a:solidFill>
                <a:latin typeface="Book Antiqua" pitchFamily="18" charset="0"/>
              </a:rPr>
              <a:t>Finansiella Sektorns </a:t>
            </a:r>
          </a:p>
          <a:p>
            <a:pPr algn="l" eaLnBrk="0" hangingPunct="0">
              <a:defRPr/>
            </a:pPr>
            <a:r>
              <a:rPr lang="sv-SE" sz="1400" dirty="0">
                <a:solidFill>
                  <a:schemeClr val="bg1"/>
                </a:solidFill>
                <a:latin typeface="Book Antiqua" pitchFamily="18" charset="0"/>
              </a:rPr>
              <a:t>Privat-Offentliga Samverkan</a:t>
            </a:r>
          </a:p>
        </p:txBody>
      </p:sp>
    </p:spTree>
    <p:extLst>
      <p:ext uri="{BB962C8B-B14F-4D97-AF65-F5344CB8AC3E}">
        <p14:creationId xmlns:p14="http://schemas.microsoft.com/office/powerpoint/2010/main" val="352565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lvl2pPr marL="625475" indent="-17145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196561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normAutofit/>
          </a:bodyPr>
          <a:lstStyle>
            <a:lvl1pPr>
              <a:defRPr sz="4800" b="1">
                <a:solidFill>
                  <a:srgbClr val="009682"/>
                </a:solidFill>
              </a:defRPr>
            </a:lvl1pPr>
          </a:lstStyle>
          <a:p>
            <a:r>
              <a:rPr lang="en-US"/>
              <a:t>Click to edit Master title style</a:t>
            </a:r>
            <a:endParaRPr lang="sv-SE" dirty="0"/>
          </a:p>
        </p:txBody>
      </p:sp>
      <p:sp>
        <p:nvSpPr>
          <p:cNvPr id="3" name="Platshållare för text 2"/>
          <p:cNvSpPr>
            <a:spLocks noGrp="1"/>
          </p:cNvSpPr>
          <p:nvPr>
            <p:ph type="body" idx="1"/>
          </p:nvPr>
        </p:nvSpPr>
        <p:spPr>
          <a:xfrm>
            <a:off x="831850" y="4589464"/>
            <a:ext cx="10515600" cy="1115598"/>
          </a:xfrm>
        </p:spPr>
        <p:txBody>
          <a:bodyPr>
            <a:normAutofit/>
          </a:bodyPr>
          <a:lstStyle>
            <a:lvl1pPr marL="0" indent="0">
              <a:buNone/>
              <a:defRPr sz="2000">
                <a:solidFill>
                  <a:srgbClr val="00968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18210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838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6172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88341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Platshållare för text 2"/>
          <p:cNvSpPr>
            <a:spLocks noGrp="1"/>
          </p:cNvSpPr>
          <p:nvPr>
            <p:ph type="body" idx="1"/>
          </p:nvPr>
        </p:nvSpPr>
        <p:spPr>
          <a:xfrm>
            <a:off x="839788" y="1825200"/>
            <a:ext cx="5157787"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tshållare för innehåll 3"/>
          <p:cNvSpPr>
            <a:spLocks noGrp="1"/>
          </p:cNvSpPr>
          <p:nvPr>
            <p:ph sz="half" idx="2"/>
          </p:nvPr>
        </p:nvSpPr>
        <p:spPr>
          <a:xfrm>
            <a:off x="839788" y="2505075"/>
            <a:ext cx="5157787"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p:cNvSpPr>
            <a:spLocks noGrp="1"/>
          </p:cNvSpPr>
          <p:nvPr>
            <p:ph type="body" sz="quarter" idx="3"/>
          </p:nvPr>
        </p:nvSpPr>
        <p:spPr>
          <a:xfrm>
            <a:off x="6172200" y="1825200"/>
            <a:ext cx="5183188"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tshållare för innehåll 5"/>
          <p:cNvSpPr>
            <a:spLocks noGrp="1"/>
          </p:cNvSpPr>
          <p:nvPr>
            <p:ph sz="quarter" idx="4"/>
          </p:nvPr>
        </p:nvSpPr>
        <p:spPr>
          <a:xfrm>
            <a:off x="6172200" y="2505075"/>
            <a:ext cx="5183188"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bildnummer 8"/>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377246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5" name="Platshållare för bildnummer 4"/>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6931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85377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16"/>
          <p:cNvSpPr>
            <a:spLocks noChangeArrowheads="1"/>
          </p:cNvSpPr>
          <p:nvPr userDrawn="1"/>
        </p:nvSpPr>
        <p:spPr bwMode="auto">
          <a:xfrm>
            <a:off x="0" y="6260123"/>
            <a:ext cx="12192000" cy="597876"/>
          </a:xfrm>
          <a:prstGeom prst="rect">
            <a:avLst/>
          </a:prstGeom>
          <a:gradFill flip="none" rotWithShape="1">
            <a:gsLst>
              <a:gs pos="0">
                <a:srgbClr val="009682">
                  <a:gamma/>
                  <a:shade val="46275"/>
                  <a:invGamma/>
                </a:srgbClr>
              </a:gs>
              <a:gs pos="100000">
                <a:srgbClr val="009682"/>
              </a:gs>
            </a:gsLst>
            <a:lin ang="16200000" scaled="1"/>
            <a:tileRect/>
          </a:gradFill>
          <a:ln w="9525">
            <a:noFill/>
            <a:miter lim="800000"/>
            <a:headEnd/>
            <a:tailEnd/>
          </a:ln>
          <a:effectLst/>
        </p:spPr>
        <p:txBody>
          <a:bodyPr wrap="none" anchor="ctr"/>
          <a:lstStyle/>
          <a:p>
            <a:pPr>
              <a:defRPr/>
            </a:pPr>
            <a:endParaRPr lang="sv-SE"/>
          </a:p>
        </p:txBody>
      </p:sp>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3891781"/>
          </a:xfrm>
          <a:prstGeom prst="rect">
            <a:avLst/>
          </a:prstGeom>
          <a:noFill/>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76499"/>
            <a:ext cx="2743200" cy="365125"/>
          </a:xfrm>
          <a:prstGeom prst="rect">
            <a:avLst/>
          </a:prstGeom>
        </p:spPr>
        <p:txBody>
          <a:bodyPr vert="horz" lIns="91440" tIns="45720" rIns="91440" bIns="45720" rtlCol="0" anchor="ctr"/>
          <a:lstStyle>
            <a:lvl1pPr algn="r">
              <a:defRPr sz="1200">
                <a:solidFill>
                  <a:schemeClr val="bg1"/>
                </a:solidFill>
              </a:defRPr>
            </a:lvl1pPr>
          </a:lstStyle>
          <a:p>
            <a:fld id="{CA5690A7-9BD4-4FE6-99BD-60038F9BBBDF}" type="slidenum">
              <a:rPr lang="en-GB" smtClean="0"/>
              <a:pPr/>
              <a:t>‹#›</a:t>
            </a:fld>
            <a:endParaRPr lang="en-GB" dirty="0"/>
          </a:p>
        </p:txBody>
      </p:sp>
    </p:spTree>
    <p:extLst>
      <p:ext uri="{BB962C8B-B14F-4D97-AF65-F5344CB8AC3E}">
        <p14:creationId xmlns:p14="http://schemas.microsoft.com/office/powerpoint/2010/main" val="1113718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100000"/>
        </a:lnSpc>
        <a:spcBef>
          <a:spcPct val="0"/>
        </a:spcBef>
        <a:buNone/>
        <a:defRPr sz="3600" b="1" kern="1200">
          <a:solidFill>
            <a:srgbClr val="009682"/>
          </a:solidFill>
          <a:latin typeface="+mj-lt"/>
          <a:ea typeface="+mj-ea"/>
          <a:cs typeface="+mj-cs"/>
        </a:defRPr>
      </a:lvl1pPr>
    </p:titleStyle>
    <p:bodyStyle>
      <a:lvl1pPr marL="266700" indent="-26670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1pPr>
      <a:lvl2pPr marL="625475" indent="-171450" algn="l" defTabSz="914400" rtl="0" eaLnBrk="1" latinLnBrk="0" hangingPunct="1">
        <a:lnSpc>
          <a:spcPct val="100000"/>
        </a:lnSpc>
        <a:spcBef>
          <a:spcPts val="600"/>
        </a:spcBef>
        <a:buFont typeface="Book Antiqua" panose="02040602050305030304" pitchFamily="18" charset="0"/>
        <a:buChar char="−"/>
        <a:defRPr sz="1800" kern="1200">
          <a:solidFill>
            <a:schemeClr val="tx1"/>
          </a:solidFill>
          <a:latin typeface="+mn-lt"/>
          <a:ea typeface="+mn-ea"/>
          <a:cs typeface="+mn-cs"/>
        </a:defRPr>
      </a:lvl2pPr>
      <a:lvl3pPr marL="981075" indent="-173038" algn="l" defTabSz="914400" rtl="0" eaLnBrk="1" latinLnBrk="0" hangingPunct="1">
        <a:lnSpc>
          <a:spcPct val="100000"/>
        </a:lnSpc>
        <a:spcBef>
          <a:spcPts val="600"/>
        </a:spcBef>
        <a:buFont typeface="Book Antiqua" panose="02040602050305030304" pitchFamily="18" charset="0"/>
        <a:buChar char="−"/>
        <a:defRPr sz="1600" kern="1200">
          <a:solidFill>
            <a:schemeClr val="tx1"/>
          </a:solidFill>
          <a:latin typeface="+mn-lt"/>
          <a:ea typeface="+mn-ea"/>
          <a:cs typeface="+mn-cs"/>
        </a:defRPr>
      </a:lvl3pPr>
      <a:lvl4pPr marL="1250950" indent="-173038" algn="l" defTabSz="914400" rtl="0" eaLnBrk="1" latinLnBrk="0" hangingPunct="1">
        <a:lnSpc>
          <a:spcPct val="100000"/>
        </a:lnSpc>
        <a:spcBef>
          <a:spcPts val="600"/>
        </a:spcBef>
        <a:buFont typeface="Book Antiqua" panose="02040602050305030304" pitchFamily="18" charset="0"/>
        <a:buChar char="−"/>
        <a:defRPr sz="1400" kern="1200">
          <a:solidFill>
            <a:schemeClr val="tx1"/>
          </a:solidFill>
          <a:latin typeface="+mn-lt"/>
          <a:ea typeface="+mn-ea"/>
          <a:cs typeface="+mn-cs"/>
        </a:defRPr>
      </a:lvl4pPr>
      <a:lvl5pPr marL="1520825" indent="-184150" algn="l" defTabSz="914400" rtl="0" eaLnBrk="1" latinLnBrk="0" hangingPunct="1">
        <a:lnSpc>
          <a:spcPct val="100000"/>
        </a:lnSpc>
        <a:spcBef>
          <a:spcPts val="600"/>
        </a:spcBef>
        <a:buFont typeface="Book Antiqua" panose="02040602050305030304" pitchFamily="18"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9FAAE08-718C-4294-8B9B-70F240CCB843}"/>
              </a:ext>
            </a:extLst>
          </p:cNvPr>
          <p:cNvSpPr>
            <a:spLocks noGrp="1"/>
          </p:cNvSpPr>
          <p:nvPr>
            <p:ph type="ctrTitle"/>
          </p:nvPr>
        </p:nvSpPr>
        <p:spPr>
          <a:xfrm>
            <a:off x="838200" y="1370012"/>
            <a:ext cx="10515600" cy="2744787"/>
          </a:xfrm>
        </p:spPr>
        <p:txBody>
          <a:bodyPr/>
          <a:lstStyle/>
          <a:p>
            <a:r>
              <a:rPr lang="sv-SE"/>
              <a:t>Scenario: Förvanskad data (riktighet) </a:t>
            </a:r>
          </a:p>
        </p:txBody>
      </p:sp>
      <p:sp>
        <p:nvSpPr>
          <p:cNvPr id="5" name="Underrubrik 4">
            <a:extLst>
              <a:ext uri="{FF2B5EF4-FFF2-40B4-BE49-F238E27FC236}">
                <a16:creationId xmlns:a16="http://schemas.microsoft.com/office/drawing/2014/main" id="{615AD51A-A09C-45F5-8BCF-1B21E0DDBCF6}"/>
              </a:ext>
            </a:extLst>
          </p:cNvPr>
          <p:cNvSpPr>
            <a:spLocks noGrp="1"/>
          </p:cNvSpPr>
          <p:nvPr>
            <p:ph type="subTitle" idx="1"/>
          </p:nvPr>
        </p:nvSpPr>
        <p:spPr/>
        <p:txBody>
          <a:bodyPr>
            <a:normAutofit lnSpcReduction="10000"/>
          </a:bodyPr>
          <a:lstStyle/>
          <a:p>
            <a:endParaRPr lang="sv-SE"/>
          </a:p>
          <a:p>
            <a:r>
              <a:rPr lang="sv-SE"/>
              <a:t>Kategori:</a:t>
            </a:r>
          </a:p>
          <a:p>
            <a:r>
              <a:rPr lang="sv-SE"/>
              <a:t>Information</a:t>
            </a:r>
          </a:p>
        </p:txBody>
      </p:sp>
    </p:spTree>
    <p:extLst>
      <p:ext uri="{BB962C8B-B14F-4D97-AF65-F5344CB8AC3E}">
        <p14:creationId xmlns:p14="http://schemas.microsoft.com/office/powerpoint/2010/main" val="223347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199" y="1323975"/>
            <a:ext cx="5731934" cy="4819650"/>
          </a:xfrm>
        </p:spPr>
        <p:txBody>
          <a:bodyPr>
            <a:normAutofit/>
          </a:bodyPr>
          <a:lstStyle/>
          <a:p>
            <a:pPr lvl="0"/>
            <a:r>
              <a:rPr lang="sv-SE" sz="1600" noProof="1">
                <a:solidFill>
                  <a:srgbClr val="000000"/>
                </a:solidFill>
              </a:rPr>
              <a:t>Klockan är [</a:t>
            </a:r>
            <a:r>
              <a:rPr lang="sv-SE" sz="1600" noProof="1">
                <a:solidFill>
                  <a:srgbClr val="009682"/>
                </a:solidFill>
              </a:rPr>
              <a:t>xx:xx</a:t>
            </a:r>
            <a:r>
              <a:rPr lang="sv-SE" sz="1600" noProof="1">
                <a:solidFill>
                  <a:srgbClr val="000000"/>
                </a:solidFill>
              </a:rPr>
              <a:t>] den [</a:t>
            </a:r>
            <a:r>
              <a:rPr lang="sv-SE" sz="1600" noProof="1">
                <a:solidFill>
                  <a:srgbClr val="009682"/>
                </a:solidFill>
              </a:rPr>
              <a:t>datum</a:t>
            </a:r>
            <a:r>
              <a:rPr lang="sv-SE" sz="1600" noProof="1">
                <a:solidFill>
                  <a:srgbClr val="000000"/>
                </a:solidFill>
              </a:rPr>
              <a:t>]. </a:t>
            </a:r>
          </a:p>
          <a:p>
            <a:r>
              <a:rPr lang="sv-SE" sz="1600" noProof="1"/>
              <a:t>[</a:t>
            </a:r>
            <a:r>
              <a:rPr lang="sv-SE" sz="1600" noProof="1">
                <a:solidFill>
                  <a:schemeClr val="accent1"/>
                </a:solidFill>
              </a:rPr>
              <a:t>It-avdelningen/it-leverantören</a:t>
            </a:r>
            <a:r>
              <a:rPr lang="sv-SE" sz="1600" noProof="1"/>
              <a:t>] informerar om att felen i </a:t>
            </a:r>
            <a:r>
              <a:rPr lang="sv-SE" sz="1600" noProof="1">
                <a:solidFill>
                  <a:srgbClr val="000000"/>
                </a:solidFill>
              </a:rPr>
              <a:t>[</a:t>
            </a:r>
            <a:r>
              <a:rPr lang="sv-SE" sz="1600" noProof="1">
                <a:solidFill>
                  <a:srgbClr val="009682"/>
                </a:solidFill>
              </a:rPr>
              <a:t>internt/interna system</a:t>
            </a:r>
            <a:r>
              <a:rPr lang="sv-SE" sz="1600" noProof="1">
                <a:solidFill>
                  <a:srgbClr val="000000"/>
                </a:solidFill>
              </a:rPr>
              <a:t>] som rapporterats in från verksamheten </a:t>
            </a:r>
            <a:r>
              <a:rPr lang="sv-SE" sz="1600" noProof="1"/>
              <a:t>med största sannolikhet kan kopplas samman med helgens uppdatering. Flera misstag i samband med uppdateringen har påträffats, vilket gjort att en mängd filer oavsiktligt skrivits över. </a:t>
            </a:r>
          </a:p>
          <a:p>
            <a:r>
              <a:rPr lang="sv-SE" sz="1600" noProof="1"/>
              <a:t>[</a:t>
            </a:r>
            <a:r>
              <a:rPr lang="sv-SE" sz="1600" noProof="1">
                <a:solidFill>
                  <a:schemeClr val="accent1"/>
                </a:solidFill>
              </a:rPr>
              <a:t>It-avdelningen/it-leverantören</a:t>
            </a:r>
            <a:r>
              <a:rPr lang="sv-SE" sz="1600" noProof="1"/>
              <a:t>] jobbar nu intensivt med att försöka återställa </a:t>
            </a:r>
            <a:r>
              <a:rPr lang="sv-SE" sz="1600" noProof="1">
                <a:solidFill>
                  <a:srgbClr val="000000"/>
                </a:solidFill>
              </a:rPr>
              <a:t>[</a:t>
            </a:r>
            <a:r>
              <a:rPr lang="sv-SE" sz="1600" noProof="1">
                <a:solidFill>
                  <a:srgbClr val="009682"/>
                </a:solidFill>
              </a:rPr>
              <a:t>kritisk data</a:t>
            </a:r>
            <a:r>
              <a:rPr lang="sv-SE" sz="1600" noProof="1">
                <a:solidFill>
                  <a:srgbClr val="000000"/>
                </a:solidFill>
              </a:rPr>
              <a:t>] </a:t>
            </a:r>
            <a:r>
              <a:rPr lang="sv-SE" sz="1600" noProof="1"/>
              <a:t>som har blivit påverkad. </a:t>
            </a:r>
            <a:r>
              <a:rPr lang="sv-SE" sz="1600" noProof="1">
                <a:solidFill>
                  <a:srgbClr val="000000"/>
                </a:solidFill>
              </a:rPr>
              <a:t>Det är dock </a:t>
            </a:r>
            <a:r>
              <a:rPr lang="sv-SE" sz="1600" noProof="1"/>
              <a:t>oklart om all data kommer kunna återställas. </a:t>
            </a:r>
          </a:p>
          <a:p>
            <a:r>
              <a:rPr lang="sv-SE" sz="1600" noProof="1"/>
              <a:t>Just nu finns heller ingen prognos över när driftstörningarna i </a:t>
            </a:r>
            <a:r>
              <a:rPr lang="sv-SE" sz="1600" noProof="1">
                <a:solidFill>
                  <a:srgbClr val="000000"/>
                </a:solidFill>
              </a:rPr>
              <a:t>[</a:t>
            </a:r>
            <a:r>
              <a:rPr lang="sv-SE" sz="1600" noProof="1">
                <a:solidFill>
                  <a:srgbClr val="009682"/>
                </a:solidFill>
              </a:rPr>
              <a:t>internt/interna system</a:t>
            </a:r>
            <a:r>
              <a:rPr lang="sv-SE" sz="1600" noProof="1">
                <a:solidFill>
                  <a:srgbClr val="000000"/>
                </a:solidFill>
              </a:rPr>
              <a:t>] kan vara lösta. </a:t>
            </a:r>
          </a:p>
          <a:p>
            <a:r>
              <a:rPr lang="sv-SE" sz="1600" noProof="1"/>
              <a:t>Efterfrågan på aktuell information inom verksamheten är stor. </a:t>
            </a:r>
          </a:p>
        </p:txBody>
      </p:sp>
      <p:sp>
        <p:nvSpPr>
          <p:cNvPr id="6" name="Rubrik 1">
            <a:extLst>
              <a:ext uri="{FF2B5EF4-FFF2-40B4-BE49-F238E27FC236}">
                <a16:creationId xmlns:a16="http://schemas.microsoft.com/office/drawing/2014/main" id="{EE84C240-CEE8-4155-9FB1-CF651882D9E4}"/>
              </a:ext>
            </a:extLst>
          </p:cNvPr>
          <p:cNvSpPr>
            <a:spLocks noGrp="1"/>
          </p:cNvSpPr>
          <p:nvPr>
            <p:ph type="title"/>
          </p:nvPr>
        </p:nvSpPr>
        <p:spPr>
          <a:xfrm>
            <a:off x="838199" y="133123"/>
            <a:ext cx="10515600" cy="1040357"/>
          </a:xfrm>
        </p:spPr>
        <p:txBody>
          <a:bodyPr/>
          <a:lstStyle/>
          <a:p>
            <a:r>
              <a:rPr lang="sv-SE"/>
              <a:t>Inspel 2</a:t>
            </a:r>
          </a:p>
        </p:txBody>
      </p:sp>
      <p:pic>
        <p:nvPicPr>
          <p:cNvPr id="8" name="Bildobjekt 7">
            <a:extLst>
              <a:ext uri="{FF2B5EF4-FFF2-40B4-BE49-F238E27FC236}">
                <a16:creationId xmlns:a16="http://schemas.microsoft.com/office/drawing/2014/main" id="{85F127D8-E372-4DD6-A8DA-903668C43900}"/>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6867643" y="-9525"/>
            <a:ext cx="5324357" cy="6282267"/>
          </a:xfrm>
          <a:prstGeom prst="rect">
            <a:avLst/>
          </a:prstGeom>
        </p:spPr>
      </p:pic>
      <p:sp>
        <p:nvSpPr>
          <p:cNvPr id="5" name="textruta 4">
            <a:extLst>
              <a:ext uri="{FF2B5EF4-FFF2-40B4-BE49-F238E27FC236}">
                <a16:creationId xmlns:a16="http://schemas.microsoft.com/office/drawing/2014/main" id="{B9E10C43-00BD-424E-BA5F-C64551C219E4}"/>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58549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825625"/>
            <a:ext cx="9315450" cy="3891781"/>
          </a:xfrm>
        </p:spPr>
        <p:txBody>
          <a:bodyPr>
            <a:normAutofit/>
          </a:bodyPr>
          <a:lstStyle/>
          <a:p>
            <a:r>
              <a:rPr lang="sv-SE"/>
              <a:t>Vilka konsekvenser innebär händelseutvecklingen för er?  </a:t>
            </a:r>
          </a:p>
          <a:p>
            <a:r>
              <a:rPr lang="sv-SE"/>
              <a:t>Vilka delar av verksamheten är fortsatt drabbade? </a:t>
            </a:r>
          </a:p>
          <a:p>
            <a:r>
              <a:rPr lang="sv-SE"/>
              <a:t>Vad är era prioriteringar just nu?</a:t>
            </a:r>
          </a:p>
          <a:p>
            <a:r>
              <a:rPr lang="sv-SE"/>
              <a:t>Vad, och hur kommunicerar ni (internt/externt)?</a:t>
            </a:r>
          </a:p>
          <a:p>
            <a:r>
              <a:rPr lang="sv-SE"/>
              <a:t>Finns det några nya samverkansbehov; kring vad, med vem och hur?</a:t>
            </a:r>
          </a:p>
          <a:p>
            <a:r>
              <a:rPr lang="sv-SE"/>
              <a:t>Hur genomförs återställningsarbetet?</a:t>
            </a:r>
          </a:p>
          <a:p>
            <a:r>
              <a:rPr lang="sv-SE"/>
              <a:t>Hur/när genomförs återgången till normalläge?</a:t>
            </a:r>
          </a:p>
        </p:txBody>
      </p:sp>
      <p:sp>
        <p:nvSpPr>
          <p:cNvPr id="4" name="textruta 3">
            <a:extLst>
              <a:ext uri="{FF2B5EF4-FFF2-40B4-BE49-F238E27FC236}">
                <a16:creationId xmlns:a16="http://schemas.microsoft.com/office/drawing/2014/main" id="{0DEBEEF0-FCDB-4D5E-AE7C-030EA96F2578}"/>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10907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F3E018C-962C-4C4A-9A36-68B58E1E5E01}"/>
              </a:ext>
            </a:extLst>
          </p:cNvPr>
          <p:cNvSpPr>
            <a:spLocks noGrp="1"/>
          </p:cNvSpPr>
          <p:nvPr>
            <p:ph type="title"/>
          </p:nvPr>
        </p:nvSpPr>
        <p:spPr>
          <a:xfrm>
            <a:off x="838202" y="74029"/>
            <a:ext cx="10515600" cy="1325563"/>
          </a:xfrm>
        </p:spPr>
        <p:txBody>
          <a:bodyPr/>
          <a:lstStyle/>
          <a:p>
            <a:r>
              <a:rPr lang="sv-SE" dirty="0"/>
              <a:t>Instruktion </a:t>
            </a:r>
          </a:p>
        </p:txBody>
      </p:sp>
      <p:sp>
        <p:nvSpPr>
          <p:cNvPr id="5" name="Platshållare för innehåll 4">
            <a:extLst>
              <a:ext uri="{FF2B5EF4-FFF2-40B4-BE49-F238E27FC236}">
                <a16:creationId xmlns:a16="http://schemas.microsoft.com/office/drawing/2014/main" id="{95C7BCFB-0E78-48C0-B4B0-8AB3DF7E0D2F}"/>
              </a:ext>
            </a:extLst>
          </p:cNvPr>
          <p:cNvSpPr>
            <a:spLocks noGrp="1"/>
          </p:cNvSpPr>
          <p:nvPr>
            <p:ph sz="half" idx="1"/>
          </p:nvPr>
        </p:nvSpPr>
        <p:spPr>
          <a:xfrm>
            <a:off x="838198" y="1284182"/>
            <a:ext cx="6208331" cy="4903237"/>
          </a:xfrm>
        </p:spPr>
        <p:txBody>
          <a:bodyPr>
            <a:noAutofit/>
          </a:bodyPr>
          <a:lstStyle/>
          <a:p>
            <a:r>
              <a:rPr lang="sv-SE" sz="1200" dirty="0"/>
              <a:t>Välj ett lämpligt scenario från FSPOS scenariobank baserat på er verksamhet samt de förmågor som ni avser öva eller testa. Kom ihåg att framtagna scenarier är generella och att egna antaganden behöver göras. I varje inspel kommer det finnas tomma fält som möjliggör anpassning av scenariot. Det är även ni själva som avgör vilka förmågor som ska ingå i övningen eller testet. </a:t>
            </a:r>
          </a:p>
          <a:p>
            <a:r>
              <a:rPr lang="sv-SE" sz="1200" dirty="0"/>
              <a:t>Scenariot kommer att presenteras stegvis genom att först presentera en bakgrund, följt av två inspel som driver händelseutvecklingen framåt. </a:t>
            </a:r>
          </a:p>
          <a:p>
            <a:r>
              <a:rPr lang="sv-SE" sz="1200" dirty="0"/>
              <a:t>Utifrån scenariot samt efterföljande förslag på frågeställningar är det er uppgift att öva eller testa er förmåga att hantera situationen, detta med stöd av framtagna kontinuitets- och/eller krisplaner samt övriga planer. </a:t>
            </a:r>
          </a:p>
          <a:p>
            <a:r>
              <a:rPr lang="sv-SE" sz="1200" dirty="0"/>
              <a:t>Vem eller vilka som ska ingå i övningen eller testet beror på vilka förmågor som avses övas eller testas (inom verksamhet, it eller hos era leverantörer). </a:t>
            </a:r>
          </a:p>
          <a:p>
            <a:r>
              <a:rPr lang="sv-SE" sz="1200" dirty="0"/>
              <a:t>Deltagarna ska i god tid innan genomförandet ha informerats om övningen eller testet, samt vad som förväntas av dem. </a:t>
            </a:r>
          </a:p>
          <a:p>
            <a:r>
              <a:rPr lang="sv-SE" sz="1200" dirty="0"/>
              <a:t>Beräknad tidsåtgång för genomförandet är ca 2-4 timmar.</a:t>
            </a:r>
          </a:p>
          <a:p>
            <a:r>
              <a:rPr lang="sv-SE" sz="1200" dirty="0"/>
              <a:t>Avsätt även god tid för reflektion och diskussion. </a:t>
            </a:r>
          </a:p>
          <a:p>
            <a:r>
              <a:rPr lang="sv-SE" sz="1200" dirty="0"/>
              <a:t>För mer information om hur övningar eller tester genomförs, se FSPOS vägledning för kontinuitetshantering eller FSPOS 6 steg till bättre övningar – Metodstöd och praktiska tips vid planering, på </a:t>
            </a:r>
            <a:r>
              <a:rPr lang="sv-SE" sz="1200" b="1" dirty="0"/>
              <a:t>www.fspos.se</a:t>
            </a:r>
            <a:r>
              <a:rPr lang="sv-SE" sz="1200" dirty="0"/>
              <a:t>.</a:t>
            </a:r>
          </a:p>
        </p:txBody>
      </p:sp>
      <p:pic>
        <p:nvPicPr>
          <p:cNvPr id="7" name="Platshållare för innehåll 6">
            <a:extLst>
              <a:ext uri="{FF2B5EF4-FFF2-40B4-BE49-F238E27FC236}">
                <a16:creationId xmlns:a16="http://schemas.microsoft.com/office/drawing/2014/main" id="{B838BD30-7D39-4E12-AA33-EA0BAA48F727}"/>
              </a:ext>
            </a:extLst>
          </p:cNvPr>
          <p:cNvPicPr>
            <a:picLocks noGrp="1" noChangeAspect="1"/>
          </p:cNvPicPr>
          <p:nvPr>
            <p:ph sz="half" idx="2"/>
          </p:nvPr>
        </p:nvPicPr>
        <p:blipFill>
          <a:blip r:embed="rId2"/>
          <a:stretch>
            <a:fillRect/>
          </a:stretch>
        </p:blipFill>
        <p:spPr>
          <a:xfrm>
            <a:off x="7046530" y="2030386"/>
            <a:ext cx="5145470" cy="3237257"/>
          </a:xfrm>
          <a:prstGeom prst="rect">
            <a:avLst/>
          </a:prstGeom>
        </p:spPr>
      </p:pic>
      <p:sp>
        <p:nvSpPr>
          <p:cNvPr id="6" name="textruta 5">
            <a:extLst>
              <a:ext uri="{FF2B5EF4-FFF2-40B4-BE49-F238E27FC236}">
                <a16:creationId xmlns:a16="http://schemas.microsoft.com/office/drawing/2014/main" id="{6DABF9D4-254C-44AC-A7D0-DF1AA64E51CF}"/>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261230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DDC389-E474-4472-9B27-8EBD2D65A50D}"/>
              </a:ext>
            </a:extLst>
          </p:cNvPr>
          <p:cNvSpPr>
            <a:spLocks noGrp="1"/>
          </p:cNvSpPr>
          <p:nvPr>
            <p:ph type="title"/>
          </p:nvPr>
        </p:nvSpPr>
        <p:spPr/>
        <p:txBody>
          <a:bodyPr/>
          <a:lstStyle/>
          <a:p>
            <a:r>
              <a:rPr lang="sv-SE" dirty="0"/>
              <a:t>Innan vi börjar - följande scenariojusteringar kan behöva övervägas</a:t>
            </a:r>
          </a:p>
        </p:txBody>
      </p:sp>
      <p:sp>
        <p:nvSpPr>
          <p:cNvPr id="3" name="Platshållare för innehåll 2">
            <a:extLst>
              <a:ext uri="{FF2B5EF4-FFF2-40B4-BE49-F238E27FC236}">
                <a16:creationId xmlns:a16="http://schemas.microsoft.com/office/drawing/2014/main" id="{D5646734-995B-42AB-9349-CC0E78B3EEB0}"/>
              </a:ext>
            </a:extLst>
          </p:cNvPr>
          <p:cNvSpPr>
            <a:spLocks noGrp="1"/>
          </p:cNvSpPr>
          <p:nvPr>
            <p:ph idx="1"/>
          </p:nvPr>
        </p:nvSpPr>
        <p:spPr/>
        <p:txBody>
          <a:bodyPr>
            <a:normAutofit/>
          </a:bodyPr>
          <a:lstStyle/>
          <a:p>
            <a:r>
              <a:rPr lang="sv-SE" dirty="0"/>
              <a:t>Vilken tid på dygnet, dag i vecka eller tid på året kommer scenariot att orsaka störst tänkbar påverkan/skada?</a:t>
            </a:r>
          </a:p>
          <a:p>
            <a:r>
              <a:rPr lang="sv-SE" dirty="0"/>
              <a:t>Hur länge kommer händelsen att pågå: en timme, en dag, en vecka, flera månader?</a:t>
            </a:r>
          </a:p>
          <a:p>
            <a:r>
              <a:rPr lang="sv-SE" dirty="0"/>
              <a:t>Vilka kritiska resurser kan vara drabbade?</a:t>
            </a:r>
          </a:p>
          <a:p>
            <a:r>
              <a:rPr lang="sv-SE" dirty="0"/>
              <a:t>Flera delar av er verksamhet kommer sannolikt att drabbas samtidigt av händelsen – hur hanteras händelsen hos andra delar av verksamheten?</a:t>
            </a:r>
          </a:p>
          <a:p>
            <a:r>
              <a:rPr lang="sv-SE" dirty="0"/>
              <a:t>Bör även kritiska leverantörer eller andra samverkansparter ingå? Behöver scenariot i så fall justeras?</a:t>
            </a:r>
          </a:p>
          <a:p>
            <a:endParaRPr lang="sv-SE" dirty="0"/>
          </a:p>
        </p:txBody>
      </p:sp>
      <p:sp>
        <p:nvSpPr>
          <p:cNvPr id="4" name="textruta 3">
            <a:extLst>
              <a:ext uri="{FF2B5EF4-FFF2-40B4-BE49-F238E27FC236}">
                <a16:creationId xmlns:a16="http://schemas.microsoft.com/office/drawing/2014/main" id="{FE722CFE-593D-4C34-A572-E121B98EF235}"/>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3256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Bakgrund</a:t>
            </a:r>
          </a:p>
        </p:txBody>
      </p:sp>
    </p:spTree>
    <p:extLst>
      <p:ext uri="{BB962C8B-B14F-4D97-AF65-F5344CB8AC3E}">
        <p14:creationId xmlns:p14="http://schemas.microsoft.com/office/powerpoint/2010/main" val="2595622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BBEE5A-7F3C-4480-A3C2-3493B17481D4}"/>
              </a:ext>
            </a:extLst>
          </p:cNvPr>
          <p:cNvSpPr>
            <a:spLocks noGrp="1"/>
          </p:cNvSpPr>
          <p:nvPr>
            <p:ph type="title"/>
          </p:nvPr>
        </p:nvSpPr>
        <p:spPr>
          <a:xfrm>
            <a:off x="838200" y="-27952"/>
            <a:ext cx="10515600" cy="1209789"/>
          </a:xfrm>
        </p:spPr>
        <p:txBody>
          <a:bodyPr/>
          <a:lstStyle/>
          <a:p>
            <a:r>
              <a:rPr lang="sv-SE"/>
              <a:t>Bakgrund</a:t>
            </a:r>
          </a:p>
        </p:txBody>
      </p:sp>
      <p:sp>
        <p:nvSpPr>
          <p:cNvPr id="3" name="Platshållare för innehåll 2">
            <a:extLst>
              <a:ext uri="{FF2B5EF4-FFF2-40B4-BE49-F238E27FC236}">
                <a16:creationId xmlns:a16="http://schemas.microsoft.com/office/drawing/2014/main" id="{592AA051-98F1-41A4-B547-975656200343}"/>
              </a:ext>
            </a:extLst>
          </p:cNvPr>
          <p:cNvSpPr>
            <a:spLocks noGrp="1"/>
          </p:cNvSpPr>
          <p:nvPr>
            <p:ph idx="1"/>
          </p:nvPr>
        </p:nvSpPr>
        <p:spPr>
          <a:xfrm>
            <a:off x="733426" y="1181837"/>
            <a:ext cx="6742642" cy="4975123"/>
          </a:xfrm>
        </p:spPr>
        <p:txBody>
          <a:bodyPr>
            <a:normAutofit/>
          </a:bodyPr>
          <a:lstStyle/>
          <a:p>
            <a:r>
              <a:rPr lang="sv-SE" sz="1600" dirty="0"/>
              <a:t>Under början av året publicerades information om en sårbarhet i en välkänd programvara som används i en rad olika mjukvaror och tjänster världen över, så även i Sverige. </a:t>
            </a:r>
          </a:p>
          <a:p>
            <a:r>
              <a:rPr lang="sv-SE" sz="1600" dirty="0"/>
              <a:t>Sårbarheten har ansetts enkel att utnyttja för en extern angripare och kan användas för att fjärrexekvera kod. </a:t>
            </a:r>
          </a:p>
          <a:p>
            <a:r>
              <a:rPr lang="sv-SE" sz="1600" dirty="0"/>
              <a:t>Sårbarheten har klassats med den högsta allvarlighetsgrad enligt CVSS klassning (The Common Vulnerability Scoring System). </a:t>
            </a:r>
          </a:p>
          <a:p>
            <a:r>
              <a:rPr lang="sv-SE" sz="1600" dirty="0"/>
              <a:t>Varningar höjs nu för att angripare redan börjat rikta in sig mot både myndigheter och privata företag i Sverige som är drabbade av just denna sårbarhet. Särskilt aktörer inom den finansiella sektorn pekas ut som möjliga måltavlor. Flera aktörer i Sverige rapporterar redan om att de har blivit utsatta för en rad olika attackförsök.</a:t>
            </a:r>
          </a:p>
          <a:p>
            <a:r>
              <a:rPr lang="sv-SE" sz="1600" dirty="0"/>
              <a:t>Leverantören av den aktuella programvaran meddelar på sin hemsida att de efter ett intensivt arbete lyckats utveckla en första </a:t>
            </a:r>
            <a:r>
              <a:rPr lang="sv-SE" sz="1600" dirty="0" err="1"/>
              <a:t>patch</a:t>
            </a:r>
            <a:r>
              <a:rPr lang="sv-SE" sz="1600" dirty="0"/>
              <a:t> som ska kunna skydda mot de allvarligaste sårbarheterna. </a:t>
            </a:r>
          </a:p>
          <a:p>
            <a:endParaRPr lang="sv-SE" sz="3600" dirty="0"/>
          </a:p>
          <a:p>
            <a:endParaRPr lang="sv-SE" sz="5200" dirty="0"/>
          </a:p>
          <a:p>
            <a:endParaRPr lang="sv-SE" sz="5200" dirty="0"/>
          </a:p>
          <a:p>
            <a:endParaRPr lang="sv-SE" dirty="0"/>
          </a:p>
        </p:txBody>
      </p:sp>
      <p:pic>
        <p:nvPicPr>
          <p:cNvPr id="6" name="Bildobjekt 5">
            <a:extLst>
              <a:ext uri="{FF2B5EF4-FFF2-40B4-BE49-F238E27FC236}">
                <a16:creationId xmlns:a16="http://schemas.microsoft.com/office/drawing/2014/main" id="{A9BE8482-72A0-4709-8585-CC7A5597E08A}"/>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24775" y="0"/>
            <a:ext cx="4467225" cy="6267450"/>
          </a:xfrm>
          <a:prstGeom prst="rect">
            <a:avLst/>
          </a:prstGeom>
        </p:spPr>
      </p:pic>
      <p:sp>
        <p:nvSpPr>
          <p:cNvPr id="4" name="textruta 3">
            <a:extLst>
              <a:ext uri="{FF2B5EF4-FFF2-40B4-BE49-F238E27FC236}">
                <a16:creationId xmlns:a16="http://schemas.microsoft.com/office/drawing/2014/main" id="{E7022C1B-873A-4C58-8CFD-DEFA0E892471}"/>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930631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1</a:t>
            </a:r>
          </a:p>
        </p:txBody>
      </p:sp>
    </p:spTree>
    <p:extLst>
      <p:ext uri="{BB962C8B-B14F-4D97-AF65-F5344CB8AC3E}">
        <p14:creationId xmlns:p14="http://schemas.microsoft.com/office/powerpoint/2010/main" val="375857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344141-A188-475A-8433-5052CA4D3CBC}"/>
              </a:ext>
            </a:extLst>
          </p:cNvPr>
          <p:cNvSpPr>
            <a:spLocks noGrp="1"/>
          </p:cNvSpPr>
          <p:nvPr>
            <p:ph type="title"/>
          </p:nvPr>
        </p:nvSpPr>
        <p:spPr>
          <a:xfrm>
            <a:off x="838199" y="133123"/>
            <a:ext cx="10515600" cy="1325563"/>
          </a:xfrm>
        </p:spPr>
        <p:txBody>
          <a:bodyPr/>
          <a:lstStyle/>
          <a:p>
            <a:r>
              <a:rPr lang="sv-SE"/>
              <a:t>Inspel 1</a:t>
            </a:r>
          </a:p>
        </p:txBody>
      </p:sp>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200" y="1296761"/>
            <a:ext cx="5875868" cy="4801991"/>
          </a:xfrm>
        </p:spPr>
        <p:txBody>
          <a:bodyPr>
            <a:noAutofit/>
          </a:bodyPr>
          <a:lstStyle/>
          <a:p>
            <a:r>
              <a:rPr lang="sv-SE" sz="1300" noProof="1"/>
              <a:t>Klockan är [</a:t>
            </a:r>
            <a:r>
              <a:rPr lang="sv-SE" sz="1300" noProof="1">
                <a:solidFill>
                  <a:schemeClr val="accent1"/>
                </a:solidFill>
              </a:rPr>
              <a:t>xx:xx</a:t>
            </a:r>
            <a:r>
              <a:rPr lang="sv-SE" sz="1300" noProof="1"/>
              <a:t>] den [</a:t>
            </a:r>
            <a:r>
              <a:rPr lang="sv-SE" sz="1300" noProof="1">
                <a:solidFill>
                  <a:schemeClr val="accent1"/>
                </a:solidFill>
              </a:rPr>
              <a:t>datum</a:t>
            </a:r>
            <a:r>
              <a:rPr lang="sv-SE" sz="1300" noProof="1"/>
              <a:t>]. </a:t>
            </a:r>
          </a:p>
          <a:p>
            <a:r>
              <a:rPr lang="sv-SE" sz="1300" noProof="1"/>
              <a:t>Efter en initial utredning genomförd av er </a:t>
            </a:r>
            <a:r>
              <a:rPr lang="sv-SE" sz="1300" noProof="1">
                <a:solidFill>
                  <a:srgbClr val="000000"/>
                </a:solidFill>
              </a:rPr>
              <a:t>[</a:t>
            </a:r>
            <a:r>
              <a:rPr lang="sv-SE" sz="1300" noProof="1">
                <a:solidFill>
                  <a:srgbClr val="009682"/>
                </a:solidFill>
              </a:rPr>
              <a:t>it-avdelning/it-leverantör</a:t>
            </a:r>
            <a:r>
              <a:rPr lang="sv-SE" sz="1300" noProof="1">
                <a:solidFill>
                  <a:srgbClr val="000000"/>
                </a:solidFill>
              </a:rPr>
              <a:t>]</a:t>
            </a:r>
            <a:r>
              <a:rPr lang="sv-SE" sz="1300" noProof="1">
                <a:solidFill>
                  <a:schemeClr val="accent1"/>
                </a:solidFill>
              </a:rPr>
              <a:t> </a:t>
            </a:r>
            <a:r>
              <a:rPr lang="sv-SE" sz="1300" noProof="1"/>
              <a:t>visar det sig att verksamheten har flertalet interna system som är påverkade av den upptäckta sårbarheten. Främst gäller dessa sårbarheter i </a:t>
            </a:r>
            <a:r>
              <a:rPr lang="sv-SE" sz="1300" noProof="1">
                <a:solidFill>
                  <a:srgbClr val="000000"/>
                </a:solidFill>
              </a:rPr>
              <a:t>[</a:t>
            </a:r>
            <a:r>
              <a:rPr lang="sv-SE" sz="1300" noProof="1">
                <a:solidFill>
                  <a:srgbClr val="009682"/>
                </a:solidFill>
              </a:rPr>
              <a:t>internt/interna system</a:t>
            </a:r>
            <a:r>
              <a:rPr lang="sv-SE" sz="1300" noProof="1">
                <a:solidFill>
                  <a:srgbClr val="000000"/>
                </a:solidFill>
              </a:rPr>
              <a:t>] som skulle kunna utnyttjas av en angripare. </a:t>
            </a:r>
            <a:endParaRPr lang="sv-SE" sz="1300" noProof="1"/>
          </a:p>
          <a:p>
            <a:r>
              <a:rPr lang="sv-SE" sz="1300" noProof="1"/>
              <a:t>I helgen genomförde er </a:t>
            </a:r>
            <a:r>
              <a:rPr lang="sv-SE" sz="1300" noProof="1">
                <a:solidFill>
                  <a:srgbClr val="000000"/>
                </a:solidFill>
              </a:rPr>
              <a:t>[</a:t>
            </a:r>
            <a:r>
              <a:rPr lang="sv-SE" sz="1300" noProof="1">
                <a:solidFill>
                  <a:srgbClr val="009682"/>
                </a:solidFill>
              </a:rPr>
              <a:t>it-avdelning/it-leverantör</a:t>
            </a:r>
            <a:r>
              <a:rPr lang="sv-SE" sz="1300" noProof="1">
                <a:solidFill>
                  <a:srgbClr val="000000"/>
                </a:solidFill>
              </a:rPr>
              <a:t>]</a:t>
            </a:r>
            <a:r>
              <a:rPr lang="sv-SE" sz="1300" noProof="1">
                <a:solidFill>
                  <a:srgbClr val="009682"/>
                </a:solidFill>
              </a:rPr>
              <a:t> </a:t>
            </a:r>
            <a:r>
              <a:rPr lang="sv-SE" sz="1300" noProof="1"/>
              <a:t>därför en första uppdatering av de aktuella systemen. Ännu har ingen attack konstaterats mot er verksamhet. </a:t>
            </a:r>
          </a:p>
          <a:p>
            <a:r>
              <a:rPr lang="sv-SE" sz="1300" noProof="1"/>
              <a:t>Under dagen inkommer rapporter från [</a:t>
            </a:r>
            <a:r>
              <a:rPr lang="sv-SE" sz="1300" noProof="1">
                <a:solidFill>
                  <a:schemeClr val="accent1"/>
                </a:solidFill>
              </a:rPr>
              <a:t>avdelning/avdelningar inom verksamheten</a:t>
            </a:r>
            <a:r>
              <a:rPr lang="sv-SE" sz="1300" noProof="1"/>
              <a:t>] om att data i deras system </a:t>
            </a:r>
            <a:r>
              <a:rPr lang="sv-SE" sz="1300" noProof="1">
                <a:solidFill>
                  <a:srgbClr val="000000"/>
                </a:solidFill>
              </a:rPr>
              <a:t>[</a:t>
            </a:r>
            <a:r>
              <a:rPr lang="sv-SE" sz="1300" noProof="1">
                <a:solidFill>
                  <a:srgbClr val="009682"/>
                </a:solidFill>
              </a:rPr>
              <a:t>internt/interna system</a:t>
            </a:r>
            <a:r>
              <a:rPr lang="sv-SE" sz="1300" noProof="1">
                <a:solidFill>
                  <a:srgbClr val="000000"/>
                </a:solidFill>
              </a:rPr>
              <a:t>] är felaktig. Rapporter inkommer även om mindre driftstörningar, vilket orsakar en del förseningar i arbetet som skapar stor irritation inom verksamheten. </a:t>
            </a:r>
          </a:p>
          <a:p>
            <a:r>
              <a:rPr lang="sv-SE" sz="1300" noProof="1">
                <a:solidFill>
                  <a:srgbClr val="000000"/>
                </a:solidFill>
              </a:rPr>
              <a:t>En stor mängd samtal inkommer från [</a:t>
            </a:r>
            <a:r>
              <a:rPr lang="sv-SE" sz="1300" noProof="1">
                <a:solidFill>
                  <a:srgbClr val="009682"/>
                </a:solidFill>
              </a:rPr>
              <a:t>kunder/ medborgare/medarbetare</a:t>
            </a:r>
            <a:r>
              <a:rPr lang="sv-SE" sz="1300" noProof="1">
                <a:solidFill>
                  <a:srgbClr val="000000"/>
                </a:solidFill>
              </a:rPr>
              <a:t>] som är oroliga för att just deras data kan ha påverkats.</a:t>
            </a:r>
          </a:p>
          <a:p>
            <a:r>
              <a:rPr lang="sv-SE" sz="1300" noProof="1"/>
              <a:t>Felsökning hos er </a:t>
            </a:r>
            <a:r>
              <a:rPr lang="sv-SE" sz="1300" noProof="1">
                <a:solidFill>
                  <a:srgbClr val="000000"/>
                </a:solidFill>
              </a:rPr>
              <a:t>[</a:t>
            </a:r>
            <a:r>
              <a:rPr lang="sv-SE" sz="1300" noProof="1">
                <a:solidFill>
                  <a:srgbClr val="009682"/>
                </a:solidFill>
              </a:rPr>
              <a:t>it-avdelningen/it-leverantör</a:t>
            </a:r>
            <a:r>
              <a:rPr lang="sv-SE" sz="1300" noProof="1">
                <a:solidFill>
                  <a:srgbClr val="000000"/>
                </a:solidFill>
              </a:rPr>
              <a:t>]</a:t>
            </a:r>
            <a:r>
              <a:rPr lang="sv-SE" sz="1300" noProof="1">
                <a:solidFill>
                  <a:srgbClr val="009682"/>
                </a:solidFill>
              </a:rPr>
              <a:t> </a:t>
            </a:r>
            <a:r>
              <a:rPr lang="sv-SE" sz="1300" noProof="1"/>
              <a:t>pågår just nu för att undersöka orsaken till felet samt om detta kan hänga samman med helgens uppdatering. </a:t>
            </a:r>
          </a:p>
        </p:txBody>
      </p:sp>
      <p:pic>
        <p:nvPicPr>
          <p:cNvPr id="8" name="Bildobjekt 7">
            <a:extLst>
              <a:ext uri="{FF2B5EF4-FFF2-40B4-BE49-F238E27FC236}">
                <a16:creationId xmlns:a16="http://schemas.microsoft.com/office/drawing/2014/main" id="{85589E2D-6DBA-4890-8D80-C04D299D609A}"/>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72960" y="0"/>
            <a:ext cx="5019040" cy="6273800"/>
          </a:xfrm>
          <a:prstGeom prst="rect">
            <a:avLst/>
          </a:prstGeom>
        </p:spPr>
      </p:pic>
      <p:sp>
        <p:nvSpPr>
          <p:cNvPr id="5" name="textruta 4">
            <a:extLst>
              <a:ext uri="{FF2B5EF4-FFF2-40B4-BE49-F238E27FC236}">
                <a16:creationId xmlns:a16="http://schemas.microsoft.com/office/drawing/2014/main" id="{3EFD666E-3A4F-4F3D-8231-EC3267B363B7}"/>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69330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690689"/>
            <a:ext cx="9544050" cy="4214812"/>
          </a:xfrm>
        </p:spPr>
        <p:txBody>
          <a:bodyPr>
            <a:normAutofit/>
          </a:bodyPr>
          <a:lstStyle/>
          <a:p>
            <a:r>
              <a:rPr lang="sv-SE"/>
              <a:t>Vilka är era omedelbara åtgärder? </a:t>
            </a:r>
          </a:p>
          <a:p>
            <a:r>
              <a:rPr lang="sv-SE"/>
              <a:t>Vilka konsekvenser innebär händelsen för er? På kort och lång sikt? </a:t>
            </a:r>
          </a:p>
          <a:p>
            <a:r>
              <a:rPr lang="sv-SE"/>
              <a:t>Vilka delar av verksamheten är drabbade? </a:t>
            </a:r>
          </a:p>
          <a:p>
            <a:r>
              <a:rPr lang="sv-SE"/>
              <a:t>Vilken personal behöver aktiveras?</a:t>
            </a:r>
          </a:p>
          <a:p>
            <a:r>
              <a:rPr lang="sv-SE"/>
              <a:t>Vilka typer av planer och/eller kontinuitetslösningar (reservrutin och återställningsrutiner) kan tänkas behöva aktiveras i hanteringen?</a:t>
            </a:r>
          </a:p>
          <a:p>
            <a:r>
              <a:rPr lang="sv-SE"/>
              <a:t>Vad är era prioriteringar just nu?</a:t>
            </a:r>
          </a:p>
          <a:p>
            <a:r>
              <a:rPr lang="sv-SE"/>
              <a:t>Vad, och hur kommunicerar ni (internt/externt)?</a:t>
            </a:r>
          </a:p>
          <a:p>
            <a:r>
              <a:rPr lang="sv-SE"/>
              <a:t>Finns det några samverkansbehov; kring vad, med vem och hur?</a:t>
            </a:r>
          </a:p>
          <a:p>
            <a:endParaRPr lang="sv-SE" sz="2400"/>
          </a:p>
          <a:p>
            <a:endParaRPr lang="sv-SE" sz="2400"/>
          </a:p>
        </p:txBody>
      </p:sp>
      <p:sp>
        <p:nvSpPr>
          <p:cNvPr id="4" name="textruta 3">
            <a:extLst>
              <a:ext uri="{FF2B5EF4-FFF2-40B4-BE49-F238E27FC236}">
                <a16:creationId xmlns:a16="http://schemas.microsoft.com/office/drawing/2014/main" id="{0CBBBD06-34C1-402A-90F0-7E2025CA8901}"/>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7031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2</a:t>
            </a:r>
          </a:p>
        </p:txBody>
      </p:sp>
    </p:spTree>
    <p:extLst>
      <p:ext uri="{BB962C8B-B14F-4D97-AF65-F5344CB8AC3E}">
        <p14:creationId xmlns:p14="http://schemas.microsoft.com/office/powerpoint/2010/main" val="915807270"/>
      </p:ext>
    </p:extLst>
  </p:cSld>
  <p:clrMapOvr>
    <a:masterClrMapping/>
  </p:clrMapOvr>
</p:sld>
</file>

<file path=ppt/theme/theme1.xml><?xml version="1.0" encoding="utf-8"?>
<a:theme xmlns:a="http://schemas.openxmlformats.org/drawingml/2006/main" name="Office-tema">
  <a:themeElements>
    <a:clrScheme name="FSPOS">
      <a:dk1>
        <a:srgbClr val="000000"/>
      </a:dk1>
      <a:lt1>
        <a:srgbClr val="FFFFFF"/>
      </a:lt1>
      <a:dk2>
        <a:srgbClr val="000000"/>
      </a:dk2>
      <a:lt2>
        <a:srgbClr val="808080"/>
      </a:lt2>
      <a:accent1>
        <a:srgbClr val="009682"/>
      </a:accent1>
      <a:accent2>
        <a:srgbClr val="005045"/>
      </a:accent2>
      <a:accent3>
        <a:srgbClr val="AAE2CA"/>
      </a:accent3>
      <a:accent4>
        <a:srgbClr val="606060"/>
      </a:accent4>
      <a:accent5>
        <a:srgbClr val="808080"/>
      </a:accent5>
      <a:accent6>
        <a:srgbClr val="B2B2B2"/>
      </a:accent6>
      <a:hlink>
        <a:srgbClr val="0033CC"/>
      </a:hlink>
      <a:folHlink>
        <a:srgbClr val="0033CC"/>
      </a:folHlink>
    </a:clrScheme>
    <a:fontScheme name="FSPOS">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6FD9A5A-E745-4EBD-B91C-99E759D99D1B}" vid="{A24C8C3B-7F62-4DC9-80AC-32FC2536D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FSPOS Template - Version 210517</Template>
  <TotalTime>0</TotalTime>
  <Words>964</Words>
  <Application>Microsoft Office PowerPoint</Application>
  <PresentationFormat>Bredbild</PresentationFormat>
  <Paragraphs>67</Paragraphs>
  <Slides>11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Book Antiqua</vt:lpstr>
      <vt:lpstr>Calibri</vt:lpstr>
      <vt:lpstr>Office-tema</vt:lpstr>
      <vt:lpstr>Scenario: Förvanskad data (riktighet) </vt:lpstr>
      <vt:lpstr>Instruktion </vt:lpstr>
      <vt:lpstr>Innan vi börjar - följande scenariojusteringar kan behöva övervägas</vt:lpstr>
      <vt:lpstr>Bakgrund</vt:lpstr>
      <vt:lpstr>Bakgrund</vt:lpstr>
      <vt:lpstr>Inspel 1</vt:lpstr>
      <vt:lpstr>Inspel 1</vt:lpstr>
      <vt:lpstr>Förslag på frågeställningar att använda som stöd</vt:lpstr>
      <vt:lpstr>Inspel 2</vt:lpstr>
      <vt:lpstr>Inspel 2</vt:lpstr>
      <vt:lpstr>Förslag på frågeställningar att använda som stöd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2022-12-21T11:00:30Z</dcterms:created>
  <dcterms:modified xsi:type="dcterms:W3CDTF">2022-12-21T11:00:47Z</dcterms:modified>
</cp:coreProperties>
</file>