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9"/>
  </p:notesMasterIdLst>
  <p:sldIdLst>
    <p:sldId id="331" r:id="rId5"/>
    <p:sldId id="376" r:id="rId6"/>
    <p:sldId id="360" r:id="rId7"/>
    <p:sldId id="362" r:id="rId8"/>
    <p:sldId id="366" r:id="rId9"/>
    <p:sldId id="365" r:id="rId10"/>
    <p:sldId id="340" r:id="rId11"/>
    <p:sldId id="341" r:id="rId12"/>
    <p:sldId id="375" r:id="rId13"/>
    <p:sldId id="369" r:id="rId14"/>
    <p:sldId id="371" r:id="rId15"/>
    <p:sldId id="359" r:id="rId16"/>
    <p:sldId id="283" r:id="rId17"/>
    <p:sldId id="284" r:id="rId18"/>
    <p:sldId id="285" r:id="rId19"/>
    <p:sldId id="286" r:id="rId20"/>
    <p:sldId id="287" r:id="rId21"/>
    <p:sldId id="288" r:id="rId22"/>
    <p:sldId id="289" r:id="rId23"/>
    <p:sldId id="290" r:id="rId24"/>
    <p:sldId id="291" r:id="rId25"/>
    <p:sldId id="292" r:id="rId26"/>
    <p:sldId id="293" r:id="rId27"/>
    <p:sldId id="294" r:id="rId28"/>
    <p:sldId id="295" r:id="rId29"/>
    <p:sldId id="296" r:id="rId30"/>
    <p:sldId id="297" r:id="rId31"/>
    <p:sldId id="298" r:id="rId32"/>
    <p:sldId id="299" r:id="rId33"/>
    <p:sldId id="300" r:id="rId34"/>
    <p:sldId id="301" r:id="rId35"/>
    <p:sldId id="302" r:id="rId36"/>
    <p:sldId id="303" r:id="rId37"/>
    <p:sldId id="304" r:id="rId38"/>
    <p:sldId id="305" r:id="rId39"/>
    <p:sldId id="306" r:id="rId40"/>
    <p:sldId id="307" r:id="rId41"/>
    <p:sldId id="308" r:id="rId42"/>
    <p:sldId id="309" r:id="rId43"/>
    <p:sldId id="310" r:id="rId44"/>
    <p:sldId id="311" r:id="rId45"/>
    <p:sldId id="312" r:id="rId46"/>
    <p:sldId id="313" r:id="rId47"/>
    <p:sldId id="314" r:id="rId48"/>
    <p:sldId id="315" r:id="rId49"/>
    <p:sldId id="316" r:id="rId50"/>
    <p:sldId id="317" r:id="rId51"/>
    <p:sldId id="318" r:id="rId52"/>
    <p:sldId id="319" r:id="rId53"/>
    <p:sldId id="320" r:id="rId54"/>
    <p:sldId id="321" r:id="rId55"/>
    <p:sldId id="323" r:id="rId56"/>
    <p:sldId id="324" r:id="rId57"/>
    <p:sldId id="325" r:id="rId58"/>
    <p:sldId id="326" r:id="rId59"/>
    <p:sldId id="327" r:id="rId60"/>
    <p:sldId id="329" r:id="rId61"/>
    <p:sldId id="330" r:id="rId62"/>
    <p:sldId id="351" r:id="rId63"/>
    <p:sldId id="352" r:id="rId64"/>
    <p:sldId id="353" r:id="rId65"/>
    <p:sldId id="354" r:id="rId66"/>
    <p:sldId id="355" r:id="rId67"/>
    <p:sldId id="356" r:id="rId6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rick Lindström" initials="PL" lastIdx="2" clrIdx="0">
    <p:extLst>
      <p:ext uri="{19B8F6BF-5375-455C-9EA6-DF929625EA0E}">
        <p15:presenceInfo xmlns:p15="http://schemas.microsoft.com/office/powerpoint/2012/main" userId="S-1-5-21-2495177171-1050080779-4099362488-5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BCEADE"/>
    <a:srgbClr val="F5F5F5"/>
    <a:srgbClr val="008A76"/>
    <a:srgbClr val="005A4D"/>
    <a:srgbClr val="606060"/>
    <a:srgbClr val="6262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866" autoAdjust="0"/>
  </p:normalViewPr>
  <p:slideViewPr>
    <p:cSldViewPr snapToGrid="0">
      <p:cViewPr varScale="1">
        <p:scale>
          <a:sx n="122" d="100"/>
          <a:sy n="122" d="100"/>
        </p:scale>
        <p:origin x="96" y="306"/>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 Type="http://schemas.openxmlformats.org/officeDocument/2006/relationships/slide" Target="slides/slide3.xml"/><Relationship Id="rId71"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E785BC-F9B1-4BEF-AAD3-34D46E0C86B3}" type="datetimeFigureOut">
              <a:rPr lang="sv-SE" smtClean="0"/>
              <a:t>2019-04-01</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F5E78B-A524-43F5-9CEA-C7190D3D8C4F}" type="slidenum">
              <a:rPr lang="sv-SE" smtClean="0"/>
              <a:t>‹#›</a:t>
            </a:fld>
            <a:endParaRPr lang="sv-SE"/>
          </a:p>
        </p:txBody>
      </p:sp>
    </p:spTree>
    <p:extLst>
      <p:ext uri="{BB962C8B-B14F-4D97-AF65-F5344CB8AC3E}">
        <p14:creationId xmlns:p14="http://schemas.microsoft.com/office/powerpoint/2010/main" val="5322237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sv-S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sv-SE"/>
          </a:p>
        </p:txBody>
      </p:sp>
      <p:sp>
        <p:nvSpPr>
          <p:cNvPr id="4" name="Date Placeholder 3"/>
          <p:cNvSpPr>
            <a:spLocks noGrp="1"/>
          </p:cNvSpPr>
          <p:nvPr>
            <p:ph type="dt" sz="half" idx="10"/>
          </p:nvPr>
        </p:nvSpPr>
        <p:spPr/>
        <p:txBody>
          <a:bodyPr/>
          <a:lstStyle/>
          <a:p>
            <a:fld id="{86D0E257-FDF6-4903-8B41-454E16DE68D2}" type="datetimeFigureOut">
              <a:rPr lang="sv-SE" smtClean="0"/>
              <a:t>2019-04-01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2CA6AF60-BB40-411A-8250-C385B9B8EB41}" type="slidenum">
              <a:rPr lang="sv-SE" smtClean="0"/>
              <a:t>‹#›</a:t>
            </a:fld>
            <a:endParaRPr lang="sv-SE"/>
          </a:p>
        </p:txBody>
      </p:sp>
    </p:spTree>
    <p:extLst>
      <p:ext uri="{BB962C8B-B14F-4D97-AF65-F5344CB8AC3E}">
        <p14:creationId xmlns:p14="http://schemas.microsoft.com/office/powerpoint/2010/main" val="365786058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86D0E257-FDF6-4903-8B41-454E16DE68D2}" type="datetimeFigureOut">
              <a:rPr lang="sv-SE" smtClean="0"/>
              <a:t>2019-04-01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2CA6AF60-BB40-411A-8250-C385B9B8EB41}" type="slidenum">
              <a:rPr lang="sv-SE" smtClean="0"/>
              <a:t>‹#›</a:t>
            </a:fld>
            <a:endParaRPr lang="sv-SE"/>
          </a:p>
        </p:txBody>
      </p:sp>
    </p:spTree>
    <p:extLst>
      <p:ext uri="{BB962C8B-B14F-4D97-AF65-F5344CB8AC3E}">
        <p14:creationId xmlns:p14="http://schemas.microsoft.com/office/powerpoint/2010/main" val="2301423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86D0E257-FDF6-4903-8B41-454E16DE68D2}" type="datetimeFigureOut">
              <a:rPr lang="sv-SE" smtClean="0"/>
              <a:t>2019-04-01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2CA6AF60-BB40-411A-8250-C385B9B8EB41}" type="slidenum">
              <a:rPr lang="sv-SE" smtClean="0"/>
              <a:t>‹#›</a:t>
            </a:fld>
            <a:endParaRPr lang="sv-SE"/>
          </a:p>
        </p:txBody>
      </p:sp>
    </p:spTree>
    <p:extLst>
      <p:ext uri="{BB962C8B-B14F-4D97-AF65-F5344CB8AC3E}">
        <p14:creationId xmlns:p14="http://schemas.microsoft.com/office/powerpoint/2010/main" val="3275604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86D0E257-FDF6-4903-8B41-454E16DE68D2}" type="datetimeFigureOut">
              <a:rPr lang="sv-SE" smtClean="0"/>
              <a:t>2019-04-01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2CA6AF60-BB40-411A-8250-C385B9B8EB41}" type="slidenum">
              <a:rPr lang="sv-SE" smtClean="0"/>
              <a:t>‹#›</a:t>
            </a:fld>
            <a:endParaRPr lang="sv-SE"/>
          </a:p>
        </p:txBody>
      </p:sp>
    </p:spTree>
    <p:extLst>
      <p:ext uri="{BB962C8B-B14F-4D97-AF65-F5344CB8AC3E}">
        <p14:creationId xmlns:p14="http://schemas.microsoft.com/office/powerpoint/2010/main" val="458013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sv-S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6D0E257-FDF6-4903-8B41-454E16DE68D2}" type="datetimeFigureOut">
              <a:rPr lang="sv-SE" smtClean="0"/>
              <a:t>2019-04-01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2CA6AF60-BB40-411A-8250-C385B9B8EB41}" type="slidenum">
              <a:rPr lang="sv-SE" smtClean="0"/>
              <a:t>‹#›</a:t>
            </a:fld>
            <a:endParaRPr lang="sv-SE"/>
          </a:p>
        </p:txBody>
      </p:sp>
    </p:spTree>
    <p:extLst>
      <p:ext uri="{BB962C8B-B14F-4D97-AF65-F5344CB8AC3E}">
        <p14:creationId xmlns:p14="http://schemas.microsoft.com/office/powerpoint/2010/main" val="2930774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Date Placeholder 4"/>
          <p:cNvSpPr>
            <a:spLocks noGrp="1"/>
          </p:cNvSpPr>
          <p:nvPr>
            <p:ph type="dt" sz="half" idx="10"/>
          </p:nvPr>
        </p:nvSpPr>
        <p:spPr/>
        <p:txBody>
          <a:bodyPr/>
          <a:lstStyle/>
          <a:p>
            <a:fld id="{86D0E257-FDF6-4903-8B41-454E16DE68D2}" type="datetimeFigureOut">
              <a:rPr lang="sv-SE" smtClean="0"/>
              <a:t>2019-04-01</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2CA6AF60-BB40-411A-8250-C385B9B8EB41}" type="slidenum">
              <a:rPr lang="sv-SE" smtClean="0"/>
              <a:t>‹#›</a:t>
            </a:fld>
            <a:endParaRPr lang="sv-SE"/>
          </a:p>
        </p:txBody>
      </p:sp>
    </p:spTree>
    <p:extLst>
      <p:ext uri="{BB962C8B-B14F-4D97-AF65-F5344CB8AC3E}">
        <p14:creationId xmlns:p14="http://schemas.microsoft.com/office/powerpoint/2010/main" val="2542231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sv-S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6"/>
          <p:cNvSpPr>
            <a:spLocks noGrp="1"/>
          </p:cNvSpPr>
          <p:nvPr>
            <p:ph type="dt" sz="half" idx="10"/>
          </p:nvPr>
        </p:nvSpPr>
        <p:spPr/>
        <p:txBody>
          <a:bodyPr/>
          <a:lstStyle/>
          <a:p>
            <a:fld id="{86D0E257-FDF6-4903-8B41-454E16DE68D2}" type="datetimeFigureOut">
              <a:rPr lang="sv-SE" smtClean="0"/>
              <a:t>2019-04-01</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2CA6AF60-BB40-411A-8250-C385B9B8EB41}" type="slidenum">
              <a:rPr lang="sv-SE" smtClean="0"/>
              <a:t>‹#›</a:t>
            </a:fld>
            <a:endParaRPr lang="sv-SE"/>
          </a:p>
        </p:txBody>
      </p:sp>
    </p:spTree>
    <p:extLst>
      <p:ext uri="{BB962C8B-B14F-4D97-AF65-F5344CB8AC3E}">
        <p14:creationId xmlns:p14="http://schemas.microsoft.com/office/powerpoint/2010/main" val="1725886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Date Placeholder 2"/>
          <p:cNvSpPr>
            <a:spLocks noGrp="1"/>
          </p:cNvSpPr>
          <p:nvPr>
            <p:ph type="dt" sz="half" idx="10"/>
          </p:nvPr>
        </p:nvSpPr>
        <p:spPr/>
        <p:txBody>
          <a:bodyPr/>
          <a:lstStyle/>
          <a:p>
            <a:fld id="{86D0E257-FDF6-4903-8B41-454E16DE68D2}" type="datetimeFigureOut">
              <a:rPr lang="sv-SE" smtClean="0"/>
              <a:t>2019-04-01</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2CA6AF60-BB40-411A-8250-C385B9B8EB41}" type="slidenum">
              <a:rPr lang="sv-SE" smtClean="0"/>
              <a:t>‹#›</a:t>
            </a:fld>
            <a:endParaRPr lang="sv-SE"/>
          </a:p>
        </p:txBody>
      </p:sp>
    </p:spTree>
    <p:extLst>
      <p:ext uri="{BB962C8B-B14F-4D97-AF65-F5344CB8AC3E}">
        <p14:creationId xmlns:p14="http://schemas.microsoft.com/office/powerpoint/2010/main" val="1371957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D0E257-FDF6-4903-8B41-454E16DE68D2}" type="datetimeFigureOut">
              <a:rPr lang="sv-SE" smtClean="0"/>
              <a:t>2019-04-01</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2CA6AF60-BB40-411A-8250-C385B9B8EB41}" type="slidenum">
              <a:rPr lang="sv-SE" smtClean="0"/>
              <a:t>‹#›</a:t>
            </a:fld>
            <a:endParaRPr lang="sv-SE"/>
          </a:p>
        </p:txBody>
      </p:sp>
    </p:spTree>
    <p:extLst>
      <p:ext uri="{BB962C8B-B14F-4D97-AF65-F5344CB8AC3E}">
        <p14:creationId xmlns:p14="http://schemas.microsoft.com/office/powerpoint/2010/main" val="1032668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sv-S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6D0E257-FDF6-4903-8B41-454E16DE68D2}" type="datetimeFigureOut">
              <a:rPr lang="sv-SE" smtClean="0"/>
              <a:t>2019-04-01</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2CA6AF60-BB40-411A-8250-C385B9B8EB41}" type="slidenum">
              <a:rPr lang="sv-SE" smtClean="0"/>
              <a:t>‹#›</a:t>
            </a:fld>
            <a:endParaRPr lang="sv-SE"/>
          </a:p>
        </p:txBody>
      </p:sp>
    </p:spTree>
    <p:extLst>
      <p:ext uri="{BB962C8B-B14F-4D97-AF65-F5344CB8AC3E}">
        <p14:creationId xmlns:p14="http://schemas.microsoft.com/office/powerpoint/2010/main" val="1091045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sv-S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6D0E257-FDF6-4903-8B41-454E16DE68D2}" type="datetimeFigureOut">
              <a:rPr lang="sv-SE" smtClean="0"/>
              <a:t>2019-04-01</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2CA6AF60-BB40-411A-8250-C385B9B8EB41}" type="slidenum">
              <a:rPr lang="sv-SE" smtClean="0"/>
              <a:t>‹#›</a:t>
            </a:fld>
            <a:endParaRPr lang="sv-SE"/>
          </a:p>
        </p:txBody>
      </p:sp>
    </p:spTree>
    <p:extLst>
      <p:ext uri="{BB962C8B-B14F-4D97-AF65-F5344CB8AC3E}">
        <p14:creationId xmlns:p14="http://schemas.microsoft.com/office/powerpoint/2010/main" val="2678142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sv-S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D0E257-FDF6-4903-8B41-454E16DE68D2}" type="datetimeFigureOut">
              <a:rPr lang="sv-SE" smtClean="0"/>
              <a:t>2019-04-01</a:t>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A6AF60-BB40-411A-8250-C385B9B8EB41}" type="slidenum">
              <a:rPr lang="sv-SE" smtClean="0"/>
              <a:t>‹#›</a:t>
            </a:fld>
            <a:endParaRPr lang="sv-SE"/>
          </a:p>
        </p:txBody>
      </p:sp>
      <p:sp>
        <p:nvSpPr>
          <p:cNvPr id="7" name="Rektangel 6" descr="TagShapePrint"/>
          <p:cNvSpPr/>
          <p:nvPr userDrawn="1"/>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662309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3.xml"/><Relationship Id="rId7" Type="http://schemas.openxmlformats.org/officeDocument/2006/relationships/slide" Target="slide12.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11.xml"/><Relationship Id="rId11" Type="http://schemas.openxmlformats.org/officeDocument/2006/relationships/slide" Target="slide58.xml"/><Relationship Id="rId5" Type="http://schemas.openxmlformats.org/officeDocument/2006/relationships/slide" Target="slide5.xml"/><Relationship Id="rId10" Type="http://schemas.openxmlformats.org/officeDocument/2006/relationships/slide" Target="slide57.xml"/><Relationship Id="rId4" Type="http://schemas.openxmlformats.org/officeDocument/2006/relationships/slide" Target="slide9.xml"/><Relationship Id="rId9" Type="http://schemas.openxmlformats.org/officeDocument/2006/relationships/slide" Target="slide2.xml"/></Relationships>
</file>

<file path=ppt/slides/_rels/slide11.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3.xml"/><Relationship Id="rId7" Type="http://schemas.openxmlformats.org/officeDocument/2006/relationships/slide" Target="slide12.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6.xml"/><Relationship Id="rId11" Type="http://schemas.openxmlformats.org/officeDocument/2006/relationships/slide" Target="slide58.xml"/><Relationship Id="rId5" Type="http://schemas.openxmlformats.org/officeDocument/2006/relationships/slide" Target="slide10.xml"/><Relationship Id="rId10" Type="http://schemas.openxmlformats.org/officeDocument/2006/relationships/slide" Target="slide57.xml"/><Relationship Id="rId4" Type="http://schemas.openxmlformats.org/officeDocument/2006/relationships/slide" Target="slide9.xml"/><Relationship Id="rId9" Type="http://schemas.openxmlformats.org/officeDocument/2006/relationships/slide" Target="slide2.xml"/></Relationships>
</file>

<file path=ppt/slides/_rels/slide12.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3.xml"/><Relationship Id="rId7" Type="http://schemas.openxmlformats.org/officeDocument/2006/relationships/slide" Target="slide6.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11.xml"/><Relationship Id="rId11" Type="http://schemas.openxmlformats.org/officeDocument/2006/relationships/slide" Target="slide58.xml"/><Relationship Id="rId5" Type="http://schemas.openxmlformats.org/officeDocument/2006/relationships/slide" Target="slide10.xml"/><Relationship Id="rId10" Type="http://schemas.openxmlformats.org/officeDocument/2006/relationships/slide" Target="slide57.xml"/><Relationship Id="rId4" Type="http://schemas.openxmlformats.org/officeDocument/2006/relationships/slide" Target="slide9.xml"/><Relationship Id="rId9" Type="http://schemas.openxmlformats.org/officeDocument/2006/relationships/slide" Target="slide2.xml"/></Relationships>
</file>

<file path=ppt/slides/_rels/slide1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 Target="slide15.xml"/><Relationship Id="rId7" Type="http://schemas.openxmlformats.org/officeDocument/2006/relationships/slide" Target="slide8.xml"/><Relationship Id="rId2" Type="http://schemas.openxmlformats.org/officeDocument/2006/relationships/slide" Target="slide14.xml"/><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58.xml"/><Relationship Id="rId5" Type="http://schemas.openxmlformats.org/officeDocument/2006/relationships/slide" Target="slide17.xml"/><Relationship Id="rId10" Type="http://schemas.openxmlformats.org/officeDocument/2006/relationships/slide" Target="slide57.xml"/><Relationship Id="rId4" Type="http://schemas.openxmlformats.org/officeDocument/2006/relationships/slide" Target="slide16.xml"/><Relationship Id="rId9" Type="http://schemas.openxmlformats.org/officeDocument/2006/relationships/slide" Target="slide2.xml"/></Relationships>
</file>

<file path=ppt/slides/_rels/slide14.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15.xml"/><Relationship Id="rId7" Type="http://schemas.openxmlformats.org/officeDocument/2006/relationships/slide" Target="slide3.xml"/><Relationship Id="rId2" Type="http://schemas.openxmlformats.org/officeDocument/2006/relationships/slide" Target="slide13.xm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slide" Target="slide58.xml"/><Relationship Id="rId5" Type="http://schemas.openxmlformats.org/officeDocument/2006/relationships/slide" Target="slide17.xml"/><Relationship Id="rId10" Type="http://schemas.openxmlformats.org/officeDocument/2006/relationships/slide" Target="slide57.xml"/><Relationship Id="rId4" Type="http://schemas.openxmlformats.org/officeDocument/2006/relationships/slide" Target="slide16.xml"/><Relationship Id="rId9" Type="http://schemas.openxmlformats.org/officeDocument/2006/relationships/slide" Target="slide2.xml"/></Relationships>
</file>

<file path=ppt/slides/_rels/slide15.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14.xml"/><Relationship Id="rId7" Type="http://schemas.openxmlformats.org/officeDocument/2006/relationships/slide" Target="slide3.xml"/><Relationship Id="rId2" Type="http://schemas.openxmlformats.org/officeDocument/2006/relationships/slide" Target="slide13.xm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slide" Target="slide58.xml"/><Relationship Id="rId5" Type="http://schemas.openxmlformats.org/officeDocument/2006/relationships/slide" Target="slide17.xml"/><Relationship Id="rId10" Type="http://schemas.openxmlformats.org/officeDocument/2006/relationships/slide" Target="slide57.xml"/><Relationship Id="rId4" Type="http://schemas.openxmlformats.org/officeDocument/2006/relationships/slide" Target="slide16.xml"/><Relationship Id="rId9" Type="http://schemas.openxmlformats.org/officeDocument/2006/relationships/slide" Target="slide2.xml"/></Relationships>
</file>

<file path=ppt/slides/_rels/slide16.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14.xml"/><Relationship Id="rId7" Type="http://schemas.openxmlformats.org/officeDocument/2006/relationships/slide" Target="slide3.xml"/><Relationship Id="rId2" Type="http://schemas.openxmlformats.org/officeDocument/2006/relationships/slide" Target="slide13.xm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slide" Target="slide58.xml"/><Relationship Id="rId5" Type="http://schemas.openxmlformats.org/officeDocument/2006/relationships/slide" Target="slide17.xml"/><Relationship Id="rId10" Type="http://schemas.openxmlformats.org/officeDocument/2006/relationships/slide" Target="slide57.xml"/><Relationship Id="rId4" Type="http://schemas.openxmlformats.org/officeDocument/2006/relationships/slide" Target="slide15.xml"/><Relationship Id="rId9" Type="http://schemas.openxmlformats.org/officeDocument/2006/relationships/slide" Target="slide2.xml"/></Relationships>
</file>

<file path=ppt/slides/_rels/slide17.xml.rels><?xml version="1.0" encoding="UTF-8" standalone="yes"?>
<Relationships xmlns="http://schemas.openxmlformats.org/package/2006/relationships"><Relationship Id="rId8" Type="http://schemas.openxmlformats.org/officeDocument/2006/relationships/hyperlink" Target="http://www.riksdagen.se/sv/Sa-funkar-riksdagen/Debatter-och-beslut-i-kammaren/" TargetMode="External"/><Relationship Id="rId13" Type="http://schemas.openxmlformats.org/officeDocument/2006/relationships/slide" Target="slide57.xml"/><Relationship Id="rId3" Type="http://schemas.openxmlformats.org/officeDocument/2006/relationships/slide" Target="slide14.xml"/><Relationship Id="rId7" Type="http://schemas.openxmlformats.org/officeDocument/2006/relationships/hyperlink" Target="http://www.riksdagen.se/Utskott-EU-namnd/Finansutskottet/" TargetMode="External"/><Relationship Id="rId12" Type="http://schemas.openxmlformats.org/officeDocument/2006/relationships/slide" Target="slide2.xml"/><Relationship Id="rId2" Type="http://schemas.openxmlformats.org/officeDocument/2006/relationships/slide" Target="slide13.xml"/><Relationship Id="rId1" Type="http://schemas.openxmlformats.org/officeDocument/2006/relationships/slideLayout" Target="../slideLayouts/slideLayout1.xml"/><Relationship Id="rId6" Type="http://schemas.openxmlformats.org/officeDocument/2006/relationships/hyperlink" Target="http://www.riksdagen.se/sv/Sa-funkar-riksdagen/" TargetMode="External"/><Relationship Id="rId11" Type="http://schemas.openxmlformats.org/officeDocument/2006/relationships/slide" Target="slide8.xml"/><Relationship Id="rId5" Type="http://schemas.openxmlformats.org/officeDocument/2006/relationships/slide" Target="slide16.xml"/><Relationship Id="rId10" Type="http://schemas.openxmlformats.org/officeDocument/2006/relationships/slide" Target="slide3.xml"/><Relationship Id="rId4" Type="http://schemas.openxmlformats.org/officeDocument/2006/relationships/slide" Target="slide15.xml"/><Relationship Id="rId9" Type="http://schemas.openxmlformats.org/officeDocument/2006/relationships/image" Target="../media/image1.png"/><Relationship Id="rId14" Type="http://schemas.openxmlformats.org/officeDocument/2006/relationships/slide" Target="slide58.xml"/></Relationships>
</file>

<file path=ppt/slides/_rels/slide18.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20.xml"/><Relationship Id="rId7" Type="http://schemas.openxmlformats.org/officeDocument/2006/relationships/slide" Target="slide3.xml"/><Relationship Id="rId2" Type="http://schemas.openxmlformats.org/officeDocument/2006/relationships/slide" Target="slide19.xm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slide" Target="slide58.xml"/><Relationship Id="rId5" Type="http://schemas.openxmlformats.org/officeDocument/2006/relationships/slide" Target="slide22.xml"/><Relationship Id="rId10" Type="http://schemas.openxmlformats.org/officeDocument/2006/relationships/slide" Target="slide57.xml"/><Relationship Id="rId4" Type="http://schemas.openxmlformats.org/officeDocument/2006/relationships/slide" Target="slide21.xml"/><Relationship Id="rId9" Type="http://schemas.openxmlformats.org/officeDocument/2006/relationships/slide" Target="slide2.xml"/></Relationships>
</file>

<file path=ppt/slides/_rels/slide19.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20.xml"/><Relationship Id="rId7" Type="http://schemas.openxmlformats.org/officeDocument/2006/relationships/slide" Target="slide3.xml"/><Relationship Id="rId2" Type="http://schemas.openxmlformats.org/officeDocument/2006/relationships/slide" Target="slide18.xm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slide" Target="slide58.xml"/><Relationship Id="rId5" Type="http://schemas.openxmlformats.org/officeDocument/2006/relationships/slide" Target="slide22.xml"/><Relationship Id="rId10" Type="http://schemas.openxmlformats.org/officeDocument/2006/relationships/slide" Target="slide57.xml"/><Relationship Id="rId4" Type="http://schemas.openxmlformats.org/officeDocument/2006/relationships/slide" Target="slide21.xml"/><Relationship Id="rId9" Type="http://schemas.openxmlformats.org/officeDocument/2006/relationships/slide" Target="slide2.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13.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19.xml"/><Relationship Id="rId7" Type="http://schemas.openxmlformats.org/officeDocument/2006/relationships/slide" Target="slide3.xml"/><Relationship Id="rId2" Type="http://schemas.openxmlformats.org/officeDocument/2006/relationships/slide" Target="slide18.xm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slide" Target="slide58.xml"/><Relationship Id="rId5" Type="http://schemas.openxmlformats.org/officeDocument/2006/relationships/slide" Target="slide22.xml"/><Relationship Id="rId10" Type="http://schemas.openxmlformats.org/officeDocument/2006/relationships/slide" Target="slide57.xml"/><Relationship Id="rId4" Type="http://schemas.openxmlformats.org/officeDocument/2006/relationships/slide" Target="slide21.xml"/><Relationship Id="rId9" Type="http://schemas.openxmlformats.org/officeDocument/2006/relationships/slide" Target="slide2.xml"/></Relationships>
</file>

<file path=ppt/slides/_rels/slide21.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19.xml"/><Relationship Id="rId7" Type="http://schemas.openxmlformats.org/officeDocument/2006/relationships/slide" Target="slide3.xml"/><Relationship Id="rId2" Type="http://schemas.openxmlformats.org/officeDocument/2006/relationships/slide" Target="slide18.xm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slide" Target="slide58.xml"/><Relationship Id="rId5" Type="http://schemas.openxmlformats.org/officeDocument/2006/relationships/slide" Target="slide22.xml"/><Relationship Id="rId10" Type="http://schemas.openxmlformats.org/officeDocument/2006/relationships/slide" Target="slide57.xml"/><Relationship Id="rId4" Type="http://schemas.openxmlformats.org/officeDocument/2006/relationships/slide" Target="slide20.xml"/><Relationship Id="rId9" Type="http://schemas.openxmlformats.org/officeDocument/2006/relationships/slide" Target="slide2.xml"/></Relationships>
</file>

<file path=ppt/slides/_rels/slide22.xml.rels><?xml version="1.0" encoding="UTF-8" standalone="yes"?>
<Relationships xmlns="http://schemas.openxmlformats.org/package/2006/relationships"><Relationship Id="rId8" Type="http://schemas.openxmlformats.org/officeDocument/2006/relationships/slide" Target="slide57.xml"/><Relationship Id="rId3" Type="http://schemas.openxmlformats.org/officeDocument/2006/relationships/hyperlink" Target="http://www.regeringen.se/artiklar/2015/02/ansvar-for-finansiell-stabilitet/" TargetMode="External"/><Relationship Id="rId7" Type="http://schemas.openxmlformats.org/officeDocument/2006/relationships/slide" Target="slide2.xml"/><Relationship Id="rId2" Type="http://schemas.openxmlformats.org/officeDocument/2006/relationships/hyperlink" Target="http://www.regeringen.se/artiklar/2015/05/finansiell-stabilitet/" TargetMode="External"/><Relationship Id="rId1" Type="http://schemas.openxmlformats.org/officeDocument/2006/relationships/slideLayout" Target="../slideLayouts/slideLayout1.xml"/><Relationship Id="rId6" Type="http://schemas.openxmlformats.org/officeDocument/2006/relationships/slide" Target="slide8.xml"/><Relationship Id="rId5" Type="http://schemas.openxmlformats.org/officeDocument/2006/relationships/slide" Target="slide3.xml"/><Relationship Id="rId4" Type="http://schemas.openxmlformats.org/officeDocument/2006/relationships/image" Target="../media/image1.png"/><Relationship Id="rId9" Type="http://schemas.openxmlformats.org/officeDocument/2006/relationships/slide" Target="slide58.xml"/></Relationships>
</file>

<file path=ppt/slides/_rels/slide23.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25.xml"/><Relationship Id="rId7" Type="http://schemas.openxmlformats.org/officeDocument/2006/relationships/slide" Target="slide3.xml"/><Relationship Id="rId2" Type="http://schemas.openxmlformats.org/officeDocument/2006/relationships/slide" Target="slide24.xm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slide" Target="slide58.xml"/><Relationship Id="rId5" Type="http://schemas.openxmlformats.org/officeDocument/2006/relationships/slide" Target="slide27.xml"/><Relationship Id="rId10" Type="http://schemas.openxmlformats.org/officeDocument/2006/relationships/slide" Target="slide57.xml"/><Relationship Id="rId4" Type="http://schemas.openxmlformats.org/officeDocument/2006/relationships/slide" Target="slide26.xml"/><Relationship Id="rId9" Type="http://schemas.openxmlformats.org/officeDocument/2006/relationships/slide" Target="slide2.xml"/></Relationships>
</file>

<file path=ppt/slides/_rels/slide24.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25.xml"/><Relationship Id="rId7" Type="http://schemas.openxmlformats.org/officeDocument/2006/relationships/slide" Target="slide3.xml"/><Relationship Id="rId2" Type="http://schemas.openxmlformats.org/officeDocument/2006/relationships/slide" Target="slide23.xm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slide" Target="slide58.xml"/><Relationship Id="rId5" Type="http://schemas.openxmlformats.org/officeDocument/2006/relationships/slide" Target="slide27.xml"/><Relationship Id="rId10" Type="http://schemas.openxmlformats.org/officeDocument/2006/relationships/slide" Target="slide57.xml"/><Relationship Id="rId4" Type="http://schemas.openxmlformats.org/officeDocument/2006/relationships/slide" Target="slide26.xml"/><Relationship Id="rId9" Type="http://schemas.openxmlformats.org/officeDocument/2006/relationships/slide" Target="slide2.xml"/></Relationships>
</file>

<file path=ppt/slides/_rels/slide25.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24.xml"/><Relationship Id="rId7" Type="http://schemas.openxmlformats.org/officeDocument/2006/relationships/slide" Target="slide3.xml"/><Relationship Id="rId2" Type="http://schemas.openxmlformats.org/officeDocument/2006/relationships/slide" Target="slide23.xm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slide" Target="slide58.xml"/><Relationship Id="rId5" Type="http://schemas.openxmlformats.org/officeDocument/2006/relationships/slide" Target="slide27.xml"/><Relationship Id="rId10" Type="http://schemas.openxmlformats.org/officeDocument/2006/relationships/slide" Target="slide57.xml"/><Relationship Id="rId4" Type="http://schemas.openxmlformats.org/officeDocument/2006/relationships/slide" Target="slide26.xml"/><Relationship Id="rId9" Type="http://schemas.openxmlformats.org/officeDocument/2006/relationships/slide" Target="slide2.xml"/></Relationships>
</file>

<file path=ppt/slides/_rels/slide26.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24.xml"/><Relationship Id="rId7" Type="http://schemas.openxmlformats.org/officeDocument/2006/relationships/slide" Target="slide3.xml"/><Relationship Id="rId2" Type="http://schemas.openxmlformats.org/officeDocument/2006/relationships/slide" Target="slide23.xm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slide" Target="slide58.xml"/><Relationship Id="rId5" Type="http://schemas.openxmlformats.org/officeDocument/2006/relationships/slide" Target="slide27.xml"/><Relationship Id="rId10" Type="http://schemas.openxmlformats.org/officeDocument/2006/relationships/slide" Target="slide57.xml"/><Relationship Id="rId4" Type="http://schemas.openxmlformats.org/officeDocument/2006/relationships/slide" Target="slide25.xml"/><Relationship Id="rId9" Type="http://schemas.openxmlformats.org/officeDocument/2006/relationships/slide" Target="slide2.xml"/></Relationships>
</file>

<file path=ppt/slides/_rels/slide27.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slide" Target="slide58.xml"/><Relationship Id="rId3" Type="http://schemas.openxmlformats.org/officeDocument/2006/relationships/slide" Target="slide24.xml"/><Relationship Id="rId7" Type="http://schemas.openxmlformats.org/officeDocument/2006/relationships/hyperlink" Target="http://www.regeringen.se/sa-styrs-sverige/myndigheter-och-bolag-med-statligt-agande/" TargetMode="External"/><Relationship Id="rId12" Type="http://schemas.openxmlformats.org/officeDocument/2006/relationships/slide" Target="slide57.xml"/><Relationship Id="rId2" Type="http://schemas.openxmlformats.org/officeDocument/2006/relationships/slide" Target="slide23.xml"/><Relationship Id="rId1" Type="http://schemas.openxmlformats.org/officeDocument/2006/relationships/slideLayout" Target="../slideLayouts/slideLayout1.xml"/><Relationship Id="rId6" Type="http://schemas.openxmlformats.org/officeDocument/2006/relationships/hyperlink" Target="http://www.regeringen.se/content/1/c6/22/19/17/e4e9a016.pdf" TargetMode="External"/><Relationship Id="rId11" Type="http://schemas.openxmlformats.org/officeDocument/2006/relationships/slide" Target="slide2.xml"/><Relationship Id="rId5" Type="http://schemas.openxmlformats.org/officeDocument/2006/relationships/slide" Target="slide26.xml"/><Relationship Id="rId10" Type="http://schemas.openxmlformats.org/officeDocument/2006/relationships/slide" Target="slide8.xml"/><Relationship Id="rId4" Type="http://schemas.openxmlformats.org/officeDocument/2006/relationships/slide" Target="slide25.xml"/><Relationship Id="rId9" Type="http://schemas.openxmlformats.org/officeDocument/2006/relationships/slide" Target="slide3.xml"/></Relationships>
</file>

<file path=ppt/slides/_rels/slide28.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30.xml"/><Relationship Id="rId7" Type="http://schemas.openxmlformats.org/officeDocument/2006/relationships/slide" Target="slide3.xml"/><Relationship Id="rId2" Type="http://schemas.openxmlformats.org/officeDocument/2006/relationships/slide" Target="slide29.xm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slide" Target="slide58.xml"/><Relationship Id="rId5" Type="http://schemas.openxmlformats.org/officeDocument/2006/relationships/slide" Target="slide32.xml"/><Relationship Id="rId10" Type="http://schemas.openxmlformats.org/officeDocument/2006/relationships/slide" Target="slide57.xml"/><Relationship Id="rId4" Type="http://schemas.openxmlformats.org/officeDocument/2006/relationships/slide" Target="slide31.xml"/><Relationship Id="rId9" Type="http://schemas.openxmlformats.org/officeDocument/2006/relationships/slide" Target="slide2.xml"/></Relationships>
</file>

<file path=ppt/slides/_rels/slide29.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30.xml"/><Relationship Id="rId7" Type="http://schemas.openxmlformats.org/officeDocument/2006/relationships/slide" Target="slide3.xml"/><Relationship Id="rId2" Type="http://schemas.openxmlformats.org/officeDocument/2006/relationships/slide" Target="slide28.xm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slide" Target="slide58.xml"/><Relationship Id="rId5" Type="http://schemas.openxmlformats.org/officeDocument/2006/relationships/slide" Target="slide32.xml"/><Relationship Id="rId10" Type="http://schemas.openxmlformats.org/officeDocument/2006/relationships/slide" Target="slide57.xml"/><Relationship Id="rId4" Type="http://schemas.openxmlformats.org/officeDocument/2006/relationships/slide" Target="slide31.xml"/><Relationship Id="rId9" Type="http://schemas.openxmlformats.org/officeDocument/2006/relationships/slide" Target="slide2.xml"/></Relationships>
</file>

<file path=ppt/slides/_rels/slide3.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33.xml"/><Relationship Id="rId18" Type="http://schemas.openxmlformats.org/officeDocument/2006/relationships/slide" Target="slide57.xml"/><Relationship Id="rId3" Type="http://schemas.openxmlformats.org/officeDocument/2006/relationships/slide" Target="slide59.xml"/><Relationship Id="rId21" Type="http://schemas.openxmlformats.org/officeDocument/2006/relationships/slide" Target="slide18.xml"/><Relationship Id="rId7" Type="http://schemas.openxmlformats.org/officeDocument/2006/relationships/slide" Target="slide4.xml"/><Relationship Id="rId12" Type="http://schemas.openxmlformats.org/officeDocument/2006/relationships/slide" Target="slide43.xml"/><Relationship Id="rId17" Type="http://schemas.openxmlformats.org/officeDocument/2006/relationships/slide" Target="slide2.xml"/><Relationship Id="rId2" Type="http://schemas.openxmlformats.org/officeDocument/2006/relationships/image" Target="../media/image1.png"/><Relationship Id="rId16" Type="http://schemas.openxmlformats.org/officeDocument/2006/relationships/slide" Target="slide48.xml"/><Relationship Id="rId20" Type="http://schemas.openxmlformats.org/officeDocument/2006/relationships/slide" Target="slide7.xml"/><Relationship Id="rId1" Type="http://schemas.openxmlformats.org/officeDocument/2006/relationships/slideLayout" Target="../slideLayouts/slideLayout1.xml"/><Relationship Id="rId6" Type="http://schemas.openxmlformats.org/officeDocument/2006/relationships/slide" Target="slide8.xml"/><Relationship Id="rId11" Type="http://schemas.openxmlformats.org/officeDocument/2006/relationships/slide" Target="slide28.xml"/><Relationship Id="rId5" Type="http://schemas.openxmlformats.org/officeDocument/2006/relationships/slide" Target="slide63.xml"/><Relationship Id="rId15" Type="http://schemas.openxmlformats.org/officeDocument/2006/relationships/slide" Target="slide52.xml"/><Relationship Id="rId10" Type="http://schemas.openxmlformats.org/officeDocument/2006/relationships/slide" Target="slide13.xml"/><Relationship Id="rId19" Type="http://schemas.openxmlformats.org/officeDocument/2006/relationships/slide" Target="slide58.xml"/><Relationship Id="rId4" Type="http://schemas.openxmlformats.org/officeDocument/2006/relationships/hyperlink" Target="http://www.fspos.se/" TargetMode="External"/><Relationship Id="rId9" Type="http://schemas.openxmlformats.org/officeDocument/2006/relationships/slide" Target="slide6.xml"/><Relationship Id="rId14" Type="http://schemas.openxmlformats.org/officeDocument/2006/relationships/slide" Target="slide38.xml"/><Relationship Id="rId22" Type="http://schemas.openxmlformats.org/officeDocument/2006/relationships/slide" Target="slide23.xml"/></Relationships>
</file>

<file path=ppt/slides/_rels/slide30.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29.xml"/><Relationship Id="rId7" Type="http://schemas.openxmlformats.org/officeDocument/2006/relationships/slide" Target="slide3.xml"/><Relationship Id="rId2" Type="http://schemas.openxmlformats.org/officeDocument/2006/relationships/slide" Target="slide28.xm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slide" Target="slide58.xml"/><Relationship Id="rId5" Type="http://schemas.openxmlformats.org/officeDocument/2006/relationships/slide" Target="slide32.xml"/><Relationship Id="rId10" Type="http://schemas.openxmlformats.org/officeDocument/2006/relationships/slide" Target="slide57.xml"/><Relationship Id="rId4" Type="http://schemas.openxmlformats.org/officeDocument/2006/relationships/slide" Target="slide31.xml"/><Relationship Id="rId9" Type="http://schemas.openxmlformats.org/officeDocument/2006/relationships/slide" Target="slide2.xml"/></Relationships>
</file>

<file path=ppt/slides/_rels/slide31.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29.xml"/><Relationship Id="rId7" Type="http://schemas.openxmlformats.org/officeDocument/2006/relationships/slide" Target="slide3.xml"/><Relationship Id="rId2" Type="http://schemas.openxmlformats.org/officeDocument/2006/relationships/slide" Target="slide28.xm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slide" Target="slide58.xml"/><Relationship Id="rId5" Type="http://schemas.openxmlformats.org/officeDocument/2006/relationships/slide" Target="slide32.xml"/><Relationship Id="rId10" Type="http://schemas.openxmlformats.org/officeDocument/2006/relationships/slide" Target="slide57.xml"/><Relationship Id="rId4" Type="http://schemas.openxmlformats.org/officeDocument/2006/relationships/slide" Target="slide30.xml"/><Relationship Id="rId9" Type="http://schemas.openxmlformats.org/officeDocument/2006/relationships/slide" Target="slide2.xml"/></Relationships>
</file>

<file path=ppt/slides/_rels/slide32.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hyperlink" Target="http://www.riksbank.se/sv/Finansiell-stabilitet/Vad-ar-finansiell-stabilitet/Riksbankens-uppdrag-inom-finansiell-stabilitet/" TargetMode="External"/><Relationship Id="rId7" Type="http://schemas.openxmlformats.org/officeDocument/2006/relationships/slide" Target="slide8.xml"/><Relationship Id="rId2" Type="http://schemas.openxmlformats.org/officeDocument/2006/relationships/hyperlink" Target="http://www.riksbank.se/sv/Press-och-publicerat/Pressrum/Presstjanst/" TargetMode="Externa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image" Target="../media/image1.png"/><Relationship Id="rId10" Type="http://schemas.openxmlformats.org/officeDocument/2006/relationships/slide" Target="slide58.xml"/><Relationship Id="rId4" Type="http://schemas.openxmlformats.org/officeDocument/2006/relationships/hyperlink" Target="http://www.riksbank.se/sv/Finansiell-stabilitet/Krishantering-vid-en-finansiell-kris/" TargetMode="External"/><Relationship Id="rId9" Type="http://schemas.openxmlformats.org/officeDocument/2006/relationships/slide" Target="slide57.xml"/></Relationships>
</file>

<file path=ppt/slides/_rels/slide33.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35.xml"/><Relationship Id="rId7" Type="http://schemas.openxmlformats.org/officeDocument/2006/relationships/slide" Target="slide3.xml"/><Relationship Id="rId2" Type="http://schemas.openxmlformats.org/officeDocument/2006/relationships/slide" Target="slide34.xm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slide" Target="slide58.xml"/><Relationship Id="rId5" Type="http://schemas.openxmlformats.org/officeDocument/2006/relationships/slide" Target="slide37.xml"/><Relationship Id="rId10" Type="http://schemas.openxmlformats.org/officeDocument/2006/relationships/slide" Target="slide57.xml"/><Relationship Id="rId4" Type="http://schemas.openxmlformats.org/officeDocument/2006/relationships/slide" Target="slide36.xml"/><Relationship Id="rId9" Type="http://schemas.openxmlformats.org/officeDocument/2006/relationships/slide" Target="slide2.xml"/></Relationships>
</file>

<file path=ppt/slides/_rels/slide34.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35.xml"/><Relationship Id="rId7" Type="http://schemas.openxmlformats.org/officeDocument/2006/relationships/slide" Target="slide3.xml"/><Relationship Id="rId2" Type="http://schemas.openxmlformats.org/officeDocument/2006/relationships/slide" Target="slide33.xm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slide" Target="slide58.xml"/><Relationship Id="rId5" Type="http://schemas.openxmlformats.org/officeDocument/2006/relationships/slide" Target="slide37.xml"/><Relationship Id="rId10" Type="http://schemas.openxmlformats.org/officeDocument/2006/relationships/slide" Target="slide57.xml"/><Relationship Id="rId4" Type="http://schemas.openxmlformats.org/officeDocument/2006/relationships/slide" Target="slide36.xml"/><Relationship Id="rId9" Type="http://schemas.openxmlformats.org/officeDocument/2006/relationships/slide" Target="slide2.xml"/></Relationships>
</file>

<file path=ppt/slides/_rels/slide35.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34.xml"/><Relationship Id="rId7" Type="http://schemas.openxmlformats.org/officeDocument/2006/relationships/slide" Target="slide3.xml"/><Relationship Id="rId2" Type="http://schemas.openxmlformats.org/officeDocument/2006/relationships/slide" Target="slide33.xm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slide" Target="slide58.xml"/><Relationship Id="rId5" Type="http://schemas.openxmlformats.org/officeDocument/2006/relationships/slide" Target="slide37.xml"/><Relationship Id="rId10" Type="http://schemas.openxmlformats.org/officeDocument/2006/relationships/slide" Target="slide57.xml"/><Relationship Id="rId4" Type="http://schemas.openxmlformats.org/officeDocument/2006/relationships/slide" Target="slide36.xml"/><Relationship Id="rId9" Type="http://schemas.openxmlformats.org/officeDocument/2006/relationships/slide" Target="slide2.xml"/></Relationships>
</file>

<file path=ppt/slides/_rels/slide36.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34.xml"/><Relationship Id="rId7" Type="http://schemas.openxmlformats.org/officeDocument/2006/relationships/slide" Target="slide3.xml"/><Relationship Id="rId2" Type="http://schemas.openxmlformats.org/officeDocument/2006/relationships/slide" Target="slide33.xm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slide" Target="slide58.xml"/><Relationship Id="rId5" Type="http://schemas.openxmlformats.org/officeDocument/2006/relationships/slide" Target="slide37.xml"/><Relationship Id="rId10" Type="http://schemas.openxmlformats.org/officeDocument/2006/relationships/slide" Target="slide57.xml"/><Relationship Id="rId4" Type="http://schemas.openxmlformats.org/officeDocument/2006/relationships/slide" Target="slide35.xml"/><Relationship Id="rId9" Type="http://schemas.openxmlformats.org/officeDocument/2006/relationships/slide" Target="slide2.xml"/></Relationships>
</file>

<file path=ppt/slides/_rels/slide37.xml.rels><?xml version="1.0" encoding="UTF-8" standalone="yes"?>
<Relationships xmlns="http://schemas.openxmlformats.org/package/2006/relationships"><Relationship Id="rId8" Type="http://schemas.openxmlformats.org/officeDocument/2006/relationships/hyperlink" Target="https://www.riksgalden.se/sv/omriksgalden/Finansiell-stabilitet/" TargetMode="External"/><Relationship Id="rId13" Type="http://schemas.openxmlformats.org/officeDocument/2006/relationships/slide" Target="slide2.xml"/><Relationship Id="rId3" Type="http://schemas.openxmlformats.org/officeDocument/2006/relationships/slide" Target="slide34.xml"/><Relationship Id="rId7" Type="http://schemas.openxmlformats.org/officeDocument/2006/relationships/hyperlink" Target="https://www.riksgalden.se/sv/omriksgalden/Om-Riksgalden/" TargetMode="External"/><Relationship Id="rId12" Type="http://schemas.openxmlformats.org/officeDocument/2006/relationships/slide" Target="slide8.xml"/><Relationship Id="rId2" Type="http://schemas.openxmlformats.org/officeDocument/2006/relationships/slide" Target="slide33.xml"/><Relationship Id="rId1" Type="http://schemas.openxmlformats.org/officeDocument/2006/relationships/slideLayout" Target="../slideLayouts/slideLayout1.xml"/><Relationship Id="rId6" Type="http://schemas.openxmlformats.org/officeDocument/2006/relationships/hyperlink" Target="https://www.riksgalden.se/sv/omriksgalden/Pressrum/" TargetMode="External"/><Relationship Id="rId11" Type="http://schemas.openxmlformats.org/officeDocument/2006/relationships/slide" Target="slide3.xml"/><Relationship Id="rId5" Type="http://schemas.openxmlformats.org/officeDocument/2006/relationships/slide" Target="slide36.xml"/><Relationship Id="rId15" Type="http://schemas.openxmlformats.org/officeDocument/2006/relationships/slide" Target="slide58.xml"/><Relationship Id="rId10" Type="http://schemas.openxmlformats.org/officeDocument/2006/relationships/image" Target="../media/image1.png"/><Relationship Id="rId4" Type="http://schemas.openxmlformats.org/officeDocument/2006/relationships/slide" Target="slide35.xml"/><Relationship Id="rId9" Type="http://schemas.openxmlformats.org/officeDocument/2006/relationships/hyperlink" Target="https://www.riksgalden.se/sv/Insattningsgarantin/" TargetMode="External"/><Relationship Id="rId14" Type="http://schemas.openxmlformats.org/officeDocument/2006/relationships/slide" Target="slide57.xml"/></Relationships>
</file>

<file path=ppt/slides/_rels/slide38.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40.xml"/><Relationship Id="rId7" Type="http://schemas.openxmlformats.org/officeDocument/2006/relationships/slide" Target="slide3.xml"/><Relationship Id="rId2" Type="http://schemas.openxmlformats.org/officeDocument/2006/relationships/slide" Target="slide39.xm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slide" Target="slide58.xml"/><Relationship Id="rId5" Type="http://schemas.openxmlformats.org/officeDocument/2006/relationships/slide" Target="slide42.xml"/><Relationship Id="rId10" Type="http://schemas.openxmlformats.org/officeDocument/2006/relationships/slide" Target="slide57.xml"/><Relationship Id="rId4" Type="http://schemas.openxmlformats.org/officeDocument/2006/relationships/slide" Target="slide41.xml"/><Relationship Id="rId9" Type="http://schemas.openxmlformats.org/officeDocument/2006/relationships/slide" Target="slide2.xml"/></Relationships>
</file>

<file path=ppt/slides/_rels/slide39.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40.xml"/><Relationship Id="rId7" Type="http://schemas.openxmlformats.org/officeDocument/2006/relationships/slide" Target="slide3.xml"/><Relationship Id="rId2" Type="http://schemas.openxmlformats.org/officeDocument/2006/relationships/slide" Target="slide38.xm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slide" Target="slide58.xml"/><Relationship Id="rId5" Type="http://schemas.openxmlformats.org/officeDocument/2006/relationships/slide" Target="slide42.xml"/><Relationship Id="rId10" Type="http://schemas.openxmlformats.org/officeDocument/2006/relationships/slide" Target="slide57.xml"/><Relationship Id="rId4" Type="http://schemas.openxmlformats.org/officeDocument/2006/relationships/slide" Target="slide41.xml"/><Relationship Id="rId9" Type="http://schemas.openxmlformats.org/officeDocument/2006/relationships/slide" Target="slide2.xml"/></Relationships>
</file>

<file path=ppt/slides/_rels/slide4.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4.xml"/><Relationship Id="rId7" Type="http://schemas.openxmlformats.org/officeDocument/2006/relationships/slide" Target="slide3.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7.xml"/><Relationship Id="rId11" Type="http://schemas.openxmlformats.org/officeDocument/2006/relationships/slide" Target="slide58.xml"/><Relationship Id="rId5" Type="http://schemas.openxmlformats.org/officeDocument/2006/relationships/slide" Target="slide6.xml"/><Relationship Id="rId10" Type="http://schemas.openxmlformats.org/officeDocument/2006/relationships/slide" Target="slide57.xml"/><Relationship Id="rId4" Type="http://schemas.openxmlformats.org/officeDocument/2006/relationships/slide" Target="slide5.xml"/><Relationship Id="rId9" Type="http://schemas.openxmlformats.org/officeDocument/2006/relationships/slide" Target="slide2.xml"/></Relationships>
</file>

<file path=ppt/slides/_rels/slide40.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39.xml"/><Relationship Id="rId7" Type="http://schemas.openxmlformats.org/officeDocument/2006/relationships/slide" Target="slide3.xml"/><Relationship Id="rId2" Type="http://schemas.openxmlformats.org/officeDocument/2006/relationships/slide" Target="slide38.xm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slide" Target="slide58.xml"/><Relationship Id="rId5" Type="http://schemas.openxmlformats.org/officeDocument/2006/relationships/slide" Target="slide42.xml"/><Relationship Id="rId10" Type="http://schemas.openxmlformats.org/officeDocument/2006/relationships/slide" Target="slide57.xml"/><Relationship Id="rId4" Type="http://schemas.openxmlformats.org/officeDocument/2006/relationships/slide" Target="slide41.xml"/><Relationship Id="rId9" Type="http://schemas.openxmlformats.org/officeDocument/2006/relationships/slide" Target="slide2.xml"/></Relationships>
</file>

<file path=ppt/slides/_rels/slide41.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39.xml"/><Relationship Id="rId7" Type="http://schemas.openxmlformats.org/officeDocument/2006/relationships/slide" Target="slide3.xml"/><Relationship Id="rId2" Type="http://schemas.openxmlformats.org/officeDocument/2006/relationships/slide" Target="slide38.xm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slide" Target="slide58.xml"/><Relationship Id="rId5" Type="http://schemas.openxmlformats.org/officeDocument/2006/relationships/slide" Target="slide42.xml"/><Relationship Id="rId10" Type="http://schemas.openxmlformats.org/officeDocument/2006/relationships/slide" Target="slide57.xml"/><Relationship Id="rId4" Type="http://schemas.openxmlformats.org/officeDocument/2006/relationships/slide" Target="slide40.xml"/><Relationship Id="rId9" Type="http://schemas.openxmlformats.org/officeDocument/2006/relationships/slide" Target="slide2.xml"/></Relationships>
</file>

<file path=ppt/slides/_rels/slide42.xml.rels><?xml version="1.0" encoding="UTF-8" standalone="yes"?>
<Relationships xmlns="http://schemas.openxmlformats.org/package/2006/relationships"><Relationship Id="rId8" Type="http://schemas.openxmlformats.org/officeDocument/2006/relationships/hyperlink" Target="http://www.fi.se/Tillstand/" TargetMode="External"/><Relationship Id="rId13" Type="http://schemas.openxmlformats.org/officeDocument/2006/relationships/slide" Target="slide2.xml"/><Relationship Id="rId3" Type="http://schemas.openxmlformats.org/officeDocument/2006/relationships/slide" Target="slide39.xml"/><Relationship Id="rId7" Type="http://schemas.openxmlformats.org/officeDocument/2006/relationships/hyperlink" Target="http://www.fi.se/Om-FI/" TargetMode="External"/><Relationship Id="rId12" Type="http://schemas.openxmlformats.org/officeDocument/2006/relationships/slide" Target="slide8.xml"/><Relationship Id="rId2" Type="http://schemas.openxmlformats.org/officeDocument/2006/relationships/slide" Target="slide38.xml"/><Relationship Id="rId1" Type="http://schemas.openxmlformats.org/officeDocument/2006/relationships/slideLayout" Target="../slideLayouts/slideLayout1.xml"/><Relationship Id="rId6" Type="http://schemas.openxmlformats.org/officeDocument/2006/relationships/hyperlink" Target="http://finansinspektionen.se/Press/Presskontakter/" TargetMode="External"/><Relationship Id="rId11" Type="http://schemas.openxmlformats.org/officeDocument/2006/relationships/slide" Target="slide3.xml"/><Relationship Id="rId5" Type="http://schemas.openxmlformats.org/officeDocument/2006/relationships/slide" Target="slide41.xml"/><Relationship Id="rId15" Type="http://schemas.openxmlformats.org/officeDocument/2006/relationships/slide" Target="slide58.xml"/><Relationship Id="rId10" Type="http://schemas.openxmlformats.org/officeDocument/2006/relationships/image" Target="../media/image1.png"/><Relationship Id="rId4" Type="http://schemas.openxmlformats.org/officeDocument/2006/relationships/slide" Target="slide40.xml"/><Relationship Id="rId9" Type="http://schemas.openxmlformats.org/officeDocument/2006/relationships/hyperlink" Target="http://www.fi.se/Tillsyn/Sanktioner/" TargetMode="External"/><Relationship Id="rId14" Type="http://schemas.openxmlformats.org/officeDocument/2006/relationships/slide" Target="slide57.xml"/></Relationships>
</file>

<file path=ppt/slides/_rels/slide43.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45.xml"/><Relationship Id="rId7" Type="http://schemas.openxmlformats.org/officeDocument/2006/relationships/slide" Target="slide3.xml"/><Relationship Id="rId2" Type="http://schemas.openxmlformats.org/officeDocument/2006/relationships/slide" Target="slide44.xm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slide" Target="slide58.xml"/><Relationship Id="rId5" Type="http://schemas.openxmlformats.org/officeDocument/2006/relationships/slide" Target="slide47.xml"/><Relationship Id="rId10" Type="http://schemas.openxmlformats.org/officeDocument/2006/relationships/slide" Target="slide57.xml"/><Relationship Id="rId4" Type="http://schemas.openxmlformats.org/officeDocument/2006/relationships/slide" Target="slide46.xml"/><Relationship Id="rId9" Type="http://schemas.openxmlformats.org/officeDocument/2006/relationships/slide" Target="slide2.xml"/></Relationships>
</file>

<file path=ppt/slides/_rels/slide44.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45.xml"/><Relationship Id="rId7" Type="http://schemas.openxmlformats.org/officeDocument/2006/relationships/slide" Target="slide3.xml"/><Relationship Id="rId2" Type="http://schemas.openxmlformats.org/officeDocument/2006/relationships/slide" Target="slide43.xm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slide" Target="slide58.xml"/><Relationship Id="rId5" Type="http://schemas.openxmlformats.org/officeDocument/2006/relationships/slide" Target="slide47.xml"/><Relationship Id="rId10" Type="http://schemas.openxmlformats.org/officeDocument/2006/relationships/slide" Target="slide57.xml"/><Relationship Id="rId4" Type="http://schemas.openxmlformats.org/officeDocument/2006/relationships/slide" Target="slide46.xml"/><Relationship Id="rId9" Type="http://schemas.openxmlformats.org/officeDocument/2006/relationships/slide" Target="slide2.xml"/></Relationships>
</file>

<file path=ppt/slides/_rels/slide45.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44.xml"/><Relationship Id="rId7" Type="http://schemas.openxmlformats.org/officeDocument/2006/relationships/slide" Target="slide3.xml"/><Relationship Id="rId2" Type="http://schemas.openxmlformats.org/officeDocument/2006/relationships/slide" Target="slide43.xm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slide" Target="slide58.xml"/><Relationship Id="rId5" Type="http://schemas.openxmlformats.org/officeDocument/2006/relationships/slide" Target="slide47.xml"/><Relationship Id="rId10" Type="http://schemas.openxmlformats.org/officeDocument/2006/relationships/slide" Target="slide57.xml"/><Relationship Id="rId4" Type="http://schemas.openxmlformats.org/officeDocument/2006/relationships/slide" Target="slide46.xml"/><Relationship Id="rId9" Type="http://schemas.openxmlformats.org/officeDocument/2006/relationships/slide" Target="slide2.xml"/></Relationships>
</file>

<file path=ppt/slides/_rels/slide46.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44.xml"/><Relationship Id="rId7" Type="http://schemas.openxmlformats.org/officeDocument/2006/relationships/slide" Target="slide3.xml"/><Relationship Id="rId2" Type="http://schemas.openxmlformats.org/officeDocument/2006/relationships/slide" Target="slide43.xm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slide" Target="slide58.xml"/><Relationship Id="rId5" Type="http://schemas.openxmlformats.org/officeDocument/2006/relationships/slide" Target="slide47.xml"/><Relationship Id="rId10" Type="http://schemas.openxmlformats.org/officeDocument/2006/relationships/slide" Target="slide57.xml"/><Relationship Id="rId4" Type="http://schemas.openxmlformats.org/officeDocument/2006/relationships/slide" Target="slide45.xml"/><Relationship Id="rId9" Type="http://schemas.openxmlformats.org/officeDocument/2006/relationships/slide" Target="slide2.xml"/></Relationships>
</file>

<file path=ppt/slides/_rels/slide47.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slide" Target="slide58.xml"/><Relationship Id="rId3" Type="http://schemas.openxmlformats.org/officeDocument/2006/relationships/slide" Target="slide44.xml"/><Relationship Id="rId7" Type="http://schemas.openxmlformats.org/officeDocument/2006/relationships/hyperlink" Target="https://www.riksgalden.se/sv/Insattningsgarantin/Om_Insattningsgarantin/" TargetMode="External"/><Relationship Id="rId12" Type="http://schemas.openxmlformats.org/officeDocument/2006/relationships/slide" Target="slide57.xml"/><Relationship Id="rId2" Type="http://schemas.openxmlformats.org/officeDocument/2006/relationships/slide" Target="slide43.xml"/><Relationship Id="rId1" Type="http://schemas.openxmlformats.org/officeDocument/2006/relationships/slideLayout" Target="../slideLayouts/slideLayout1.xml"/><Relationship Id="rId6" Type="http://schemas.openxmlformats.org/officeDocument/2006/relationships/hyperlink" Target="http://www.swedishbankers.se/web/bf.nsf" TargetMode="External"/><Relationship Id="rId11" Type="http://schemas.openxmlformats.org/officeDocument/2006/relationships/slide" Target="slide2.xml"/><Relationship Id="rId5" Type="http://schemas.openxmlformats.org/officeDocument/2006/relationships/slide" Target="slide46.xml"/><Relationship Id="rId10" Type="http://schemas.openxmlformats.org/officeDocument/2006/relationships/slide" Target="slide5.xml"/><Relationship Id="rId4" Type="http://schemas.openxmlformats.org/officeDocument/2006/relationships/slide" Target="slide45.xml"/><Relationship Id="rId9" Type="http://schemas.openxmlformats.org/officeDocument/2006/relationships/slide" Target="slide3.xml"/></Relationships>
</file>

<file path=ppt/slides/_rels/slide48.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50.xml"/><Relationship Id="rId7" Type="http://schemas.openxmlformats.org/officeDocument/2006/relationships/slide" Target="slide8.xml"/><Relationship Id="rId2" Type="http://schemas.openxmlformats.org/officeDocument/2006/relationships/slide" Target="slide49.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image" Target="../media/image1.png"/><Relationship Id="rId10" Type="http://schemas.openxmlformats.org/officeDocument/2006/relationships/slide" Target="slide58.xml"/><Relationship Id="rId4" Type="http://schemas.openxmlformats.org/officeDocument/2006/relationships/slide" Target="slide51.xml"/><Relationship Id="rId9" Type="http://schemas.openxmlformats.org/officeDocument/2006/relationships/slide" Target="slide57.xml"/></Relationships>
</file>

<file path=ppt/slides/_rels/slide49.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50.xml"/><Relationship Id="rId7" Type="http://schemas.openxmlformats.org/officeDocument/2006/relationships/slide" Target="slide8.xml"/><Relationship Id="rId2" Type="http://schemas.openxmlformats.org/officeDocument/2006/relationships/slide" Target="slide48.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image" Target="../media/image1.png"/><Relationship Id="rId10" Type="http://schemas.openxmlformats.org/officeDocument/2006/relationships/slide" Target="slide58.xml"/><Relationship Id="rId4" Type="http://schemas.openxmlformats.org/officeDocument/2006/relationships/slide" Target="slide51.xml"/><Relationship Id="rId9" Type="http://schemas.openxmlformats.org/officeDocument/2006/relationships/slide" Target="slide57.xml"/></Relationships>
</file>

<file path=ppt/slides/_rels/slide5.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4.xml"/><Relationship Id="rId7" Type="http://schemas.openxmlformats.org/officeDocument/2006/relationships/slide" Target="slide3.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7.xml"/><Relationship Id="rId11" Type="http://schemas.openxmlformats.org/officeDocument/2006/relationships/slide" Target="slide58.xml"/><Relationship Id="rId5" Type="http://schemas.openxmlformats.org/officeDocument/2006/relationships/slide" Target="slide6.xml"/><Relationship Id="rId10" Type="http://schemas.openxmlformats.org/officeDocument/2006/relationships/slide" Target="slide57.xml"/><Relationship Id="rId4" Type="http://schemas.openxmlformats.org/officeDocument/2006/relationships/slide" Target="slide5.xml"/><Relationship Id="rId9" Type="http://schemas.openxmlformats.org/officeDocument/2006/relationships/slide" Target="slide2.xml"/></Relationships>
</file>

<file path=ppt/slides/_rels/slide50.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49.xml"/><Relationship Id="rId7" Type="http://schemas.openxmlformats.org/officeDocument/2006/relationships/slide" Target="slide8.xml"/><Relationship Id="rId2" Type="http://schemas.openxmlformats.org/officeDocument/2006/relationships/slide" Target="slide48.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image" Target="../media/image1.png"/><Relationship Id="rId10" Type="http://schemas.openxmlformats.org/officeDocument/2006/relationships/slide" Target="slide58.xml"/><Relationship Id="rId4" Type="http://schemas.openxmlformats.org/officeDocument/2006/relationships/slide" Target="slide51.xml"/><Relationship Id="rId9" Type="http://schemas.openxmlformats.org/officeDocument/2006/relationships/slide" Target="slide57.xml"/></Relationships>
</file>

<file path=ppt/slides/_rels/slide51.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49.xml"/><Relationship Id="rId7" Type="http://schemas.openxmlformats.org/officeDocument/2006/relationships/slide" Target="slide8.xml"/><Relationship Id="rId2" Type="http://schemas.openxmlformats.org/officeDocument/2006/relationships/slide" Target="slide48.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image" Target="../media/image1.png"/><Relationship Id="rId10" Type="http://schemas.openxmlformats.org/officeDocument/2006/relationships/slide" Target="slide58.xml"/><Relationship Id="rId4" Type="http://schemas.openxmlformats.org/officeDocument/2006/relationships/slide" Target="slide50.xml"/><Relationship Id="rId9" Type="http://schemas.openxmlformats.org/officeDocument/2006/relationships/slide" Target="slide57.xml"/></Relationships>
</file>

<file path=ppt/slides/_rels/slide52.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54.xml"/><Relationship Id="rId7" Type="http://schemas.openxmlformats.org/officeDocument/2006/relationships/slide" Target="slide3.xml"/><Relationship Id="rId2" Type="http://schemas.openxmlformats.org/officeDocument/2006/relationships/slide" Target="slide53.xm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slide" Target="slide58.xml"/><Relationship Id="rId5" Type="http://schemas.openxmlformats.org/officeDocument/2006/relationships/slide" Target="slide56.xml"/><Relationship Id="rId10" Type="http://schemas.openxmlformats.org/officeDocument/2006/relationships/slide" Target="slide57.xml"/><Relationship Id="rId4" Type="http://schemas.openxmlformats.org/officeDocument/2006/relationships/slide" Target="slide55.xml"/><Relationship Id="rId9" Type="http://schemas.openxmlformats.org/officeDocument/2006/relationships/slide" Target="slide2.xml"/></Relationships>
</file>

<file path=ppt/slides/_rels/slide53.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54.xml"/><Relationship Id="rId7" Type="http://schemas.openxmlformats.org/officeDocument/2006/relationships/slide" Target="slide3.xml"/><Relationship Id="rId2" Type="http://schemas.openxmlformats.org/officeDocument/2006/relationships/slide" Target="slide52.xm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slide" Target="slide58.xml"/><Relationship Id="rId5" Type="http://schemas.openxmlformats.org/officeDocument/2006/relationships/slide" Target="slide56.xml"/><Relationship Id="rId10" Type="http://schemas.openxmlformats.org/officeDocument/2006/relationships/slide" Target="slide57.xml"/><Relationship Id="rId4" Type="http://schemas.openxmlformats.org/officeDocument/2006/relationships/slide" Target="slide55.xml"/><Relationship Id="rId9" Type="http://schemas.openxmlformats.org/officeDocument/2006/relationships/slide" Target="slide2.xml"/></Relationships>
</file>

<file path=ppt/slides/_rels/slide54.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53.xml"/><Relationship Id="rId7" Type="http://schemas.openxmlformats.org/officeDocument/2006/relationships/slide" Target="slide3.xml"/><Relationship Id="rId2" Type="http://schemas.openxmlformats.org/officeDocument/2006/relationships/slide" Target="slide52.xm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slide" Target="slide58.xml"/><Relationship Id="rId5" Type="http://schemas.openxmlformats.org/officeDocument/2006/relationships/slide" Target="slide56.xml"/><Relationship Id="rId10" Type="http://schemas.openxmlformats.org/officeDocument/2006/relationships/slide" Target="slide57.xml"/><Relationship Id="rId4" Type="http://schemas.openxmlformats.org/officeDocument/2006/relationships/slide" Target="slide55.xml"/><Relationship Id="rId9" Type="http://schemas.openxmlformats.org/officeDocument/2006/relationships/slide" Target="slide2.xml"/></Relationships>
</file>

<file path=ppt/slides/_rels/slide55.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53.xml"/><Relationship Id="rId7" Type="http://schemas.openxmlformats.org/officeDocument/2006/relationships/slide" Target="slide3.xml"/><Relationship Id="rId2" Type="http://schemas.openxmlformats.org/officeDocument/2006/relationships/slide" Target="slide52.xm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slide" Target="slide58.xml"/><Relationship Id="rId5" Type="http://schemas.openxmlformats.org/officeDocument/2006/relationships/slide" Target="slide56.xml"/><Relationship Id="rId10" Type="http://schemas.openxmlformats.org/officeDocument/2006/relationships/slide" Target="slide57.xml"/><Relationship Id="rId4" Type="http://schemas.openxmlformats.org/officeDocument/2006/relationships/slide" Target="slide54.xml"/><Relationship Id="rId9" Type="http://schemas.openxmlformats.org/officeDocument/2006/relationships/slide" Target="slide2.xml"/></Relationships>
</file>

<file path=ppt/slides/_rels/slide56.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slide" Target="slide53.xml"/><Relationship Id="rId7" Type="http://schemas.openxmlformats.org/officeDocument/2006/relationships/image" Target="../media/image1.png"/><Relationship Id="rId12" Type="http://schemas.openxmlformats.org/officeDocument/2006/relationships/slide" Target="slide58.xml"/><Relationship Id="rId2" Type="http://schemas.openxmlformats.org/officeDocument/2006/relationships/slide" Target="slide52.xml"/><Relationship Id="rId1" Type="http://schemas.openxmlformats.org/officeDocument/2006/relationships/slideLayout" Target="../slideLayouts/slideLayout1.xml"/><Relationship Id="rId6" Type="http://schemas.openxmlformats.org/officeDocument/2006/relationships/hyperlink" Target="http://www.svenskforsakring.se/" TargetMode="External"/><Relationship Id="rId11" Type="http://schemas.openxmlformats.org/officeDocument/2006/relationships/slide" Target="slide57.xml"/><Relationship Id="rId5" Type="http://schemas.openxmlformats.org/officeDocument/2006/relationships/slide" Target="slide55.xml"/><Relationship Id="rId10" Type="http://schemas.openxmlformats.org/officeDocument/2006/relationships/slide" Target="slide2.xml"/><Relationship Id="rId4" Type="http://schemas.openxmlformats.org/officeDocument/2006/relationships/slide" Target="slide54.xml"/><Relationship Id="rId9" Type="http://schemas.openxmlformats.org/officeDocument/2006/relationships/slide" Target="slide8.xml"/></Relationships>
</file>

<file path=ppt/slides/_rels/slide57.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hyperlink" Target="riksgalden.se" TargetMode="External"/><Relationship Id="rId7" Type="http://schemas.openxmlformats.org/officeDocument/2006/relationships/image" Target="../media/image1.png"/><Relationship Id="rId2" Type="http://schemas.openxmlformats.org/officeDocument/2006/relationships/hyperlink" Target="http://www.fspos.se/" TargetMode="External"/><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58.xml"/><Relationship Id="rId5" Type="http://schemas.openxmlformats.org/officeDocument/2006/relationships/hyperlink" Target="fi.se" TargetMode="External"/><Relationship Id="rId10" Type="http://schemas.openxmlformats.org/officeDocument/2006/relationships/slide" Target="slide57.xml"/><Relationship Id="rId4" Type="http://schemas.openxmlformats.org/officeDocument/2006/relationships/hyperlink" Target="riksbank.se" TargetMode="External"/><Relationship Id="rId9" Type="http://schemas.openxmlformats.org/officeDocument/2006/relationships/slide" Target="slide2.xml"/></Relationships>
</file>

<file path=ppt/slides/_rels/slide58.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hyperlink" Target="http://www.riksdagen.se/sv/Sa-funkar-riksdagen/Ordbok/" TargetMode="External"/><Relationship Id="rId7" Type="http://schemas.openxmlformats.org/officeDocument/2006/relationships/slide" Target="slide8.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hyperlink" Target="https://www.riksgalden.se/sv/global/ordlista/" TargetMode="External"/><Relationship Id="rId10" Type="http://schemas.openxmlformats.org/officeDocument/2006/relationships/slide" Target="slide58.xml"/><Relationship Id="rId4" Type="http://schemas.openxmlformats.org/officeDocument/2006/relationships/hyperlink" Target="http://www.riksbank.se/Ordlista/" TargetMode="External"/><Relationship Id="rId9" Type="http://schemas.openxmlformats.org/officeDocument/2006/relationships/slide" Target="slide57.xml"/></Relationships>
</file>

<file path=ppt/slides/_rels/slide59.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61.xml"/><Relationship Id="rId7" Type="http://schemas.openxmlformats.org/officeDocument/2006/relationships/slide" Target="slide8.xml"/><Relationship Id="rId2" Type="http://schemas.openxmlformats.org/officeDocument/2006/relationships/slide" Target="slide60.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slide" Target="slide3.xml"/><Relationship Id="rId10" Type="http://schemas.openxmlformats.org/officeDocument/2006/relationships/slide" Target="slide58.xml"/><Relationship Id="rId4" Type="http://schemas.openxmlformats.org/officeDocument/2006/relationships/slide" Target="slide62.xml"/><Relationship Id="rId9" Type="http://schemas.openxmlformats.org/officeDocument/2006/relationships/slide" Target="slide57.xml"/></Relationships>
</file>

<file path=ppt/slides/_rels/slide6.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4.xml"/><Relationship Id="rId7" Type="http://schemas.openxmlformats.org/officeDocument/2006/relationships/slide" Target="slide3.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7.xml"/><Relationship Id="rId11" Type="http://schemas.openxmlformats.org/officeDocument/2006/relationships/slide" Target="slide58.xml"/><Relationship Id="rId5" Type="http://schemas.openxmlformats.org/officeDocument/2006/relationships/slide" Target="slide6.xml"/><Relationship Id="rId10" Type="http://schemas.openxmlformats.org/officeDocument/2006/relationships/slide" Target="slide57.xml"/><Relationship Id="rId4" Type="http://schemas.openxmlformats.org/officeDocument/2006/relationships/slide" Target="slide5.xml"/><Relationship Id="rId9" Type="http://schemas.openxmlformats.org/officeDocument/2006/relationships/slide" Target="slide2.xml"/></Relationships>
</file>

<file path=ppt/slides/_rels/slide60.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61.xml"/><Relationship Id="rId7" Type="http://schemas.openxmlformats.org/officeDocument/2006/relationships/slide" Target="slide8.xml"/><Relationship Id="rId2" Type="http://schemas.openxmlformats.org/officeDocument/2006/relationships/slide" Target="slide59.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slide" Target="slide3.xml"/><Relationship Id="rId10" Type="http://schemas.openxmlformats.org/officeDocument/2006/relationships/slide" Target="slide58.xml"/><Relationship Id="rId4" Type="http://schemas.openxmlformats.org/officeDocument/2006/relationships/slide" Target="slide62.xml"/><Relationship Id="rId9" Type="http://schemas.openxmlformats.org/officeDocument/2006/relationships/slide" Target="slide57.xml"/></Relationships>
</file>

<file path=ppt/slides/_rels/slide61.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60.xml"/><Relationship Id="rId7" Type="http://schemas.openxmlformats.org/officeDocument/2006/relationships/slide" Target="slide8.xml"/><Relationship Id="rId2" Type="http://schemas.openxmlformats.org/officeDocument/2006/relationships/slide" Target="slide59.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slide" Target="slide3.xml"/><Relationship Id="rId10" Type="http://schemas.openxmlformats.org/officeDocument/2006/relationships/slide" Target="slide58.xml"/><Relationship Id="rId4" Type="http://schemas.openxmlformats.org/officeDocument/2006/relationships/slide" Target="slide62.xml"/><Relationship Id="rId9" Type="http://schemas.openxmlformats.org/officeDocument/2006/relationships/slide" Target="slide57.xml"/></Relationships>
</file>

<file path=ppt/slides/_rels/slide62.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60.xml"/><Relationship Id="rId7" Type="http://schemas.openxmlformats.org/officeDocument/2006/relationships/slide" Target="slide8.xml"/><Relationship Id="rId2" Type="http://schemas.openxmlformats.org/officeDocument/2006/relationships/slide" Target="slide59.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slide" Target="slide3.xml"/><Relationship Id="rId10" Type="http://schemas.openxmlformats.org/officeDocument/2006/relationships/slide" Target="slide58.xml"/><Relationship Id="rId4" Type="http://schemas.openxmlformats.org/officeDocument/2006/relationships/slide" Target="slide61.xml"/><Relationship Id="rId9" Type="http://schemas.openxmlformats.org/officeDocument/2006/relationships/slide" Target="slide57.xml"/></Relationships>
</file>

<file path=ppt/slides/_rels/slide63.xml.rels><?xml version="1.0" encoding="UTF-8" standalone="yes"?>
<Relationships xmlns="http://schemas.openxmlformats.org/package/2006/relationships"><Relationship Id="rId8" Type="http://schemas.openxmlformats.org/officeDocument/2006/relationships/slide" Target="slide58.xml"/><Relationship Id="rId3" Type="http://schemas.openxmlformats.org/officeDocument/2006/relationships/slide" Target="slide3.xml"/><Relationship Id="rId7" Type="http://schemas.openxmlformats.org/officeDocument/2006/relationships/slide" Target="slide57.xml"/><Relationship Id="rId2" Type="http://schemas.openxmlformats.org/officeDocument/2006/relationships/slide" Target="slide64.xml"/><Relationship Id="rId1" Type="http://schemas.openxmlformats.org/officeDocument/2006/relationships/slideLayout" Target="../slideLayouts/slideLayout1.xml"/><Relationship Id="rId6" Type="http://schemas.openxmlformats.org/officeDocument/2006/relationships/slide" Target="slide2.xml"/><Relationship Id="rId5" Type="http://schemas.openxmlformats.org/officeDocument/2006/relationships/slide" Target="slide8.xml"/><Relationship Id="rId4" Type="http://schemas.openxmlformats.org/officeDocument/2006/relationships/image" Target="../media/image1.png"/></Relationships>
</file>

<file path=ppt/slides/_rels/slide64.xml.rels><?xml version="1.0" encoding="UTF-8" standalone="yes"?>
<Relationships xmlns="http://schemas.openxmlformats.org/package/2006/relationships"><Relationship Id="rId8" Type="http://schemas.openxmlformats.org/officeDocument/2006/relationships/slide" Target="slide58.xml"/><Relationship Id="rId3" Type="http://schemas.openxmlformats.org/officeDocument/2006/relationships/slide" Target="slide3.xml"/><Relationship Id="rId7" Type="http://schemas.openxmlformats.org/officeDocument/2006/relationships/slide" Target="slide57.xml"/><Relationship Id="rId2" Type="http://schemas.openxmlformats.org/officeDocument/2006/relationships/slide" Target="slide63.xml"/><Relationship Id="rId1" Type="http://schemas.openxmlformats.org/officeDocument/2006/relationships/slideLayout" Target="../slideLayouts/slideLayout1.xml"/><Relationship Id="rId6" Type="http://schemas.openxmlformats.org/officeDocument/2006/relationships/slide" Target="slide2.xml"/><Relationship Id="rId5" Type="http://schemas.openxmlformats.org/officeDocument/2006/relationships/slide" Target="slide8.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8" Type="http://schemas.openxmlformats.org/officeDocument/2006/relationships/slide" Target="slide57.xml"/><Relationship Id="rId3" Type="http://schemas.openxmlformats.org/officeDocument/2006/relationships/slide" Target="slide4.xml"/><Relationship Id="rId7"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8.xml"/><Relationship Id="rId5" Type="http://schemas.openxmlformats.org/officeDocument/2006/relationships/slide" Target="slide6.xml"/><Relationship Id="rId4" Type="http://schemas.openxmlformats.org/officeDocument/2006/relationships/slide" Target="slide5.xml"/><Relationship Id="rId9" Type="http://schemas.openxmlformats.org/officeDocument/2006/relationships/slide" Target="slide58.xml"/></Relationships>
</file>

<file path=ppt/slides/_rels/slide8.xml.rels><?xml version="1.0" encoding="UTF-8" standalone="yes"?>
<Relationships xmlns="http://schemas.openxmlformats.org/package/2006/relationships"><Relationship Id="rId8" Type="http://schemas.openxmlformats.org/officeDocument/2006/relationships/slide" Target="slide52.xml"/><Relationship Id="rId13" Type="http://schemas.openxmlformats.org/officeDocument/2006/relationships/slide" Target="slide10.xml"/><Relationship Id="rId18" Type="http://schemas.openxmlformats.org/officeDocument/2006/relationships/slide" Target="slide63.xml"/><Relationship Id="rId3" Type="http://schemas.openxmlformats.org/officeDocument/2006/relationships/slide" Target="slide13.xml"/><Relationship Id="rId21" Type="http://schemas.openxmlformats.org/officeDocument/2006/relationships/slide" Target="slide58.xml"/><Relationship Id="rId7" Type="http://schemas.openxmlformats.org/officeDocument/2006/relationships/slide" Target="slide38.xml"/><Relationship Id="rId12" Type="http://schemas.openxmlformats.org/officeDocument/2006/relationships/slide" Target="slide9.xml"/><Relationship Id="rId17" Type="http://schemas.openxmlformats.org/officeDocument/2006/relationships/hyperlink" Target="http://www.fspos.se/" TargetMode="External"/><Relationship Id="rId2" Type="http://schemas.openxmlformats.org/officeDocument/2006/relationships/image" Target="../media/image1.png"/><Relationship Id="rId16" Type="http://schemas.openxmlformats.org/officeDocument/2006/relationships/slide" Target="slide59.xml"/><Relationship Id="rId20" Type="http://schemas.openxmlformats.org/officeDocument/2006/relationships/slide" Target="slide57.xml"/><Relationship Id="rId1" Type="http://schemas.openxmlformats.org/officeDocument/2006/relationships/slideLayout" Target="../slideLayouts/slideLayout1.xml"/><Relationship Id="rId6" Type="http://schemas.openxmlformats.org/officeDocument/2006/relationships/slide" Target="slide33.xml"/><Relationship Id="rId11" Type="http://schemas.openxmlformats.org/officeDocument/2006/relationships/slide" Target="slide8.xml"/><Relationship Id="rId5" Type="http://schemas.openxmlformats.org/officeDocument/2006/relationships/slide" Target="slide43.xml"/><Relationship Id="rId15" Type="http://schemas.openxmlformats.org/officeDocument/2006/relationships/slide" Target="slide12.xml"/><Relationship Id="rId23" Type="http://schemas.openxmlformats.org/officeDocument/2006/relationships/slide" Target="slide23.xml"/><Relationship Id="rId10" Type="http://schemas.openxmlformats.org/officeDocument/2006/relationships/slide" Target="slide3.xml"/><Relationship Id="rId19" Type="http://schemas.openxmlformats.org/officeDocument/2006/relationships/slide" Target="slide2.xml"/><Relationship Id="rId4" Type="http://schemas.openxmlformats.org/officeDocument/2006/relationships/slide" Target="slide28.xml"/><Relationship Id="rId9" Type="http://schemas.openxmlformats.org/officeDocument/2006/relationships/slide" Target="slide48.xml"/><Relationship Id="rId14" Type="http://schemas.openxmlformats.org/officeDocument/2006/relationships/slide" Target="slide11.xml"/><Relationship Id="rId22" Type="http://schemas.openxmlformats.org/officeDocument/2006/relationships/slide" Target="slide18.xml"/></Relationships>
</file>

<file path=ppt/slides/_rels/slide9.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3.xml"/><Relationship Id="rId7" Type="http://schemas.openxmlformats.org/officeDocument/2006/relationships/slide" Target="slide12.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11.xml"/><Relationship Id="rId11" Type="http://schemas.openxmlformats.org/officeDocument/2006/relationships/slide" Target="slide58.xml"/><Relationship Id="rId5" Type="http://schemas.openxmlformats.org/officeDocument/2006/relationships/slide" Target="slide10.xml"/><Relationship Id="rId10" Type="http://schemas.openxmlformats.org/officeDocument/2006/relationships/slide" Target="slide57.xml"/><Relationship Id="rId4" Type="http://schemas.openxmlformats.org/officeDocument/2006/relationships/slide" Target="slide4.xml"/><Relationship Id="rId9"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3"/>
          <p:cNvSpPr/>
          <p:nvPr/>
        </p:nvSpPr>
        <p:spPr>
          <a:xfrm>
            <a:off x="0" y="5743575"/>
            <a:ext cx="12192000" cy="1114424"/>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4" name="Rectangle 3"/>
          <p:cNvSpPr/>
          <p:nvPr/>
        </p:nvSpPr>
        <p:spPr>
          <a:xfrm>
            <a:off x="0" y="0"/>
            <a:ext cx="12192000" cy="1829618"/>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335301" y="310653"/>
            <a:ext cx="7661464" cy="877163"/>
          </a:xfrm>
          <a:prstGeom prst="rect">
            <a:avLst/>
          </a:prstGeom>
          <a:noFill/>
        </p:spPr>
        <p:txBody>
          <a:bodyPr wrap="square" rtlCol="0">
            <a:spAutoFit/>
          </a:bodyPr>
          <a:lstStyle/>
          <a:p>
            <a:r>
              <a:rPr lang="en-GB" sz="4000" b="1" dirty="0" smtClean="0">
                <a:solidFill>
                  <a:schemeClr val="bg1">
                    <a:lumMod val="95000"/>
                  </a:schemeClr>
                </a:solidFill>
                <a:latin typeface="+mj-lt"/>
              </a:rPr>
              <a:t>VÄLKOMMEN TILL 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17" name="Text Box 9"/>
          <p:cNvSpPr txBox="1">
            <a:spLocks noChangeArrowheads="1"/>
          </p:cNvSpPr>
          <p:nvPr/>
        </p:nvSpPr>
        <p:spPr bwMode="auto">
          <a:xfrm>
            <a:off x="10261600" y="5918204"/>
            <a:ext cx="1930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fontAlgn="base">
              <a:spcBef>
                <a:spcPct val="0"/>
              </a:spcBef>
              <a:spcAft>
                <a:spcPct val="0"/>
              </a:spcAft>
              <a:defRPr/>
            </a:pPr>
            <a:r>
              <a:rPr lang="sv-SE" sz="2800" dirty="0" smtClean="0">
                <a:solidFill>
                  <a:srgbClr val="FFFFFF"/>
                </a:solidFill>
                <a:latin typeface="Book Antiqua" pitchFamily="18" charset="0"/>
              </a:rPr>
              <a:t>FSPOS</a:t>
            </a:r>
            <a:endParaRPr lang="sv-SE" sz="2500" dirty="0" smtClean="0">
              <a:solidFill>
                <a:srgbClr val="FFFFFF"/>
              </a:solidFill>
              <a:latin typeface="Book Antiqua" pitchFamily="18" charset="0"/>
            </a:endParaRPr>
          </a:p>
          <a:p>
            <a:pPr fontAlgn="base">
              <a:spcBef>
                <a:spcPct val="0"/>
              </a:spcBef>
              <a:spcAft>
                <a:spcPct val="0"/>
              </a:spcAft>
              <a:defRPr/>
            </a:pPr>
            <a:r>
              <a:rPr lang="sv-SE" sz="700" dirty="0" smtClean="0">
                <a:solidFill>
                  <a:srgbClr val="FFFFFF"/>
                </a:solidFill>
                <a:latin typeface="Book Antiqua" pitchFamily="18" charset="0"/>
              </a:rPr>
              <a:t>Finansiella Sektorns</a:t>
            </a:r>
            <a:r>
              <a:rPr lang="sv-SE" sz="200" dirty="0" smtClean="0">
                <a:solidFill>
                  <a:srgbClr val="FFFFFF"/>
                </a:solidFill>
                <a:latin typeface="Book Antiqua" pitchFamily="18" charset="0"/>
              </a:rPr>
              <a:t>  </a:t>
            </a:r>
            <a:r>
              <a:rPr lang="sv-SE" sz="700" dirty="0" smtClean="0">
                <a:solidFill>
                  <a:srgbClr val="FFFFFF"/>
                </a:solidFill>
                <a:latin typeface="Book Antiqua" pitchFamily="18" charset="0"/>
              </a:rPr>
              <a:t>Privat-Offentliga Samverkan</a:t>
            </a:r>
          </a:p>
        </p:txBody>
      </p:sp>
      <p:sp>
        <p:nvSpPr>
          <p:cNvPr id="19" name="textruta 11"/>
          <p:cNvSpPr txBox="1">
            <a:spLocks noChangeArrowheads="1"/>
          </p:cNvSpPr>
          <p:nvPr/>
        </p:nvSpPr>
        <p:spPr bwMode="auto">
          <a:xfrm>
            <a:off x="3498128" y="4132766"/>
            <a:ext cx="59372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Book Antiqua" panose="02040602050305030304" pitchFamily="18" charset="0"/>
                <a:cs typeface="Times New Roman" panose="02020603050405020304" pitchFamily="18" charset="0"/>
              </a:defRPr>
            </a:lvl1pPr>
            <a:lvl2pPr marL="742950" indent="-285750">
              <a:spcBef>
                <a:spcPct val="20000"/>
              </a:spcBef>
              <a:buChar char="–"/>
              <a:defRPr sz="2400">
                <a:solidFill>
                  <a:schemeClr val="tx1"/>
                </a:solidFill>
                <a:latin typeface="Book Antiqua" panose="02040602050305030304" pitchFamily="18" charset="0"/>
                <a:cs typeface="Times New Roman" panose="02020603050405020304" pitchFamily="18" charset="0"/>
              </a:defRPr>
            </a:lvl2pPr>
            <a:lvl3pPr marL="1143000" indent="-228600">
              <a:spcBef>
                <a:spcPct val="20000"/>
              </a:spcBef>
              <a:buChar char="•"/>
              <a:defRPr sz="2000">
                <a:solidFill>
                  <a:schemeClr val="tx1"/>
                </a:solidFill>
                <a:latin typeface="Book Antiqua" panose="02040602050305030304" pitchFamily="18" charset="0"/>
                <a:cs typeface="Times New Roman" panose="02020603050405020304" pitchFamily="18" charset="0"/>
              </a:defRPr>
            </a:lvl3pPr>
            <a:lvl4pPr marL="1600200" indent="-228600">
              <a:spcBef>
                <a:spcPct val="20000"/>
              </a:spcBef>
              <a:buChar char="–"/>
              <a:defRPr>
                <a:solidFill>
                  <a:schemeClr val="tx1"/>
                </a:solidFill>
                <a:latin typeface="Book Antiqua" panose="02040602050305030304" pitchFamily="18" charset="0"/>
                <a:cs typeface="Times New Roman" panose="02020603050405020304" pitchFamily="18" charset="0"/>
              </a:defRPr>
            </a:lvl4pPr>
            <a:lvl5pPr marL="2057400" indent="-228600">
              <a:spcBef>
                <a:spcPct val="20000"/>
              </a:spcBef>
              <a:buChar char="»"/>
              <a:defRPr>
                <a:solidFill>
                  <a:schemeClr val="tx1"/>
                </a:solidFill>
                <a:latin typeface="Book Antiqua" panose="02040602050305030304" pitchFamily="18" charset="0"/>
                <a:cs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9pPr>
          </a:lstStyle>
          <a:p>
            <a:pPr eaLnBrk="0" fontAlgn="base" hangingPunct="0">
              <a:spcBef>
                <a:spcPct val="0"/>
              </a:spcBef>
              <a:spcAft>
                <a:spcPct val="0"/>
              </a:spcAft>
              <a:buFontTx/>
              <a:buNone/>
            </a:pPr>
            <a:r>
              <a:rPr lang="sv-SE" altLang="sv-SE" sz="6000" dirty="0">
                <a:latin typeface="+mn-lt"/>
                <a:sym typeface="Wingdings 2" panose="05020102010507070707" pitchFamily="18" charset="2"/>
              </a:rPr>
              <a:t></a:t>
            </a:r>
            <a:endParaRPr lang="sv-SE" altLang="sv-SE" sz="3600" dirty="0">
              <a:latin typeface="+mn-lt"/>
            </a:endParaRPr>
          </a:p>
        </p:txBody>
      </p:sp>
      <p:sp>
        <p:nvSpPr>
          <p:cNvPr id="20" name="textruta 9"/>
          <p:cNvSpPr txBox="1">
            <a:spLocks noChangeArrowheads="1"/>
          </p:cNvSpPr>
          <p:nvPr/>
        </p:nvSpPr>
        <p:spPr bwMode="auto">
          <a:xfrm>
            <a:off x="199558" y="5918204"/>
            <a:ext cx="7784591" cy="835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800">
                <a:solidFill>
                  <a:schemeClr val="tx1"/>
                </a:solidFill>
                <a:latin typeface="Book Antiqua" panose="02040602050305030304" pitchFamily="18" charset="0"/>
                <a:cs typeface="Times New Roman" panose="02020603050405020304" pitchFamily="18" charset="0"/>
              </a:defRPr>
            </a:lvl1pPr>
            <a:lvl2pPr marL="742950" indent="-285750">
              <a:spcBef>
                <a:spcPct val="20000"/>
              </a:spcBef>
              <a:buChar char="–"/>
              <a:defRPr sz="2400">
                <a:solidFill>
                  <a:schemeClr val="tx1"/>
                </a:solidFill>
                <a:latin typeface="Book Antiqua" panose="02040602050305030304" pitchFamily="18" charset="0"/>
                <a:cs typeface="Times New Roman" panose="02020603050405020304" pitchFamily="18" charset="0"/>
              </a:defRPr>
            </a:lvl2pPr>
            <a:lvl3pPr marL="1143000" indent="-228600">
              <a:spcBef>
                <a:spcPct val="20000"/>
              </a:spcBef>
              <a:buChar char="•"/>
              <a:defRPr sz="2000">
                <a:solidFill>
                  <a:schemeClr val="tx1"/>
                </a:solidFill>
                <a:latin typeface="Book Antiqua" panose="02040602050305030304" pitchFamily="18" charset="0"/>
                <a:cs typeface="Times New Roman" panose="02020603050405020304" pitchFamily="18" charset="0"/>
              </a:defRPr>
            </a:lvl3pPr>
            <a:lvl4pPr marL="1600200" indent="-228600">
              <a:spcBef>
                <a:spcPct val="20000"/>
              </a:spcBef>
              <a:buChar char="–"/>
              <a:defRPr>
                <a:solidFill>
                  <a:schemeClr val="tx1"/>
                </a:solidFill>
                <a:latin typeface="Book Antiqua" panose="02040602050305030304" pitchFamily="18" charset="0"/>
                <a:cs typeface="Times New Roman" panose="02020603050405020304" pitchFamily="18" charset="0"/>
              </a:defRPr>
            </a:lvl4pPr>
            <a:lvl5pPr marL="2057400" indent="-228600">
              <a:spcBef>
                <a:spcPct val="20000"/>
              </a:spcBef>
              <a:buChar char="»"/>
              <a:defRPr>
                <a:solidFill>
                  <a:schemeClr val="tx1"/>
                </a:solidFill>
                <a:latin typeface="Book Antiqua" panose="02040602050305030304" pitchFamily="18" charset="0"/>
                <a:cs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9pPr>
          </a:lstStyle>
          <a:p>
            <a:pPr eaLnBrk="0" fontAlgn="base" hangingPunct="0">
              <a:spcBef>
                <a:spcPct val="0"/>
              </a:spcBef>
              <a:spcAft>
                <a:spcPct val="0"/>
              </a:spcAft>
              <a:buFontTx/>
              <a:buNone/>
            </a:pPr>
            <a:r>
              <a:rPr lang="sv-SE" altLang="sv-SE" sz="1200" dirty="0">
                <a:solidFill>
                  <a:srgbClr val="FFFFFF"/>
                </a:solidFill>
                <a:latin typeface="Times New Roman" panose="02020603050405020304" pitchFamily="18" charset="0"/>
              </a:rPr>
              <a:t>I de fall material från denna </a:t>
            </a:r>
            <a:r>
              <a:rPr lang="sv-SE" altLang="sv-SE" sz="1200" dirty="0" smtClean="0">
                <a:solidFill>
                  <a:srgbClr val="FFFFFF"/>
                </a:solidFill>
                <a:latin typeface="Times New Roman" panose="02020603050405020304" pitchFamily="18" charset="0"/>
              </a:rPr>
              <a:t>presentation </a:t>
            </a:r>
            <a:r>
              <a:rPr lang="sv-SE" altLang="sv-SE" sz="1200" dirty="0">
                <a:solidFill>
                  <a:srgbClr val="FFFFFF"/>
                </a:solidFill>
                <a:latin typeface="Times New Roman" panose="02020603050405020304" pitchFamily="18" charset="0"/>
              </a:rPr>
              <a:t>används eller visas i andra sammanhang ska källhänvisning göras enligt följande: </a:t>
            </a:r>
            <a:r>
              <a:rPr lang="sv-SE" altLang="sv-SE" sz="1200" i="1" dirty="0">
                <a:solidFill>
                  <a:srgbClr val="FFFFFF"/>
                </a:solidFill>
                <a:latin typeface="Times New Roman" panose="02020603050405020304" pitchFamily="18" charset="0"/>
              </a:rPr>
              <a:t>FSPOS </a:t>
            </a:r>
            <a:r>
              <a:rPr lang="sv-SE" altLang="sv-SE" sz="1200" i="1" dirty="0" smtClean="0">
                <a:solidFill>
                  <a:srgbClr val="FFFFFF"/>
                </a:solidFill>
                <a:latin typeface="Times New Roman" panose="02020603050405020304" pitchFamily="18" charset="0"/>
              </a:rPr>
              <a:t>Finanskartan (2018).</a:t>
            </a:r>
            <a:endParaRPr lang="sv-SE" altLang="sv-SE" sz="1200" dirty="0">
              <a:solidFill>
                <a:srgbClr val="FFFFFF"/>
              </a:solidFill>
              <a:latin typeface="Times New Roman" panose="02020603050405020304" pitchFamily="18" charset="0"/>
            </a:endParaRPr>
          </a:p>
          <a:p>
            <a:pPr eaLnBrk="0" fontAlgn="base" hangingPunct="0">
              <a:spcBef>
                <a:spcPct val="0"/>
              </a:spcBef>
              <a:spcAft>
                <a:spcPct val="0"/>
              </a:spcAft>
              <a:buFontTx/>
              <a:buNone/>
            </a:pPr>
            <a:endParaRPr lang="sv-SE" altLang="sv-SE" sz="1200" dirty="0">
              <a:solidFill>
                <a:srgbClr val="FFFFFF"/>
              </a:solidFill>
              <a:latin typeface="Times New Roman" panose="02020603050405020304" pitchFamily="18" charset="0"/>
            </a:endParaRPr>
          </a:p>
          <a:p>
            <a:pPr eaLnBrk="0" fontAlgn="base" hangingPunct="0">
              <a:spcBef>
                <a:spcPct val="0"/>
              </a:spcBef>
              <a:spcAft>
                <a:spcPct val="0"/>
              </a:spcAft>
              <a:buFontTx/>
              <a:buNone/>
            </a:pPr>
            <a:r>
              <a:rPr lang="sv-SE" altLang="sv-SE" sz="1200" dirty="0">
                <a:solidFill>
                  <a:srgbClr val="FFFFFF"/>
                </a:solidFill>
                <a:latin typeface="Times New Roman" panose="02020603050405020304" pitchFamily="18" charset="0"/>
              </a:rPr>
              <a:t>Vid eventuella frågor om </a:t>
            </a:r>
            <a:r>
              <a:rPr lang="sv-SE" altLang="sv-SE" sz="1200" dirty="0" smtClean="0">
                <a:solidFill>
                  <a:srgbClr val="FFFFFF"/>
                </a:solidFill>
                <a:latin typeface="Times New Roman" panose="02020603050405020304" pitchFamily="18" charset="0"/>
              </a:rPr>
              <a:t>materialet, </a:t>
            </a:r>
            <a:r>
              <a:rPr lang="sv-SE" altLang="sv-SE" sz="1200" dirty="0">
                <a:solidFill>
                  <a:srgbClr val="FFFFFF"/>
                </a:solidFill>
                <a:latin typeface="Times New Roman" panose="02020603050405020304" pitchFamily="18" charset="0"/>
              </a:rPr>
              <a:t>kontakta FSPOS via </a:t>
            </a:r>
            <a:r>
              <a:rPr lang="sv-SE" altLang="sv-SE" sz="1200" i="1" dirty="0">
                <a:solidFill>
                  <a:srgbClr val="FFFFFF"/>
                </a:solidFill>
                <a:latin typeface="Times New Roman" panose="02020603050405020304" pitchFamily="18" charset="0"/>
              </a:rPr>
              <a:t>www.fspos.se</a:t>
            </a:r>
            <a:r>
              <a:rPr lang="sv-SE" altLang="sv-SE" sz="1200" dirty="0">
                <a:solidFill>
                  <a:srgbClr val="FFFFFF"/>
                </a:solidFill>
                <a:latin typeface="Times New Roman" panose="02020603050405020304" pitchFamily="18" charset="0"/>
              </a:rPr>
              <a:t>. </a:t>
            </a:r>
          </a:p>
        </p:txBody>
      </p:sp>
      <p:sp>
        <p:nvSpPr>
          <p:cNvPr id="22" name="Rubrik 1"/>
          <p:cNvSpPr txBox="1">
            <a:spLocks/>
          </p:cNvSpPr>
          <p:nvPr/>
        </p:nvSpPr>
        <p:spPr bwMode="auto">
          <a:xfrm>
            <a:off x="1987043" y="2146984"/>
            <a:ext cx="7959725"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ctr" rtl="0" eaLnBrk="0" fontAlgn="base" hangingPunct="0">
              <a:spcBef>
                <a:spcPct val="0"/>
              </a:spcBef>
              <a:spcAft>
                <a:spcPct val="0"/>
              </a:spcAft>
              <a:defRPr sz="4800" b="1">
                <a:solidFill>
                  <a:schemeClr val="bg1"/>
                </a:solidFill>
                <a:latin typeface="+mj-lt"/>
                <a:ea typeface="+mj-ea"/>
                <a:cs typeface="+mj-cs"/>
              </a:defRPr>
            </a:lvl1pPr>
            <a:lvl2pPr algn="ctr" rtl="0" eaLnBrk="0" fontAlgn="base" hangingPunct="0">
              <a:spcBef>
                <a:spcPct val="0"/>
              </a:spcBef>
              <a:spcAft>
                <a:spcPct val="0"/>
              </a:spcAft>
              <a:defRPr sz="3600" b="1">
                <a:solidFill>
                  <a:schemeClr val="tx2"/>
                </a:solidFill>
                <a:latin typeface="Book Antiqua" pitchFamily="18" charset="0"/>
                <a:cs typeface="Times New Roman" pitchFamily="18" charset="0"/>
              </a:defRPr>
            </a:lvl2pPr>
            <a:lvl3pPr algn="ctr" rtl="0" eaLnBrk="0" fontAlgn="base" hangingPunct="0">
              <a:spcBef>
                <a:spcPct val="0"/>
              </a:spcBef>
              <a:spcAft>
                <a:spcPct val="0"/>
              </a:spcAft>
              <a:defRPr sz="3600" b="1">
                <a:solidFill>
                  <a:schemeClr val="tx2"/>
                </a:solidFill>
                <a:latin typeface="Book Antiqua" pitchFamily="18" charset="0"/>
                <a:cs typeface="Times New Roman" pitchFamily="18" charset="0"/>
              </a:defRPr>
            </a:lvl3pPr>
            <a:lvl4pPr algn="ctr" rtl="0" eaLnBrk="0" fontAlgn="base" hangingPunct="0">
              <a:spcBef>
                <a:spcPct val="0"/>
              </a:spcBef>
              <a:spcAft>
                <a:spcPct val="0"/>
              </a:spcAft>
              <a:defRPr sz="3600" b="1">
                <a:solidFill>
                  <a:schemeClr val="tx2"/>
                </a:solidFill>
                <a:latin typeface="Book Antiqua" pitchFamily="18" charset="0"/>
                <a:cs typeface="Times New Roman" pitchFamily="18" charset="0"/>
              </a:defRPr>
            </a:lvl4pPr>
            <a:lvl5pPr algn="ctr" rtl="0" eaLnBrk="0" fontAlgn="base" hangingPunct="0">
              <a:spcBef>
                <a:spcPct val="0"/>
              </a:spcBef>
              <a:spcAft>
                <a:spcPct val="0"/>
              </a:spcAft>
              <a:defRPr sz="3600" b="1">
                <a:solidFill>
                  <a:schemeClr val="tx2"/>
                </a:solidFill>
                <a:latin typeface="Book Antiqua" pitchFamily="18" charset="0"/>
                <a:cs typeface="Times New Roman" pitchFamily="18" charset="0"/>
              </a:defRPr>
            </a:lvl5pPr>
            <a:lvl6pPr marL="457200" algn="ctr" rtl="0" fontAlgn="base">
              <a:spcBef>
                <a:spcPct val="0"/>
              </a:spcBef>
              <a:spcAft>
                <a:spcPct val="0"/>
              </a:spcAft>
              <a:defRPr sz="3600" b="1">
                <a:solidFill>
                  <a:schemeClr val="tx2"/>
                </a:solidFill>
                <a:latin typeface="Book Antiqua" pitchFamily="18" charset="0"/>
                <a:cs typeface="Times New Roman" pitchFamily="18" charset="0"/>
              </a:defRPr>
            </a:lvl6pPr>
            <a:lvl7pPr marL="914400" algn="ctr" rtl="0" fontAlgn="base">
              <a:spcBef>
                <a:spcPct val="0"/>
              </a:spcBef>
              <a:spcAft>
                <a:spcPct val="0"/>
              </a:spcAft>
              <a:defRPr sz="3600" b="1">
                <a:solidFill>
                  <a:schemeClr val="tx2"/>
                </a:solidFill>
                <a:latin typeface="Book Antiqua" pitchFamily="18" charset="0"/>
                <a:cs typeface="Times New Roman" pitchFamily="18" charset="0"/>
              </a:defRPr>
            </a:lvl7pPr>
            <a:lvl8pPr marL="1371600" algn="ctr" rtl="0" fontAlgn="base">
              <a:spcBef>
                <a:spcPct val="0"/>
              </a:spcBef>
              <a:spcAft>
                <a:spcPct val="0"/>
              </a:spcAft>
              <a:defRPr sz="3600" b="1">
                <a:solidFill>
                  <a:schemeClr val="tx2"/>
                </a:solidFill>
                <a:latin typeface="Book Antiqua" pitchFamily="18" charset="0"/>
                <a:cs typeface="Times New Roman" pitchFamily="18" charset="0"/>
              </a:defRPr>
            </a:lvl8pPr>
            <a:lvl9pPr marL="1828800" algn="ctr" rtl="0" fontAlgn="base">
              <a:spcBef>
                <a:spcPct val="0"/>
              </a:spcBef>
              <a:spcAft>
                <a:spcPct val="0"/>
              </a:spcAft>
              <a:defRPr sz="3600" b="1">
                <a:solidFill>
                  <a:schemeClr val="tx2"/>
                </a:solidFill>
                <a:latin typeface="Book Antiqua" pitchFamily="18" charset="0"/>
                <a:cs typeface="Times New Roman" pitchFamily="18" charset="0"/>
              </a:defRPr>
            </a:lvl9pPr>
          </a:lstStyle>
          <a:p>
            <a:pPr>
              <a:defRPr/>
            </a:pPr>
            <a:r>
              <a:rPr lang="sv-SE" altLang="sv-SE" sz="2800" kern="0" dirty="0">
                <a:solidFill>
                  <a:schemeClr val="tx1"/>
                </a:solidFill>
              </a:rPr>
              <a:t>Var god starta presentationen i </a:t>
            </a:r>
            <a:r>
              <a:rPr lang="sv-SE" altLang="sv-SE" sz="2800" kern="0" dirty="0" smtClean="0">
                <a:solidFill>
                  <a:schemeClr val="tx1"/>
                </a:solidFill>
              </a:rPr>
              <a:t>visningsläge och klicka därefter på ”</a:t>
            </a:r>
            <a:r>
              <a:rPr lang="sv-SE" altLang="sv-SE" sz="2800" kern="0" cap="all" dirty="0" smtClean="0">
                <a:solidFill>
                  <a:schemeClr val="tx1"/>
                </a:solidFill>
              </a:rPr>
              <a:t>starta</a:t>
            </a:r>
            <a:r>
              <a:rPr lang="sv-SE" altLang="sv-SE" sz="2800" kern="0" dirty="0" smtClean="0">
                <a:solidFill>
                  <a:schemeClr val="tx1"/>
                </a:solidFill>
              </a:rPr>
              <a:t>”! </a:t>
            </a:r>
            <a:endParaRPr lang="sv-SE" altLang="sv-SE" sz="2800" kern="0" dirty="0">
              <a:solidFill>
                <a:schemeClr val="tx1"/>
              </a:solidFill>
            </a:endParaRPr>
          </a:p>
        </p:txBody>
      </p:sp>
      <p:sp>
        <p:nvSpPr>
          <p:cNvPr id="23" name="Rounded Rectangle 129">
            <a:hlinkClick r:id="rId2" action="ppaction://hlinksldjump"/>
          </p:cNvPr>
          <p:cNvSpPr/>
          <p:nvPr/>
        </p:nvSpPr>
        <p:spPr>
          <a:xfrm>
            <a:off x="4487784" y="4342330"/>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Starta</a:t>
            </a:r>
            <a:endParaRPr lang="sv-SE" sz="1400" cap="all" dirty="0"/>
          </a:p>
        </p:txBody>
      </p:sp>
    </p:spTree>
    <p:extLst>
      <p:ext uri="{BB962C8B-B14F-4D97-AF65-F5344CB8AC3E}">
        <p14:creationId xmlns:p14="http://schemas.microsoft.com/office/powerpoint/2010/main" val="397717078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9" name="Picture 70"/>
          <p:cNvPicPr>
            <a:picLocks noChangeAspect="1"/>
          </p:cNvPicPr>
          <p:nvPr/>
        </p:nvPicPr>
        <p:blipFill>
          <a:blip r:embed="rId2">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2" name="Rounded Rectangle 1"/>
          <p:cNvSpPr/>
          <p:nvPr/>
        </p:nvSpPr>
        <p:spPr>
          <a:xfrm>
            <a:off x="5007452" y="1543501"/>
            <a:ext cx="1187364"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RIKSDAGEN</a:t>
            </a:r>
            <a:endParaRPr lang="sv-SE" sz="1100" b="1" dirty="0"/>
          </a:p>
        </p:txBody>
      </p:sp>
      <p:cxnSp>
        <p:nvCxnSpPr>
          <p:cNvPr id="92" name="Straight Arrow Connector 91"/>
          <p:cNvCxnSpPr/>
          <p:nvPr/>
        </p:nvCxnSpPr>
        <p:spPr>
          <a:xfrm flipV="1">
            <a:off x="3513889" y="4768799"/>
            <a:ext cx="0" cy="515216"/>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93" name="Straight Connector 92"/>
          <p:cNvCxnSpPr/>
          <p:nvPr/>
        </p:nvCxnSpPr>
        <p:spPr>
          <a:xfrm>
            <a:off x="3513889" y="5284015"/>
            <a:ext cx="4974743" cy="0"/>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94" name="Straight Connector 93"/>
          <p:cNvCxnSpPr/>
          <p:nvPr/>
        </p:nvCxnSpPr>
        <p:spPr>
          <a:xfrm flipV="1">
            <a:off x="8488632" y="3589026"/>
            <a:ext cx="0" cy="1694989"/>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sp>
        <p:nvSpPr>
          <p:cNvPr id="27" name="Rounded Rectangle 26"/>
          <p:cNvSpPr/>
          <p:nvPr/>
        </p:nvSpPr>
        <p:spPr>
          <a:xfrm>
            <a:off x="3349734" y="3458462"/>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RIKSBANKEN</a:t>
            </a:r>
            <a:endParaRPr lang="sv-SE" sz="1100" b="1" dirty="0"/>
          </a:p>
        </p:txBody>
      </p:sp>
      <p:sp>
        <p:nvSpPr>
          <p:cNvPr id="28" name="Rounded Rectangle 27"/>
          <p:cNvSpPr/>
          <p:nvPr/>
        </p:nvSpPr>
        <p:spPr>
          <a:xfrm>
            <a:off x="3349734" y="4233248"/>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BANKER</a:t>
            </a:r>
            <a:endParaRPr lang="sv-SE" sz="1100" b="1" dirty="0"/>
          </a:p>
        </p:txBody>
      </p:sp>
      <p:sp>
        <p:nvSpPr>
          <p:cNvPr id="29" name="Rounded Rectangle 28"/>
          <p:cNvSpPr/>
          <p:nvPr/>
        </p:nvSpPr>
        <p:spPr>
          <a:xfrm>
            <a:off x="5005460" y="3458462"/>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solidFill>
                  <a:schemeClr val="lt1"/>
                </a:solidFill>
              </a:rPr>
              <a:t>RIKSGÄLDEN</a:t>
            </a:r>
            <a:endParaRPr lang="sv-SE" sz="1100" b="1" dirty="0">
              <a:solidFill>
                <a:schemeClr val="lt1"/>
              </a:solidFill>
            </a:endParaRPr>
          </a:p>
        </p:txBody>
      </p:sp>
      <p:sp>
        <p:nvSpPr>
          <p:cNvPr id="30" name="Rounded Rectangle 29"/>
          <p:cNvSpPr/>
          <p:nvPr/>
        </p:nvSpPr>
        <p:spPr>
          <a:xfrm>
            <a:off x="6661162" y="3458462"/>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FINANS-</a:t>
            </a:r>
          </a:p>
          <a:p>
            <a:pPr algn="ctr"/>
            <a:r>
              <a:rPr lang="en-GB" sz="1100" b="1" dirty="0"/>
              <a:t>INSPEKTIONEN</a:t>
            </a:r>
            <a:endParaRPr lang="sv-SE" sz="1100" b="1" dirty="0"/>
          </a:p>
        </p:txBody>
      </p:sp>
      <p:sp>
        <p:nvSpPr>
          <p:cNvPr id="31" name="Rounded Rectangle 30"/>
          <p:cNvSpPr/>
          <p:nvPr/>
        </p:nvSpPr>
        <p:spPr>
          <a:xfrm>
            <a:off x="6661161" y="4233248"/>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FÖRSÄKRINGS-</a:t>
            </a:r>
          </a:p>
          <a:p>
            <a:pPr algn="ctr"/>
            <a:r>
              <a:rPr lang="en-GB" sz="1100" b="1" dirty="0"/>
              <a:t>BOLAG</a:t>
            </a:r>
            <a:endParaRPr lang="sv-SE" sz="1100" b="1" dirty="0"/>
          </a:p>
        </p:txBody>
      </p:sp>
      <p:sp>
        <p:nvSpPr>
          <p:cNvPr id="32" name="Rounded Rectangle 31"/>
          <p:cNvSpPr/>
          <p:nvPr/>
        </p:nvSpPr>
        <p:spPr>
          <a:xfrm>
            <a:off x="4999686" y="2284508"/>
            <a:ext cx="1187365" cy="96897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REGERINGEN</a:t>
            </a:r>
          </a:p>
          <a:p>
            <a:pPr algn="ctr"/>
            <a:endParaRPr lang="en-GB" sz="1100" b="1" dirty="0"/>
          </a:p>
          <a:p>
            <a:pPr algn="ctr"/>
            <a:r>
              <a:rPr lang="en-GB" sz="900" b="1" dirty="0"/>
              <a:t>FINANS-</a:t>
            </a:r>
          </a:p>
          <a:p>
            <a:pPr algn="ctr"/>
            <a:r>
              <a:rPr lang="en-GB" sz="900" b="1" dirty="0"/>
              <a:t>DEPARTEMENTET</a:t>
            </a:r>
            <a:endParaRPr lang="sv-SE" sz="900" b="1" dirty="0"/>
          </a:p>
        </p:txBody>
      </p:sp>
      <p:sp>
        <p:nvSpPr>
          <p:cNvPr id="33" name="Rounded Rectangle 32"/>
          <p:cNvSpPr/>
          <p:nvPr/>
        </p:nvSpPr>
        <p:spPr>
          <a:xfrm>
            <a:off x="5012643" y="4233248"/>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solidFill>
                  <a:schemeClr val="lt1"/>
                </a:solidFill>
              </a:rPr>
              <a:t>FÖRETAG &amp;</a:t>
            </a:r>
          </a:p>
          <a:p>
            <a:pPr algn="ctr"/>
            <a:r>
              <a:rPr lang="en-GB" sz="1100" b="1" dirty="0">
                <a:solidFill>
                  <a:schemeClr val="lt1"/>
                </a:solidFill>
              </a:rPr>
              <a:t>HUSHÅLL</a:t>
            </a:r>
            <a:endParaRPr lang="sv-SE" sz="1100" b="1" dirty="0">
              <a:solidFill>
                <a:schemeClr val="lt1"/>
              </a:solidFill>
            </a:endParaRPr>
          </a:p>
        </p:txBody>
      </p:sp>
      <p:cxnSp>
        <p:nvCxnSpPr>
          <p:cNvPr id="56" name="Straight Connector 55"/>
          <p:cNvCxnSpPr/>
          <p:nvPr/>
        </p:nvCxnSpPr>
        <p:spPr>
          <a:xfrm flipH="1">
            <a:off x="4752357" y="1968707"/>
            <a:ext cx="260286" cy="0"/>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59" name="Straight Connector 58"/>
          <p:cNvCxnSpPr/>
          <p:nvPr/>
        </p:nvCxnSpPr>
        <p:spPr>
          <a:xfrm>
            <a:off x="4752357" y="1968707"/>
            <a:ext cx="0" cy="684548"/>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61" name="Straight Arrow Connector 60"/>
          <p:cNvCxnSpPr/>
          <p:nvPr/>
        </p:nvCxnSpPr>
        <p:spPr>
          <a:xfrm flipV="1">
            <a:off x="4752357" y="2653256"/>
            <a:ext cx="270236" cy="12283"/>
          </a:xfrm>
          <a:prstGeom prst="straightConnector1">
            <a:avLst/>
          </a:prstGeom>
          <a:ln>
            <a:solidFill>
              <a:schemeClr val="bg1">
                <a:lumMod val="75000"/>
              </a:schemeClr>
            </a:solidFill>
            <a:tailEnd type="triangle"/>
          </a:ln>
        </p:spPr>
        <p:style>
          <a:lnRef idx="3">
            <a:schemeClr val="accent2"/>
          </a:lnRef>
          <a:fillRef idx="0">
            <a:schemeClr val="accent2"/>
          </a:fillRef>
          <a:effectRef idx="2">
            <a:schemeClr val="accent2"/>
          </a:effectRef>
          <a:fontRef idx="minor">
            <a:schemeClr val="tx1"/>
          </a:fontRef>
        </p:style>
      </p:cxnSp>
      <p:cxnSp>
        <p:nvCxnSpPr>
          <p:cNvPr id="79" name="Straight Connector 78"/>
          <p:cNvCxnSpPr/>
          <p:nvPr/>
        </p:nvCxnSpPr>
        <p:spPr>
          <a:xfrm flipH="1">
            <a:off x="4752357" y="2984207"/>
            <a:ext cx="260286" cy="0"/>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81" name="Straight Connector 80"/>
          <p:cNvCxnSpPr/>
          <p:nvPr/>
        </p:nvCxnSpPr>
        <p:spPr>
          <a:xfrm>
            <a:off x="4752357" y="2984207"/>
            <a:ext cx="0" cy="668395"/>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135" name="Straight Arrow Connector 134"/>
          <p:cNvCxnSpPr/>
          <p:nvPr/>
        </p:nvCxnSpPr>
        <p:spPr>
          <a:xfrm>
            <a:off x="4752357" y="3652601"/>
            <a:ext cx="260286" cy="0"/>
          </a:xfrm>
          <a:prstGeom prst="straightConnector1">
            <a:avLst/>
          </a:prstGeom>
          <a:ln>
            <a:solidFill>
              <a:schemeClr val="bg1">
                <a:lumMod val="75000"/>
              </a:schemeClr>
            </a:solidFill>
            <a:tailEnd type="triangle"/>
          </a:ln>
        </p:spPr>
        <p:style>
          <a:lnRef idx="3">
            <a:schemeClr val="accent2"/>
          </a:lnRef>
          <a:fillRef idx="0">
            <a:schemeClr val="accent2"/>
          </a:fillRef>
          <a:effectRef idx="2">
            <a:schemeClr val="accent2"/>
          </a:effectRef>
          <a:fontRef idx="minor">
            <a:schemeClr val="tx1"/>
          </a:fontRef>
        </p:style>
      </p:cxnSp>
      <p:cxnSp>
        <p:nvCxnSpPr>
          <p:cNvPr id="8" name="Straight Arrow Connector 7"/>
          <p:cNvCxnSpPr/>
          <p:nvPr/>
        </p:nvCxnSpPr>
        <p:spPr>
          <a:xfrm>
            <a:off x="5601134" y="3350086"/>
            <a:ext cx="3032" cy="108376"/>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18" name="Straight Arrow Connector 17"/>
          <p:cNvCxnSpPr/>
          <p:nvPr/>
        </p:nvCxnSpPr>
        <p:spPr>
          <a:xfrm>
            <a:off x="3680874" y="3350086"/>
            <a:ext cx="0" cy="108376"/>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96" name="Straight Arrow Connector 95"/>
          <p:cNvCxnSpPr/>
          <p:nvPr/>
        </p:nvCxnSpPr>
        <p:spPr>
          <a:xfrm flipH="1">
            <a:off x="7938975" y="4483878"/>
            <a:ext cx="549657" cy="0"/>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119" name="Straight Arrow Connector 118"/>
          <p:cNvCxnSpPr/>
          <p:nvPr/>
        </p:nvCxnSpPr>
        <p:spPr>
          <a:xfrm>
            <a:off x="4544306" y="4667996"/>
            <a:ext cx="461154" cy="0"/>
          </a:xfrm>
          <a:prstGeom prst="straightConnector1">
            <a:avLst/>
          </a:prstGeom>
          <a:ln>
            <a:solidFill>
              <a:schemeClr val="accent1"/>
            </a:solidFill>
            <a:headEnd type="triangle"/>
            <a:tailEnd type="triangle"/>
          </a:ln>
        </p:spPr>
        <p:style>
          <a:lnRef idx="3">
            <a:schemeClr val="accent1"/>
          </a:lnRef>
          <a:fillRef idx="0">
            <a:schemeClr val="accent1"/>
          </a:fillRef>
          <a:effectRef idx="2">
            <a:schemeClr val="accent1"/>
          </a:effectRef>
          <a:fontRef idx="minor">
            <a:schemeClr val="tx1"/>
          </a:fontRef>
        </p:style>
      </p:cxnSp>
      <p:grpSp>
        <p:nvGrpSpPr>
          <p:cNvPr id="13" name="Grupp 12"/>
          <p:cNvGrpSpPr/>
          <p:nvPr/>
        </p:nvGrpSpPr>
        <p:grpSpPr>
          <a:xfrm>
            <a:off x="3131217" y="3805567"/>
            <a:ext cx="224059" cy="710899"/>
            <a:chOff x="3131217" y="3805567"/>
            <a:chExt cx="224059" cy="710899"/>
          </a:xfrm>
        </p:grpSpPr>
        <p:cxnSp>
          <p:nvCxnSpPr>
            <p:cNvPr id="134" name="Straight Connector 133"/>
            <p:cNvCxnSpPr/>
            <p:nvPr/>
          </p:nvCxnSpPr>
          <p:spPr>
            <a:xfrm flipH="1" flipV="1">
              <a:off x="3131217" y="3805567"/>
              <a:ext cx="224059" cy="7467"/>
            </a:xfrm>
            <a:prstGeom prst="line">
              <a:avLst/>
            </a:prstGeom>
            <a:ln>
              <a:solidFill>
                <a:schemeClr val="accent1"/>
              </a:solidFill>
            </a:ln>
          </p:spPr>
          <p:style>
            <a:lnRef idx="3">
              <a:schemeClr val="accent1"/>
            </a:lnRef>
            <a:fillRef idx="0">
              <a:schemeClr val="accent1"/>
            </a:fillRef>
            <a:effectRef idx="2">
              <a:schemeClr val="accent1"/>
            </a:effectRef>
            <a:fontRef idx="minor">
              <a:schemeClr val="tx1"/>
            </a:fontRef>
          </p:style>
        </p:cxnSp>
        <p:cxnSp>
          <p:nvCxnSpPr>
            <p:cNvPr id="137" name="Straight Connector 136"/>
            <p:cNvCxnSpPr/>
            <p:nvPr/>
          </p:nvCxnSpPr>
          <p:spPr>
            <a:xfrm>
              <a:off x="3131217" y="3813033"/>
              <a:ext cx="0" cy="703433"/>
            </a:xfrm>
            <a:prstGeom prst="line">
              <a:avLst/>
            </a:prstGeom>
            <a:ln>
              <a:solidFill>
                <a:schemeClr val="accent1"/>
              </a:solidFill>
            </a:ln>
          </p:spPr>
          <p:style>
            <a:lnRef idx="3">
              <a:schemeClr val="accent1"/>
            </a:lnRef>
            <a:fillRef idx="0">
              <a:schemeClr val="accent1"/>
            </a:fillRef>
            <a:effectRef idx="2">
              <a:schemeClr val="accent1"/>
            </a:effectRef>
            <a:fontRef idx="minor">
              <a:schemeClr val="tx1"/>
            </a:fontRef>
          </p:style>
        </p:cxnSp>
        <p:cxnSp>
          <p:nvCxnSpPr>
            <p:cNvPr id="140" name="Straight Arrow Connector 139"/>
            <p:cNvCxnSpPr>
              <a:endCxn id="28" idx="1"/>
            </p:cNvCxnSpPr>
            <p:nvPr/>
          </p:nvCxnSpPr>
          <p:spPr>
            <a:xfrm>
              <a:off x="3131217" y="4501023"/>
              <a:ext cx="218516" cy="0"/>
            </a:xfrm>
            <a:prstGeom prst="straightConnector1">
              <a:avLst/>
            </a:prstGeom>
            <a:ln>
              <a:solidFill>
                <a:schemeClr val="accent1"/>
              </a:solidFill>
              <a:tailEnd type="triangle"/>
            </a:ln>
          </p:spPr>
          <p:style>
            <a:lnRef idx="3">
              <a:schemeClr val="accent1"/>
            </a:lnRef>
            <a:fillRef idx="0">
              <a:schemeClr val="accent1"/>
            </a:fillRef>
            <a:effectRef idx="2">
              <a:schemeClr val="accent1"/>
            </a:effectRef>
            <a:fontRef idx="minor">
              <a:schemeClr val="tx1"/>
            </a:fontRef>
          </p:style>
        </p:cxnSp>
      </p:grpSp>
      <p:cxnSp>
        <p:nvCxnSpPr>
          <p:cNvPr id="11" name="Straight Connector 10"/>
          <p:cNvCxnSpPr/>
          <p:nvPr/>
        </p:nvCxnSpPr>
        <p:spPr>
          <a:xfrm flipH="1">
            <a:off x="7867715" y="3585051"/>
            <a:ext cx="630604" cy="0"/>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22" name="Straight Connector 21"/>
          <p:cNvCxnSpPr>
            <a:stCxn id="30" idx="1"/>
          </p:cNvCxnSpPr>
          <p:nvPr/>
        </p:nvCxnSpPr>
        <p:spPr>
          <a:xfrm flipH="1">
            <a:off x="6415991" y="3726237"/>
            <a:ext cx="245171" cy="0"/>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54" name="Straight Connector 53"/>
          <p:cNvCxnSpPr/>
          <p:nvPr/>
        </p:nvCxnSpPr>
        <p:spPr>
          <a:xfrm flipV="1">
            <a:off x="6415991" y="3344689"/>
            <a:ext cx="0" cy="381548"/>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58" name="Straight Connector 57"/>
          <p:cNvCxnSpPr/>
          <p:nvPr/>
        </p:nvCxnSpPr>
        <p:spPr>
          <a:xfrm flipH="1" flipV="1">
            <a:off x="3680874" y="3346718"/>
            <a:ext cx="2735117" cy="8005"/>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82" name="Straight Connector 81"/>
          <p:cNvCxnSpPr/>
          <p:nvPr/>
        </p:nvCxnSpPr>
        <p:spPr>
          <a:xfrm flipH="1">
            <a:off x="6595054" y="3585051"/>
            <a:ext cx="66108" cy="0"/>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84" name="Straight Connector 83"/>
          <p:cNvCxnSpPr/>
          <p:nvPr/>
        </p:nvCxnSpPr>
        <p:spPr>
          <a:xfrm flipV="1">
            <a:off x="6595054" y="2768993"/>
            <a:ext cx="0" cy="816058"/>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87" name="Straight Arrow Connector 86"/>
          <p:cNvCxnSpPr>
            <a:endCxn id="32" idx="3"/>
          </p:cNvCxnSpPr>
          <p:nvPr/>
        </p:nvCxnSpPr>
        <p:spPr>
          <a:xfrm flipH="1">
            <a:off x="6187052" y="2768993"/>
            <a:ext cx="408002" cy="0"/>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100" name="Straight Connector 99"/>
          <p:cNvCxnSpPr/>
          <p:nvPr/>
        </p:nvCxnSpPr>
        <p:spPr>
          <a:xfrm flipH="1">
            <a:off x="4641958" y="3585051"/>
            <a:ext cx="365494" cy="0"/>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107" name="Straight Connector 106"/>
          <p:cNvCxnSpPr/>
          <p:nvPr/>
        </p:nvCxnSpPr>
        <p:spPr>
          <a:xfrm flipH="1" flipV="1">
            <a:off x="4650270" y="2532159"/>
            <a:ext cx="5257" cy="1052892"/>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111" name="Straight Arrow Connector 110"/>
          <p:cNvCxnSpPr/>
          <p:nvPr/>
        </p:nvCxnSpPr>
        <p:spPr>
          <a:xfrm>
            <a:off x="4641957" y="2532159"/>
            <a:ext cx="380636" cy="0"/>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grpSp>
        <p:nvGrpSpPr>
          <p:cNvPr id="14" name="Grupp 13"/>
          <p:cNvGrpSpPr/>
          <p:nvPr/>
        </p:nvGrpSpPr>
        <p:grpSpPr>
          <a:xfrm>
            <a:off x="4537099" y="3860678"/>
            <a:ext cx="462587" cy="539642"/>
            <a:chOff x="4537099" y="3860678"/>
            <a:chExt cx="462587" cy="539642"/>
          </a:xfrm>
        </p:grpSpPr>
        <p:cxnSp>
          <p:nvCxnSpPr>
            <p:cNvPr id="130" name="Straight Connector 129"/>
            <p:cNvCxnSpPr/>
            <p:nvPr/>
          </p:nvCxnSpPr>
          <p:spPr>
            <a:xfrm flipH="1">
              <a:off x="4774883" y="3860678"/>
              <a:ext cx="224803" cy="0"/>
            </a:xfrm>
            <a:prstGeom prst="line">
              <a:avLst/>
            </a:prstGeom>
            <a:ln>
              <a:solidFill>
                <a:schemeClr val="accent1"/>
              </a:solidFill>
            </a:ln>
          </p:spPr>
          <p:style>
            <a:lnRef idx="3">
              <a:schemeClr val="accent1"/>
            </a:lnRef>
            <a:fillRef idx="0">
              <a:schemeClr val="accent1"/>
            </a:fillRef>
            <a:effectRef idx="2">
              <a:schemeClr val="accent1"/>
            </a:effectRef>
            <a:fontRef idx="minor">
              <a:schemeClr val="tx1"/>
            </a:fontRef>
          </p:style>
        </p:cxnSp>
        <p:cxnSp>
          <p:nvCxnSpPr>
            <p:cNvPr id="132" name="Straight Connector 131"/>
            <p:cNvCxnSpPr/>
            <p:nvPr/>
          </p:nvCxnSpPr>
          <p:spPr>
            <a:xfrm>
              <a:off x="4774883" y="3860678"/>
              <a:ext cx="0" cy="539642"/>
            </a:xfrm>
            <a:prstGeom prst="line">
              <a:avLst/>
            </a:prstGeom>
            <a:ln>
              <a:solidFill>
                <a:schemeClr val="accent1"/>
              </a:solidFill>
            </a:ln>
          </p:spPr>
          <p:style>
            <a:lnRef idx="3">
              <a:schemeClr val="accent1"/>
            </a:lnRef>
            <a:fillRef idx="0">
              <a:schemeClr val="accent1"/>
            </a:fillRef>
            <a:effectRef idx="2">
              <a:schemeClr val="accent1"/>
            </a:effectRef>
            <a:fontRef idx="minor">
              <a:schemeClr val="tx1"/>
            </a:fontRef>
          </p:style>
        </p:cxnSp>
        <p:cxnSp>
          <p:nvCxnSpPr>
            <p:cNvPr id="136" name="Straight Arrow Connector 135"/>
            <p:cNvCxnSpPr/>
            <p:nvPr/>
          </p:nvCxnSpPr>
          <p:spPr>
            <a:xfrm flipH="1">
              <a:off x="4537099" y="4400320"/>
              <a:ext cx="237784" cy="0"/>
            </a:xfrm>
            <a:prstGeom prst="straightConnector1">
              <a:avLst/>
            </a:prstGeom>
            <a:ln>
              <a:solidFill>
                <a:schemeClr val="accent1"/>
              </a:solidFill>
              <a:tailEnd type="triangle"/>
            </a:ln>
          </p:spPr>
          <p:style>
            <a:lnRef idx="3">
              <a:schemeClr val="accent1"/>
            </a:lnRef>
            <a:fillRef idx="0">
              <a:schemeClr val="accent1"/>
            </a:fillRef>
            <a:effectRef idx="2">
              <a:schemeClr val="accent1"/>
            </a:effectRef>
            <a:fontRef idx="minor">
              <a:schemeClr val="tx1"/>
            </a:fontRef>
          </p:style>
        </p:cxnSp>
      </p:grpSp>
      <p:grpSp>
        <p:nvGrpSpPr>
          <p:cNvPr id="15" name="Grupp 14"/>
          <p:cNvGrpSpPr/>
          <p:nvPr/>
        </p:nvGrpSpPr>
        <p:grpSpPr>
          <a:xfrm>
            <a:off x="4882500" y="3962278"/>
            <a:ext cx="140093" cy="438042"/>
            <a:chOff x="4882500" y="3962278"/>
            <a:chExt cx="140093" cy="438042"/>
          </a:xfrm>
        </p:grpSpPr>
        <p:cxnSp>
          <p:nvCxnSpPr>
            <p:cNvPr id="141" name="Straight Connector 140"/>
            <p:cNvCxnSpPr/>
            <p:nvPr/>
          </p:nvCxnSpPr>
          <p:spPr>
            <a:xfrm flipH="1">
              <a:off x="4882500" y="3962278"/>
              <a:ext cx="140093" cy="0"/>
            </a:xfrm>
            <a:prstGeom prst="line">
              <a:avLst/>
            </a:prstGeom>
            <a:ln>
              <a:solidFill>
                <a:schemeClr val="accent1"/>
              </a:solidFill>
            </a:ln>
          </p:spPr>
          <p:style>
            <a:lnRef idx="3">
              <a:schemeClr val="accent1"/>
            </a:lnRef>
            <a:fillRef idx="0">
              <a:schemeClr val="accent1"/>
            </a:fillRef>
            <a:effectRef idx="2">
              <a:schemeClr val="accent1"/>
            </a:effectRef>
            <a:fontRef idx="minor">
              <a:schemeClr val="tx1"/>
            </a:fontRef>
          </p:style>
        </p:cxnSp>
        <p:cxnSp>
          <p:nvCxnSpPr>
            <p:cNvPr id="143" name="Straight Connector 142"/>
            <p:cNvCxnSpPr/>
            <p:nvPr/>
          </p:nvCxnSpPr>
          <p:spPr>
            <a:xfrm>
              <a:off x="4882500" y="3962278"/>
              <a:ext cx="0" cy="438042"/>
            </a:xfrm>
            <a:prstGeom prst="line">
              <a:avLst/>
            </a:prstGeom>
            <a:ln>
              <a:solidFill>
                <a:schemeClr val="accent1"/>
              </a:solidFill>
            </a:ln>
          </p:spPr>
          <p:style>
            <a:lnRef idx="3">
              <a:schemeClr val="accent1"/>
            </a:lnRef>
            <a:fillRef idx="0">
              <a:schemeClr val="accent1"/>
            </a:fillRef>
            <a:effectRef idx="2">
              <a:schemeClr val="accent1"/>
            </a:effectRef>
            <a:fontRef idx="minor">
              <a:schemeClr val="tx1"/>
            </a:fontRef>
          </p:style>
        </p:cxnSp>
        <p:cxnSp>
          <p:nvCxnSpPr>
            <p:cNvPr id="145" name="Straight Arrow Connector 144"/>
            <p:cNvCxnSpPr/>
            <p:nvPr/>
          </p:nvCxnSpPr>
          <p:spPr>
            <a:xfrm>
              <a:off x="4892450" y="4400320"/>
              <a:ext cx="130143" cy="0"/>
            </a:xfrm>
            <a:prstGeom prst="straightConnector1">
              <a:avLst/>
            </a:prstGeom>
            <a:ln>
              <a:solidFill>
                <a:schemeClr val="accent1"/>
              </a:solidFill>
              <a:tailEnd type="triangle"/>
            </a:ln>
          </p:spPr>
          <p:style>
            <a:lnRef idx="3">
              <a:schemeClr val="accent1"/>
            </a:lnRef>
            <a:fillRef idx="0">
              <a:schemeClr val="accent1"/>
            </a:fillRef>
            <a:effectRef idx="2">
              <a:schemeClr val="accent1"/>
            </a:effectRef>
            <a:fontRef idx="minor">
              <a:schemeClr val="tx1"/>
            </a:fontRef>
          </p:style>
        </p:cxnSp>
      </p:grpSp>
      <p:grpSp>
        <p:nvGrpSpPr>
          <p:cNvPr id="12" name="Grupp 11"/>
          <p:cNvGrpSpPr/>
          <p:nvPr/>
        </p:nvGrpSpPr>
        <p:grpSpPr>
          <a:xfrm>
            <a:off x="3943417" y="3283295"/>
            <a:ext cx="1937139" cy="175168"/>
            <a:chOff x="3943417" y="3283295"/>
            <a:chExt cx="1937139" cy="175168"/>
          </a:xfrm>
        </p:grpSpPr>
        <p:cxnSp>
          <p:nvCxnSpPr>
            <p:cNvPr id="153" name="Straight Connector 152"/>
            <p:cNvCxnSpPr/>
            <p:nvPr/>
          </p:nvCxnSpPr>
          <p:spPr>
            <a:xfrm flipH="1" flipV="1">
              <a:off x="5880553" y="3294395"/>
              <a:ext cx="1" cy="164068"/>
            </a:xfrm>
            <a:prstGeom prst="line">
              <a:avLst/>
            </a:prstGeom>
            <a:ln>
              <a:solidFill>
                <a:schemeClr val="accent1"/>
              </a:solidFill>
            </a:ln>
          </p:spPr>
          <p:style>
            <a:lnRef idx="3">
              <a:schemeClr val="accent1"/>
            </a:lnRef>
            <a:fillRef idx="0">
              <a:schemeClr val="accent1"/>
            </a:fillRef>
            <a:effectRef idx="2">
              <a:schemeClr val="accent1"/>
            </a:effectRef>
            <a:fontRef idx="minor">
              <a:schemeClr val="tx1"/>
            </a:fontRef>
          </p:style>
        </p:cxnSp>
        <p:cxnSp>
          <p:nvCxnSpPr>
            <p:cNvPr id="156" name="Straight Connector 155"/>
            <p:cNvCxnSpPr/>
            <p:nvPr/>
          </p:nvCxnSpPr>
          <p:spPr>
            <a:xfrm flipH="1" flipV="1">
              <a:off x="3943688" y="3294106"/>
              <a:ext cx="1936868" cy="1697"/>
            </a:xfrm>
            <a:prstGeom prst="line">
              <a:avLst/>
            </a:prstGeom>
            <a:ln>
              <a:solidFill>
                <a:schemeClr val="accent1"/>
              </a:solidFill>
            </a:ln>
          </p:spPr>
          <p:style>
            <a:lnRef idx="3">
              <a:schemeClr val="accent1"/>
            </a:lnRef>
            <a:fillRef idx="0">
              <a:schemeClr val="accent1"/>
            </a:fillRef>
            <a:effectRef idx="2">
              <a:schemeClr val="accent1"/>
            </a:effectRef>
            <a:fontRef idx="minor">
              <a:schemeClr val="tx1"/>
            </a:fontRef>
          </p:style>
        </p:cxnSp>
        <p:cxnSp>
          <p:nvCxnSpPr>
            <p:cNvPr id="161" name="Straight Arrow Connector 160"/>
            <p:cNvCxnSpPr>
              <a:endCxn id="27" idx="0"/>
            </p:cNvCxnSpPr>
            <p:nvPr/>
          </p:nvCxnSpPr>
          <p:spPr>
            <a:xfrm flipH="1">
              <a:off x="3943417" y="3283295"/>
              <a:ext cx="13240" cy="175167"/>
            </a:xfrm>
            <a:prstGeom prst="straightConnector1">
              <a:avLst/>
            </a:prstGeom>
            <a:ln>
              <a:solidFill>
                <a:schemeClr val="accent1"/>
              </a:solidFill>
              <a:tailEnd type="triangle"/>
            </a:ln>
          </p:spPr>
          <p:style>
            <a:lnRef idx="3">
              <a:schemeClr val="accent1"/>
            </a:lnRef>
            <a:fillRef idx="0">
              <a:schemeClr val="accent1"/>
            </a:fillRef>
            <a:effectRef idx="2">
              <a:schemeClr val="accent1"/>
            </a:effectRef>
            <a:fontRef idx="minor">
              <a:schemeClr val="tx1"/>
            </a:fontRef>
          </p:style>
        </p:cxnSp>
      </p:grpSp>
      <p:sp>
        <p:nvSpPr>
          <p:cNvPr id="75" name="Rectangle 107"/>
          <p:cNvSpPr/>
          <p:nvPr/>
        </p:nvSpPr>
        <p:spPr>
          <a:xfrm>
            <a:off x="8810772" y="1416644"/>
            <a:ext cx="2032374" cy="2843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b="1" dirty="0" smtClean="0">
                <a:solidFill>
                  <a:srgbClr val="626262"/>
                </a:solidFill>
              </a:rPr>
              <a:t>Så använder du Finanskartan</a:t>
            </a:r>
            <a:endParaRPr lang="sv-SE" sz="1200" b="1" dirty="0">
              <a:solidFill>
                <a:srgbClr val="626262"/>
              </a:solidFill>
            </a:endParaRPr>
          </a:p>
        </p:txBody>
      </p:sp>
      <p:grpSp>
        <p:nvGrpSpPr>
          <p:cNvPr id="77" name="Group 2"/>
          <p:cNvGrpSpPr/>
          <p:nvPr/>
        </p:nvGrpSpPr>
        <p:grpSpPr>
          <a:xfrm>
            <a:off x="8936198" y="3573251"/>
            <a:ext cx="2808000" cy="1662020"/>
            <a:chOff x="8941474" y="3611149"/>
            <a:chExt cx="2808000" cy="1662020"/>
          </a:xfrm>
        </p:grpSpPr>
        <p:sp>
          <p:nvSpPr>
            <p:cNvPr id="78" name="Rectangle 12">
              <a:hlinkClick r:id="rId3" action="ppaction://hlinksldjump"/>
            </p:cNvPr>
            <p:cNvSpPr/>
            <p:nvPr/>
          </p:nvSpPr>
          <p:spPr>
            <a:xfrm>
              <a:off x="8944423" y="3611149"/>
              <a:ext cx="976923" cy="203200"/>
            </a:xfrm>
            <a:prstGeom prst="rect">
              <a:avLst/>
            </a:prstGeom>
            <a:solidFill>
              <a:schemeClr val="bg1">
                <a:lumMod val="95000"/>
              </a:schemeClr>
            </a:solidFill>
            <a:ln>
              <a:solidFill>
                <a:schemeClr val="bg1">
                  <a:lumMod val="8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000" dirty="0" smtClean="0">
                  <a:solidFill>
                    <a:schemeClr val="tx1"/>
                  </a:solidFill>
                </a:rPr>
                <a:t>NORMALLÄGE</a:t>
              </a:r>
              <a:endParaRPr lang="sv-SE" sz="1000" dirty="0">
                <a:solidFill>
                  <a:schemeClr val="tx1"/>
                </a:solidFill>
              </a:endParaRPr>
            </a:p>
          </p:txBody>
        </p:sp>
        <p:sp>
          <p:nvSpPr>
            <p:cNvPr id="80" name="Rectangle 34"/>
            <p:cNvSpPr/>
            <p:nvPr/>
          </p:nvSpPr>
          <p:spPr>
            <a:xfrm>
              <a:off x="8941474" y="3833169"/>
              <a:ext cx="2808000" cy="1440000"/>
            </a:xfrm>
            <a:prstGeom prst="rect">
              <a:avLst/>
            </a:prstGeom>
            <a:solidFill>
              <a:schemeClr val="bg1"/>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400" b="1" dirty="0">
                <a:solidFill>
                  <a:schemeClr val="tx1"/>
                </a:solidFill>
              </a:endParaRPr>
            </a:p>
          </p:txBody>
        </p:sp>
        <p:sp>
          <p:nvSpPr>
            <p:cNvPr id="83" name="Rectangle 35"/>
            <p:cNvSpPr/>
            <p:nvPr/>
          </p:nvSpPr>
          <p:spPr>
            <a:xfrm>
              <a:off x="8972876" y="3846407"/>
              <a:ext cx="1216501" cy="304384"/>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smtClean="0">
                  <a:solidFill>
                    <a:schemeClr val="tx1"/>
                  </a:solidFill>
                </a:rPr>
                <a:t>Visa  relationer</a:t>
              </a:r>
              <a:endParaRPr lang="sv-SE" sz="1100" b="1" dirty="0">
                <a:solidFill>
                  <a:schemeClr val="tx1"/>
                </a:solidFill>
              </a:endParaRPr>
            </a:p>
          </p:txBody>
        </p:sp>
        <p:sp>
          <p:nvSpPr>
            <p:cNvPr id="85" name="Rectangle 36"/>
            <p:cNvSpPr/>
            <p:nvPr/>
          </p:nvSpPr>
          <p:spPr>
            <a:xfrm>
              <a:off x="9003746" y="4220749"/>
              <a:ext cx="2664000" cy="204373"/>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b="1" dirty="0" smtClean="0">
                  <a:solidFill>
                    <a:schemeClr val="tx1"/>
                  </a:solidFill>
                </a:rPr>
                <a:t>REGLERING OCH STYRNING</a:t>
              </a:r>
              <a:endParaRPr lang="sv-SE" sz="1200" b="1" dirty="0">
                <a:solidFill>
                  <a:schemeClr val="tx1"/>
                </a:solidFill>
              </a:endParaRPr>
            </a:p>
          </p:txBody>
        </p:sp>
        <p:sp>
          <p:nvSpPr>
            <p:cNvPr id="86" name="Rectangle 37"/>
            <p:cNvSpPr/>
            <p:nvPr/>
          </p:nvSpPr>
          <p:spPr>
            <a:xfrm>
              <a:off x="9003746" y="4488395"/>
              <a:ext cx="2664000" cy="204373"/>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b="1" dirty="0">
                  <a:solidFill>
                    <a:schemeClr val="tx1"/>
                  </a:solidFill>
                </a:rPr>
                <a:t>PENGAR OCH GARANTIER</a:t>
              </a:r>
              <a:endParaRPr lang="sv-SE" sz="1200" b="1" dirty="0">
                <a:solidFill>
                  <a:schemeClr val="tx1"/>
                </a:solidFill>
              </a:endParaRPr>
            </a:p>
          </p:txBody>
        </p:sp>
        <p:sp>
          <p:nvSpPr>
            <p:cNvPr id="88" name="Rectangle 38"/>
            <p:cNvSpPr/>
            <p:nvPr/>
          </p:nvSpPr>
          <p:spPr>
            <a:xfrm>
              <a:off x="9003746" y="4756040"/>
              <a:ext cx="2664000" cy="205200"/>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b="1" dirty="0">
                  <a:solidFill>
                    <a:schemeClr val="tx1"/>
                  </a:solidFill>
                </a:rPr>
                <a:t>INFORMATION OCH ANALYS</a:t>
              </a:r>
              <a:endParaRPr lang="sv-SE" sz="1200" b="1" dirty="0">
                <a:solidFill>
                  <a:schemeClr val="tx1"/>
                </a:solidFill>
              </a:endParaRPr>
            </a:p>
          </p:txBody>
        </p:sp>
        <p:sp>
          <p:nvSpPr>
            <p:cNvPr id="89" name="Rectangle 39">
              <a:hlinkClick r:id="rId4" action="ppaction://hlinksldjump"/>
            </p:cNvPr>
            <p:cNvSpPr/>
            <p:nvPr/>
          </p:nvSpPr>
          <p:spPr>
            <a:xfrm>
              <a:off x="9003746" y="4220749"/>
              <a:ext cx="237662" cy="204373"/>
            </a:xfrm>
            <a:prstGeom prst="rect">
              <a:avLst/>
            </a:prstGeom>
            <a:solidFill>
              <a:schemeClr val="bg1">
                <a:lumMod val="75000"/>
              </a:schemeClr>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90" name="Rectangle 40">
              <a:hlinkClick r:id="rId5" action="ppaction://hlinksldjump"/>
            </p:cNvPr>
            <p:cNvSpPr/>
            <p:nvPr/>
          </p:nvSpPr>
          <p:spPr>
            <a:xfrm>
              <a:off x="9003746" y="4488395"/>
              <a:ext cx="237662" cy="204373"/>
            </a:xfrm>
            <a:prstGeom prst="rect">
              <a:avLst/>
            </a:prstGeom>
            <a:solidFill>
              <a:schemeClr val="accent1"/>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91" name="Rectangle 41">
              <a:hlinkClick r:id="rId6" action="ppaction://hlinksldjump"/>
            </p:cNvPr>
            <p:cNvSpPr/>
            <p:nvPr/>
          </p:nvSpPr>
          <p:spPr>
            <a:xfrm>
              <a:off x="9003746" y="4758144"/>
              <a:ext cx="237662" cy="198359"/>
            </a:xfrm>
            <a:prstGeom prst="rect">
              <a:avLst/>
            </a:prstGeom>
            <a:solidFill>
              <a:schemeClr val="bg1">
                <a:lumMod val="75000"/>
              </a:schemeClr>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grpSp>
      <p:sp>
        <p:nvSpPr>
          <p:cNvPr id="95" name="Rectangle 38"/>
          <p:cNvSpPr/>
          <p:nvPr/>
        </p:nvSpPr>
        <p:spPr>
          <a:xfrm>
            <a:off x="8998470" y="4969705"/>
            <a:ext cx="2664000" cy="204373"/>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r"/>
            <a:r>
              <a:rPr lang="en-GB" sz="1200" b="1" dirty="0" smtClean="0">
                <a:solidFill>
                  <a:schemeClr val="tx1"/>
                </a:solidFill>
              </a:rPr>
              <a:t>ALLA RELATIONER I FINANSIELL ORO</a:t>
            </a:r>
            <a:endParaRPr lang="sv-SE" sz="1200" b="1" dirty="0">
              <a:solidFill>
                <a:schemeClr val="tx1"/>
              </a:solidFill>
            </a:endParaRPr>
          </a:p>
        </p:txBody>
      </p:sp>
      <p:sp>
        <p:nvSpPr>
          <p:cNvPr id="97" name="Rectangle 41">
            <a:hlinkClick r:id="rId7" action="ppaction://hlinksldjump"/>
          </p:cNvPr>
          <p:cNvSpPr/>
          <p:nvPr/>
        </p:nvSpPr>
        <p:spPr>
          <a:xfrm>
            <a:off x="8998470" y="4971808"/>
            <a:ext cx="237662" cy="198359"/>
          </a:xfrm>
          <a:prstGeom prst="rect">
            <a:avLst/>
          </a:prstGeom>
          <a:solidFill>
            <a:schemeClr val="bg1">
              <a:lumMod val="75000"/>
            </a:schemeClr>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99" name="textruta 98"/>
          <p:cNvSpPr txBox="1"/>
          <p:nvPr/>
        </p:nvSpPr>
        <p:spPr>
          <a:xfrm>
            <a:off x="8992699" y="4433351"/>
            <a:ext cx="303562" cy="261610"/>
          </a:xfrm>
          <a:prstGeom prst="rect">
            <a:avLst/>
          </a:prstGeom>
          <a:noFill/>
        </p:spPr>
        <p:txBody>
          <a:bodyPr wrap="square" rtlCol="0">
            <a:spAutoFit/>
          </a:bodyPr>
          <a:lstStyle/>
          <a:p>
            <a:pPr marL="285750" indent="-285750">
              <a:buFont typeface="Wingdings" panose="05000000000000000000" pitchFamily="2" charset="2"/>
              <a:buChar char="ü"/>
            </a:pPr>
            <a:r>
              <a:rPr lang="sv-SE" sz="1100" dirty="0" smtClean="0">
                <a:solidFill>
                  <a:schemeClr val="bg1"/>
                </a:solidFill>
              </a:rPr>
              <a:t>.</a:t>
            </a:r>
            <a:endParaRPr lang="sv-SE" sz="1100" dirty="0">
              <a:solidFill>
                <a:schemeClr val="bg1"/>
              </a:solidFill>
            </a:endParaRPr>
          </a:p>
        </p:txBody>
      </p:sp>
      <p:sp>
        <p:nvSpPr>
          <p:cNvPr id="104" name="Rectangle 33">
            <a:hlinkClick r:id="rId8" action="ppaction://hlinksldjump"/>
          </p:cNvPr>
          <p:cNvSpPr/>
          <p:nvPr/>
        </p:nvSpPr>
        <p:spPr>
          <a:xfrm>
            <a:off x="9951948" y="3573251"/>
            <a:ext cx="976923" cy="203200"/>
          </a:xfrm>
          <a:prstGeom prst="rect">
            <a:avLst/>
          </a:prstGeom>
          <a:solidFill>
            <a:srgbClr val="BCEADE"/>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smtClean="0">
                <a:solidFill>
                  <a:schemeClr val="tx1"/>
                </a:solidFill>
              </a:rPr>
              <a:t>FINANSIELL ORO</a:t>
            </a:r>
            <a:endParaRPr lang="sv-SE" sz="900" b="1" dirty="0">
              <a:solidFill>
                <a:schemeClr val="tx1"/>
              </a:solidFill>
            </a:endParaRPr>
          </a:p>
        </p:txBody>
      </p:sp>
      <p:sp>
        <p:nvSpPr>
          <p:cNvPr id="110" name="Rectangle 124"/>
          <p:cNvSpPr/>
          <p:nvPr/>
        </p:nvSpPr>
        <p:spPr>
          <a:xfrm>
            <a:off x="146070" y="1941290"/>
            <a:ext cx="2839193" cy="13537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Pengar och garantier i finansiell oro</a:t>
            </a:r>
          </a:p>
          <a:p>
            <a:endParaRPr lang="sv-SE" sz="1000" dirty="0" smtClean="0">
              <a:solidFill>
                <a:srgbClr val="626262"/>
              </a:solidFill>
            </a:endParaRPr>
          </a:p>
          <a:p>
            <a:r>
              <a:rPr lang="sv-SE" sz="1000" dirty="0" smtClean="0">
                <a:solidFill>
                  <a:srgbClr val="626262"/>
                </a:solidFill>
              </a:rPr>
              <a:t>En </a:t>
            </a:r>
            <a:r>
              <a:rPr lang="sv-SE" sz="1000" dirty="0">
                <a:solidFill>
                  <a:srgbClr val="626262"/>
                </a:solidFill>
              </a:rPr>
              <a:t>del av relationerna mellan aktörerna gäller garantier och pengaflöden. Det kan till exempel handla om likviditetsstöd i form av lån från staten eller statliga garantier som gör det möjligt för banker att låna pengar på marknaden i en krissituation. Det kan i sin tur lindra effekterna för svenska hushåll och företag vid en finansiell kris.</a:t>
            </a:r>
          </a:p>
          <a:p>
            <a:endParaRPr lang="sv-SE" sz="1000" dirty="0">
              <a:solidFill>
                <a:srgbClr val="626262"/>
              </a:solidFill>
            </a:endParaRPr>
          </a:p>
          <a:p>
            <a:r>
              <a:rPr lang="sv-SE" sz="1000" dirty="0">
                <a:solidFill>
                  <a:srgbClr val="626262"/>
                </a:solidFill>
              </a:rPr>
              <a:t>Staten kan också ingripa om en bank skulle få så djupa ekonomiska problem att det finns risk för en allvarlig störning i det finansiella systemet. Det kan till exempel handla om att staten skjuter till kapital och går in som delägare i banken</a:t>
            </a:r>
            <a:r>
              <a:rPr lang="sv-SE" sz="1000" dirty="0" smtClean="0">
                <a:solidFill>
                  <a:srgbClr val="626262"/>
                </a:solidFill>
              </a:rPr>
              <a:t>.</a:t>
            </a:r>
            <a:endParaRPr lang="sv-SE" sz="1000" dirty="0">
              <a:solidFill>
                <a:srgbClr val="626262"/>
              </a:solidFill>
            </a:endParaRPr>
          </a:p>
        </p:txBody>
      </p:sp>
      <p:sp>
        <p:nvSpPr>
          <p:cNvPr id="112" name="Rectangle 124"/>
          <p:cNvSpPr/>
          <p:nvPr/>
        </p:nvSpPr>
        <p:spPr>
          <a:xfrm>
            <a:off x="145874" y="3585019"/>
            <a:ext cx="2822371" cy="18973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smtClean="0">
                <a:solidFill>
                  <a:srgbClr val="626262"/>
                </a:solidFill>
              </a:rPr>
              <a:t>Banker </a:t>
            </a:r>
            <a:r>
              <a:rPr lang="sv-SE" sz="1000" dirty="0">
                <a:solidFill>
                  <a:srgbClr val="626262"/>
                </a:solidFill>
              </a:rPr>
              <a:t>och andra finansiella företag betalar avgifter till vissa myndigheter. En del av avgifterna går till Stabilitetsfonden. Den ska finansiera statliga kontroll- och stödåtgärder. En annan del går till Insättningsgarantifonden, som ska användas om en bank inte klarar av att betala ut pengar till skyddade insättare.</a:t>
            </a:r>
          </a:p>
        </p:txBody>
      </p:sp>
      <p:sp>
        <p:nvSpPr>
          <p:cNvPr id="113" name="Rectangle 122"/>
          <p:cNvSpPr/>
          <p:nvPr/>
        </p:nvSpPr>
        <p:spPr>
          <a:xfrm>
            <a:off x="9270656" y="1762670"/>
            <a:ext cx="2334663" cy="5857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Relationer mellan aktörer</a:t>
            </a:r>
          </a:p>
          <a:p>
            <a:r>
              <a:rPr lang="sv-SE" sz="800" dirty="0" smtClean="0">
                <a:solidFill>
                  <a:srgbClr val="626262"/>
                </a:solidFill>
              </a:rPr>
              <a:t>Klicka på pilarna för att läsa om relationerna mellan aktörerna. </a:t>
            </a:r>
            <a:endParaRPr lang="sv-SE" sz="800" dirty="0">
              <a:solidFill>
                <a:srgbClr val="626262"/>
              </a:solidFill>
            </a:endParaRPr>
          </a:p>
        </p:txBody>
      </p:sp>
      <p:sp>
        <p:nvSpPr>
          <p:cNvPr id="114" name="textruta 22"/>
          <p:cNvSpPr txBox="1">
            <a:spLocks noChangeArrowheads="1"/>
          </p:cNvSpPr>
          <p:nvPr/>
        </p:nvSpPr>
        <p:spPr bwMode="auto">
          <a:xfrm>
            <a:off x="8927218" y="1716307"/>
            <a:ext cx="5937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Book Antiqua" panose="02040602050305030304" pitchFamily="18" charset="0"/>
                <a:cs typeface="Times New Roman" panose="02020603050405020304" pitchFamily="18" charset="0"/>
              </a:defRPr>
            </a:lvl1pPr>
            <a:lvl2pPr marL="742950" indent="-285750">
              <a:spcBef>
                <a:spcPct val="20000"/>
              </a:spcBef>
              <a:buChar char="–"/>
              <a:defRPr sz="2400">
                <a:solidFill>
                  <a:schemeClr val="tx1"/>
                </a:solidFill>
                <a:latin typeface="Book Antiqua" panose="02040602050305030304" pitchFamily="18" charset="0"/>
                <a:cs typeface="Times New Roman" panose="02020603050405020304" pitchFamily="18" charset="0"/>
              </a:defRPr>
            </a:lvl2pPr>
            <a:lvl3pPr marL="1143000" indent="-228600">
              <a:spcBef>
                <a:spcPct val="20000"/>
              </a:spcBef>
              <a:buChar char="•"/>
              <a:defRPr sz="2000">
                <a:solidFill>
                  <a:schemeClr val="tx1"/>
                </a:solidFill>
                <a:latin typeface="Book Antiqua" panose="02040602050305030304" pitchFamily="18" charset="0"/>
                <a:cs typeface="Times New Roman" panose="02020603050405020304" pitchFamily="18" charset="0"/>
              </a:defRPr>
            </a:lvl3pPr>
            <a:lvl4pPr marL="1600200" indent="-228600">
              <a:spcBef>
                <a:spcPct val="20000"/>
              </a:spcBef>
              <a:buChar char="–"/>
              <a:defRPr>
                <a:solidFill>
                  <a:schemeClr val="tx1"/>
                </a:solidFill>
                <a:latin typeface="Book Antiqua" panose="02040602050305030304" pitchFamily="18" charset="0"/>
                <a:cs typeface="Times New Roman" panose="02020603050405020304" pitchFamily="18" charset="0"/>
              </a:defRPr>
            </a:lvl4pPr>
            <a:lvl5pPr marL="2057400" indent="-228600">
              <a:spcBef>
                <a:spcPct val="20000"/>
              </a:spcBef>
              <a:buChar char="»"/>
              <a:defRPr>
                <a:solidFill>
                  <a:schemeClr val="tx1"/>
                </a:solidFill>
                <a:latin typeface="Book Antiqua" panose="02040602050305030304" pitchFamily="18" charset="0"/>
                <a:cs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9pPr>
          </a:lstStyle>
          <a:p>
            <a:pPr eaLnBrk="0" fontAlgn="base" hangingPunct="0">
              <a:spcBef>
                <a:spcPct val="0"/>
              </a:spcBef>
              <a:spcAft>
                <a:spcPct val="0"/>
              </a:spcAft>
              <a:buFontTx/>
              <a:buNone/>
            </a:pPr>
            <a:r>
              <a:rPr lang="sv-SE" altLang="sv-SE" sz="3200" dirty="0">
                <a:solidFill>
                  <a:srgbClr val="000000"/>
                </a:solidFill>
                <a:latin typeface="Times New Roman" panose="02020603050405020304" pitchFamily="18" charset="0"/>
                <a:sym typeface="Wingdings 2" panose="05020102010507070707" pitchFamily="18" charset="2"/>
              </a:rPr>
              <a:t></a:t>
            </a:r>
            <a:endParaRPr lang="sv-SE" altLang="sv-SE" sz="3200" dirty="0">
              <a:solidFill>
                <a:srgbClr val="000000"/>
              </a:solidFill>
              <a:latin typeface="Times New Roman" panose="02020603050405020304" pitchFamily="18" charset="0"/>
            </a:endParaRPr>
          </a:p>
        </p:txBody>
      </p:sp>
      <p:sp>
        <p:nvSpPr>
          <p:cNvPr id="115" name="Rectangle 122"/>
          <p:cNvSpPr/>
          <p:nvPr/>
        </p:nvSpPr>
        <p:spPr>
          <a:xfrm>
            <a:off x="9270656" y="2331812"/>
            <a:ext cx="1898088" cy="523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Relationstyper</a:t>
            </a:r>
          </a:p>
          <a:p>
            <a:r>
              <a:rPr lang="sv-SE" sz="800" dirty="0">
                <a:solidFill>
                  <a:srgbClr val="626262"/>
                </a:solidFill>
              </a:rPr>
              <a:t>Du kan välja mellan tre typer av relationer i kryssrutorna nedan.</a:t>
            </a:r>
          </a:p>
        </p:txBody>
      </p:sp>
      <p:sp>
        <p:nvSpPr>
          <p:cNvPr id="116" name="textruta 22"/>
          <p:cNvSpPr txBox="1">
            <a:spLocks noChangeArrowheads="1"/>
          </p:cNvSpPr>
          <p:nvPr/>
        </p:nvSpPr>
        <p:spPr bwMode="auto">
          <a:xfrm>
            <a:off x="8927218" y="2238272"/>
            <a:ext cx="5937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Book Antiqua" panose="02040602050305030304" pitchFamily="18" charset="0"/>
                <a:cs typeface="Times New Roman" panose="02020603050405020304" pitchFamily="18" charset="0"/>
              </a:defRPr>
            </a:lvl1pPr>
            <a:lvl2pPr marL="742950" indent="-285750">
              <a:spcBef>
                <a:spcPct val="20000"/>
              </a:spcBef>
              <a:buChar char="–"/>
              <a:defRPr sz="2400">
                <a:solidFill>
                  <a:schemeClr val="tx1"/>
                </a:solidFill>
                <a:latin typeface="Book Antiqua" panose="02040602050305030304" pitchFamily="18" charset="0"/>
                <a:cs typeface="Times New Roman" panose="02020603050405020304" pitchFamily="18" charset="0"/>
              </a:defRPr>
            </a:lvl2pPr>
            <a:lvl3pPr marL="1143000" indent="-228600">
              <a:spcBef>
                <a:spcPct val="20000"/>
              </a:spcBef>
              <a:buChar char="•"/>
              <a:defRPr sz="2000">
                <a:solidFill>
                  <a:schemeClr val="tx1"/>
                </a:solidFill>
                <a:latin typeface="Book Antiqua" panose="02040602050305030304" pitchFamily="18" charset="0"/>
                <a:cs typeface="Times New Roman" panose="02020603050405020304" pitchFamily="18" charset="0"/>
              </a:defRPr>
            </a:lvl3pPr>
            <a:lvl4pPr marL="1600200" indent="-228600">
              <a:spcBef>
                <a:spcPct val="20000"/>
              </a:spcBef>
              <a:buChar char="–"/>
              <a:defRPr>
                <a:solidFill>
                  <a:schemeClr val="tx1"/>
                </a:solidFill>
                <a:latin typeface="Book Antiqua" panose="02040602050305030304" pitchFamily="18" charset="0"/>
                <a:cs typeface="Times New Roman" panose="02020603050405020304" pitchFamily="18" charset="0"/>
              </a:defRPr>
            </a:lvl4pPr>
            <a:lvl5pPr marL="2057400" indent="-228600">
              <a:spcBef>
                <a:spcPct val="20000"/>
              </a:spcBef>
              <a:buChar char="»"/>
              <a:defRPr>
                <a:solidFill>
                  <a:schemeClr val="tx1"/>
                </a:solidFill>
                <a:latin typeface="Book Antiqua" panose="02040602050305030304" pitchFamily="18" charset="0"/>
                <a:cs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9pPr>
          </a:lstStyle>
          <a:p>
            <a:pPr eaLnBrk="0" fontAlgn="base" hangingPunct="0">
              <a:spcBef>
                <a:spcPct val="0"/>
              </a:spcBef>
              <a:spcAft>
                <a:spcPct val="0"/>
              </a:spcAft>
              <a:buFontTx/>
              <a:buNone/>
            </a:pPr>
            <a:r>
              <a:rPr lang="sv-SE" altLang="sv-SE" sz="3200" dirty="0">
                <a:solidFill>
                  <a:srgbClr val="000000"/>
                </a:solidFill>
                <a:latin typeface="Times New Roman" panose="02020603050405020304" pitchFamily="18" charset="0"/>
                <a:sym typeface="Wingdings 2" panose="05020102010507070707" pitchFamily="18" charset="2"/>
              </a:rPr>
              <a:t></a:t>
            </a:r>
            <a:endParaRPr lang="sv-SE" altLang="sv-SE" sz="3200" dirty="0">
              <a:solidFill>
                <a:srgbClr val="000000"/>
              </a:solidFill>
              <a:latin typeface="Times New Roman" panose="02020603050405020304" pitchFamily="18" charset="0"/>
            </a:endParaRPr>
          </a:p>
        </p:txBody>
      </p:sp>
      <p:sp>
        <p:nvSpPr>
          <p:cNvPr id="118" name="Finansiellt läge-rektangel"/>
          <p:cNvSpPr/>
          <p:nvPr/>
        </p:nvSpPr>
        <p:spPr>
          <a:xfrm>
            <a:off x="9270656" y="2873869"/>
            <a:ext cx="2085557" cy="5276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Finansiellt läge</a:t>
            </a:r>
          </a:p>
          <a:p>
            <a:r>
              <a:rPr lang="sv-SE" sz="800" dirty="0" smtClean="0">
                <a:solidFill>
                  <a:srgbClr val="626262"/>
                </a:solidFill>
              </a:rPr>
              <a:t>Klicka på fliken Normalläge nedan för att se vilka relationer som tillkommer i sådant läge</a:t>
            </a:r>
            <a:endParaRPr lang="sv-SE" sz="800" dirty="0">
              <a:solidFill>
                <a:srgbClr val="626262"/>
              </a:solidFill>
            </a:endParaRPr>
          </a:p>
        </p:txBody>
      </p:sp>
      <p:sp>
        <p:nvSpPr>
          <p:cNvPr id="121" name="textruta 22"/>
          <p:cNvSpPr txBox="1">
            <a:spLocks noChangeArrowheads="1"/>
          </p:cNvSpPr>
          <p:nvPr/>
        </p:nvSpPr>
        <p:spPr bwMode="auto">
          <a:xfrm>
            <a:off x="8927218" y="2797092"/>
            <a:ext cx="5937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Book Antiqua" panose="02040602050305030304" pitchFamily="18" charset="0"/>
                <a:cs typeface="Times New Roman" panose="02020603050405020304" pitchFamily="18" charset="0"/>
              </a:defRPr>
            </a:lvl1pPr>
            <a:lvl2pPr marL="742950" indent="-285750">
              <a:spcBef>
                <a:spcPct val="20000"/>
              </a:spcBef>
              <a:buChar char="–"/>
              <a:defRPr sz="2400">
                <a:solidFill>
                  <a:schemeClr val="tx1"/>
                </a:solidFill>
                <a:latin typeface="Book Antiqua" panose="02040602050305030304" pitchFamily="18" charset="0"/>
                <a:cs typeface="Times New Roman" panose="02020603050405020304" pitchFamily="18" charset="0"/>
              </a:defRPr>
            </a:lvl2pPr>
            <a:lvl3pPr marL="1143000" indent="-228600">
              <a:spcBef>
                <a:spcPct val="20000"/>
              </a:spcBef>
              <a:buChar char="•"/>
              <a:defRPr sz="2000">
                <a:solidFill>
                  <a:schemeClr val="tx1"/>
                </a:solidFill>
                <a:latin typeface="Book Antiqua" panose="02040602050305030304" pitchFamily="18" charset="0"/>
                <a:cs typeface="Times New Roman" panose="02020603050405020304" pitchFamily="18" charset="0"/>
              </a:defRPr>
            </a:lvl3pPr>
            <a:lvl4pPr marL="1600200" indent="-228600">
              <a:spcBef>
                <a:spcPct val="20000"/>
              </a:spcBef>
              <a:buChar char="–"/>
              <a:defRPr>
                <a:solidFill>
                  <a:schemeClr val="tx1"/>
                </a:solidFill>
                <a:latin typeface="Book Antiqua" panose="02040602050305030304" pitchFamily="18" charset="0"/>
                <a:cs typeface="Times New Roman" panose="02020603050405020304" pitchFamily="18" charset="0"/>
              </a:defRPr>
            </a:lvl4pPr>
            <a:lvl5pPr marL="2057400" indent="-228600">
              <a:spcBef>
                <a:spcPct val="20000"/>
              </a:spcBef>
              <a:buChar char="»"/>
              <a:defRPr>
                <a:solidFill>
                  <a:schemeClr val="tx1"/>
                </a:solidFill>
                <a:latin typeface="Book Antiqua" panose="02040602050305030304" pitchFamily="18" charset="0"/>
                <a:cs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9pPr>
          </a:lstStyle>
          <a:p>
            <a:pPr eaLnBrk="0" fontAlgn="base" hangingPunct="0">
              <a:spcBef>
                <a:spcPct val="0"/>
              </a:spcBef>
              <a:spcAft>
                <a:spcPct val="0"/>
              </a:spcAft>
              <a:buFontTx/>
              <a:buNone/>
            </a:pPr>
            <a:r>
              <a:rPr lang="sv-SE" altLang="sv-SE" sz="3200" dirty="0">
                <a:solidFill>
                  <a:srgbClr val="000000"/>
                </a:solidFill>
                <a:latin typeface="Times New Roman" panose="02020603050405020304" pitchFamily="18" charset="0"/>
                <a:sym typeface="Wingdings 2" panose="05020102010507070707" pitchFamily="18" charset="2"/>
              </a:rPr>
              <a:t></a:t>
            </a:r>
            <a:endParaRPr lang="sv-SE" altLang="sv-SE" sz="3200" dirty="0">
              <a:solidFill>
                <a:srgbClr val="000000"/>
              </a:solidFill>
              <a:latin typeface="Times New Roman" panose="02020603050405020304" pitchFamily="18" charset="0"/>
            </a:endParaRPr>
          </a:p>
        </p:txBody>
      </p:sp>
      <p:sp>
        <p:nvSpPr>
          <p:cNvPr id="155" name="Rektangel 154">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0"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162"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163"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grpSp>
        <p:nvGrpSpPr>
          <p:cNvPr id="3" name="Grupp 2"/>
          <p:cNvGrpSpPr/>
          <p:nvPr/>
        </p:nvGrpSpPr>
        <p:grpSpPr>
          <a:xfrm>
            <a:off x="1787668" y="2915294"/>
            <a:ext cx="5983543" cy="2090813"/>
            <a:chOff x="12372667" y="-2556907"/>
            <a:chExt cx="5983543" cy="2090813"/>
          </a:xfrm>
        </p:grpSpPr>
        <p:grpSp>
          <p:nvGrpSpPr>
            <p:cNvPr id="122" name="Group 71"/>
            <p:cNvGrpSpPr/>
            <p:nvPr/>
          </p:nvGrpSpPr>
          <p:grpSpPr>
            <a:xfrm>
              <a:off x="12372667" y="-2295763"/>
              <a:ext cx="5890637" cy="1829669"/>
              <a:chOff x="701684" y="7070496"/>
              <a:chExt cx="5890637" cy="1829669"/>
            </a:xfrm>
          </p:grpSpPr>
          <p:sp>
            <p:nvSpPr>
              <p:cNvPr id="124" name="Rectangle 67"/>
              <p:cNvSpPr/>
              <p:nvPr/>
            </p:nvSpPr>
            <p:spPr>
              <a:xfrm>
                <a:off x="701684" y="7070496"/>
                <a:ext cx="5890637" cy="1829669"/>
              </a:xfrm>
              <a:prstGeom prst="rect">
                <a:avLst/>
              </a:prstGeom>
              <a:solidFill>
                <a:schemeClr val="bg1"/>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6" name="Rectangle 150"/>
              <p:cNvSpPr/>
              <p:nvPr/>
            </p:nvSpPr>
            <p:spPr>
              <a:xfrm>
                <a:off x="701684" y="7090296"/>
                <a:ext cx="4710806" cy="3612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b="1" cap="all" dirty="0">
                    <a:solidFill>
                      <a:schemeClr val="tx1"/>
                    </a:solidFill>
                  </a:rPr>
                  <a:t>Från Riksgälden till </a:t>
                </a:r>
                <a:r>
                  <a:rPr lang="sv-SE" b="1" cap="all" dirty="0" smtClean="0">
                    <a:solidFill>
                      <a:schemeClr val="tx1"/>
                    </a:solidFill>
                  </a:rPr>
                  <a:t>Riksbanken</a:t>
                </a:r>
                <a:endParaRPr lang="sv-SE" b="1" cap="all" dirty="0">
                  <a:solidFill>
                    <a:schemeClr val="tx1"/>
                  </a:solidFill>
                </a:endParaRPr>
              </a:p>
            </p:txBody>
          </p:sp>
          <p:sp>
            <p:nvSpPr>
              <p:cNvPr id="127" name="Rectangle 152"/>
              <p:cNvSpPr/>
              <p:nvPr/>
            </p:nvSpPr>
            <p:spPr>
              <a:xfrm>
                <a:off x="735743" y="7515005"/>
                <a:ext cx="5614451" cy="1321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b="1" i="1" dirty="0">
                    <a:solidFill>
                      <a:schemeClr val="tx1"/>
                    </a:solidFill>
                  </a:rPr>
                  <a:t>Förstärkning av </a:t>
                </a:r>
                <a:r>
                  <a:rPr lang="sv-SE" sz="1400" b="1" i="1" dirty="0" smtClean="0">
                    <a:solidFill>
                      <a:schemeClr val="tx1"/>
                    </a:solidFill>
                  </a:rPr>
                  <a:t>valutareserven</a:t>
                </a:r>
                <a:endParaRPr lang="sv-SE" sz="1400" b="1" i="1" dirty="0">
                  <a:solidFill>
                    <a:schemeClr val="tx1"/>
                  </a:solidFill>
                </a:endParaRPr>
              </a:p>
              <a:p>
                <a:r>
                  <a:rPr lang="sv-SE" sz="1400" dirty="0">
                    <a:solidFill>
                      <a:schemeClr val="tx1"/>
                    </a:solidFill>
                  </a:rPr>
                  <a:t>Riksbanken kan begära att Riksgälden lånar upp utländsk valuta till Riksbankens valutareserv. Riksgälden ska tillmötesgå en sådan begäran så länge upplåningen till valutareserven inte hotar Riksgäldens möjligheter att låna till andra statliga utgifter</a:t>
                </a:r>
                <a:r>
                  <a:rPr lang="sv-SE" sz="1400" dirty="0" smtClean="0">
                    <a:solidFill>
                      <a:schemeClr val="tx1"/>
                    </a:solidFill>
                  </a:rPr>
                  <a:t>.</a:t>
                </a:r>
                <a:endParaRPr lang="sv-SE" sz="1400" dirty="0">
                  <a:solidFill>
                    <a:schemeClr val="tx1"/>
                  </a:solidFill>
                </a:endParaRPr>
              </a:p>
              <a:p>
                <a:endParaRPr lang="sv-SE" sz="1400" dirty="0">
                  <a:solidFill>
                    <a:schemeClr val="tx1"/>
                  </a:solidFill>
                </a:endParaRPr>
              </a:p>
            </p:txBody>
          </p:sp>
        </p:grpSp>
        <p:sp>
          <p:nvSpPr>
            <p:cNvPr id="98" name="X"/>
            <p:cNvSpPr>
              <a:spLocks noChangeAspect="1"/>
            </p:cNvSpPr>
            <p:nvPr/>
          </p:nvSpPr>
          <p:spPr>
            <a:xfrm>
              <a:off x="18032360" y="-2556907"/>
              <a:ext cx="323850" cy="522288"/>
            </a:xfrm>
            <a:prstGeom prst="mathMultiply">
              <a:avLst/>
            </a:prstGeom>
            <a:solidFill>
              <a:srgbClr val="00956F"/>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500">
                <a:solidFill>
                  <a:srgbClr val="FFFFFF"/>
                </a:solidFill>
              </a:endParaRPr>
            </a:p>
          </p:txBody>
        </p:sp>
      </p:grpSp>
      <p:grpSp>
        <p:nvGrpSpPr>
          <p:cNvPr id="5" name="Grupp 4"/>
          <p:cNvGrpSpPr/>
          <p:nvPr/>
        </p:nvGrpSpPr>
        <p:grpSpPr>
          <a:xfrm>
            <a:off x="2587517" y="2533573"/>
            <a:ext cx="6011702" cy="2071013"/>
            <a:chOff x="12361791" y="-549458"/>
            <a:chExt cx="6011702" cy="2071013"/>
          </a:xfrm>
        </p:grpSpPr>
        <p:grpSp>
          <p:nvGrpSpPr>
            <p:cNvPr id="128" name="Group 71"/>
            <p:cNvGrpSpPr/>
            <p:nvPr/>
          </p:nvGrpSpPr>
          <p:grpSpPr>
            <a:xfrm>
              <a:off x="12361791" y="-308114"/>
              <a:ext cx="5890638" cy="1829669"/>
              <a:chOff x="701683" y="7070496"/>
              <a:chExt cx="5890638" cy="1829669"/>
            </a:xfrm>
          </p:grpSpPr>
          <p:sp>
            <p:nvSpPr>
              <p:cNvPr id="129" name="Rectangle 67"/>
              <p:cNvSpPr/>
              <p:nvPr/>
            </p:nvSpPr>
            <p:spPr>
              <a:xfrm>
                <a:off x="701684" y="7070496"/>
                <a:ext cx="5890637" cy="1829669"/>
              </a:xfrm>
              <a:prstGeom prst="rect">
                <a:avLst/>
              </a:prstGeom>
              <a:solidFill>
                <a:schemeClr val="bg1"/>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1" name="Rectangle 150"/>
              <p:cNvSpPr/>
              <p:nvPr/>
            </p:nvSpPr>
            <p:spPr>
              <a:xfrm>
                <a:off x="701683" y="7090296"/>
                <a:ext cx="4172039" cy="3612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b="1" cap="all" dirty="0">
                    <a:solidFill>
                      <a:schemeClr val="tx1"/>
                    </a:solidFill>
                  </a:rPr>
                  <a:t>Från Riksbanken till Banker </a:t>
                </a:r>
              </a:p>
            </p:txBody>
          </p:sp>
          <p:sp>
            <p:nvSpPr>
              <p:cNvPr id="133" name="Rectangle 152"/>
              <p:cNvSpPr/>
              <p:nvPr/>
            </p:nvSpPr>
            <p:spPr>
              <a:xfrm>
                <a:off x="735743" y="7515005"/>
                <a:ext cx="5614451" cy="1321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b="1" i="1" dirty="0">
                    <a:solidFill>
                      <a:schemeClr val="tx1"/>
                    </a:solidFill>
                  </a:rPr>
                  <a:t>Tillfälligt </a:t>
                </a:r>
                <a:r>
                  <a:rPr lang="sv-SE" sz="1400" b="1" i="1" dirty="0" smtClean="0">
                    <a:solidFill>
                      <a:schemeClr val="tx1"/>
                    </a:solidFill>
                  </a:rPr>
                  <a:t>likviditetsstöd</a:t>
                </a:r>
                <a:endParaRPr lang="sv-SE" sz="1400" b="1" i="1" dirty="0">
                  <a:solidFill>
                    <a:schemeClr val="tx1"/>
                  </a:solidFill>
                </a:endParaRPr>
              </a:p>
              <a:p>
                <a:r>
                  <a:rPr lang="sv-SE" sz="1400" dirty="0">
                    <a:solidFill>
                      <a:schemeClr val="tx1"/>
                    </a:solidFill>
                  </a:rPr>
                  <a:t>Riksbanken kan under vissa förutsättningar ge tillfälligt likviditetsstöd till banker. En enskild bank kan få likviditetsstöd i syfte att förhindra att banken tvingas ställa in sina betalningar vilket skulle kunna få allvarliga samhällsekonomiska effekter. Dessutom kan Riksbanken ge generellt likviditetsstöd till flera banker och därmed stödja marknaden som helhet</a:t>
                </a:r>
                <a:r>
                  <a:rPr lang="sv-SE" sz="1400" dirty="0" smtClean="0">
                    <a:solidFill>
                      <a:schemeClr val="tx1"/>
                    </a:solidFill>
                  </a:rPr>
                  <a:t>.</a:t>
                </a:r>
                <a:endParaRPr lang="sv-SE" sz="1400" dirty="0">
                  <a:solidFill>
                    <a:schemeClr val="tx1"/>
                  </a:solidFill>
                </a:endParaRPr>
              </a:p>
              <a:p>
                <a:endParaRPr lang="sv-SE" sz="1400" dirty="0">
                  <a:solidFill>
                    <a:schemeClr val="tx1"/>
                  </a:solidFill>
                </a:endParaRPr>
              </a:p>
            </p:txBody>
          </p:sp>
        </p:grpSp>
        <p:sp>
          <p:nvSpPr>
            <p:cNvPr id="101" name="X"/>
            <p:cNvSpPr>
              <a:spLocks noChangeAspect="1"/>
            </p:cNvSpPr>
            <p:nvPr/>
          </p:nvSpPr>
          <p:spPr>
            <a:xfrm>
              <a:off x="18049643" y="-549458"/>
              <a:ext cx="323850" cy="522288"/>
            </a:xfrm>
            <a:prstGeom prst="mathMultiply">
              <a:avLst/>
            </a:prstGeom>
            <a:solidFill>
              <a:srgbClr val="00956F"/>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500">
                <a:solidFill>
                  <a:srgbClr val="FFFFFF"/>
                </a:solidFill>
              </a:endParaRPr>
            </a:p>
          </p:txBody>
        </p:sp>
      </p:grpSp>
      <p:grpSp>
        <p:nvGrpSpPr>
          <p:cNvPr id="7" name="Grupp 6"/>
          <p:cNvGrpSpPr/>
          <p:nvPr/>
        </p:nvGrpSpPr>
        <p:grpSpPr>
          <a:xfrm>
            <a:off x="2314904" y="2241031"/>
            <a:ext cx="7211668" cy="2987797"/>
            <a:chOff x="12361791" y="1446419"/>
            <a:chExt cx="7211668" cy="2987797"/>
          </a:xfrm>
        </p:grpSpPr>
        <p:grpSp>
          <p:nvGrpSpPr>
            <p:cNvPr id="138" name="Group 71"/>
            <p:cNvGrpSpPr/>
            <p:nvPr/>
          </p:nvGrpSpPr>
          <p:grpSpPr>
            <a:xfrm>
              <a:off x="12361791" y="1686457"/>
              <a:ext cx="7090604" cy="2747759"/>
              <a:chOff x="701683" y="7070497"/>
              <a:chExt cx="5890638" cy="1829669"/>
            </a:xfrm>
          </p:grpSpPr>
          <p:sp>
            <p:nvSpPr>
              <p:cNvPr id="139" name="Rectangle 67"/>
              <p:cNvSpPr/>
              <p:nvPr/>
            </p:nvSpPr>
            <p:spPr>
              <a:xfrm>
                <a:off x="701684" y="7070497"/>
                <a:ext cx="5890637" cy="1829669"/>
              </a:xfrm>
              <a:prstGeom prst="rect">
                <a:avLst/>
              </a:prstGeom>
              <a:solidFill>
                <a:schemeClr val="bg1"/>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2" name="Rectangle 150"/>
              <p:cNvSpPr/>
              <p:nvPr/>
            </p:nvSpPr>
            <p:spPr>
              <a:xfrm>
                <a:off x="701683" y="7090296"/>
                <a:ext cx="3893613" cy="3612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b="1" cap="all" dirty="0">
                    <a:solidFill>
                      <a:schemeClr val="tx1"/>
                    </a:solidFill>
                  </a:rPr>
                  <a:t>Från Riksgälden till </a:t>
                </a:r>
                <a:r>
                  <a:rPr lang="sv-SE" b="1" cap="all" dirty="0" smtClean="0">
                    <a:solidFill>
                      <a:schemeClr val="tx1"/>
                    </a:solidFill>
                  </a:rPr>
                  <a:t>Banker</a:t>
                </a:r>
                <a:endParaRPr lang="sv-SE" b="1" cap="all" dirty="0">
                  <a:solidFill>
                    <a:schemeClr val="tx1"/>
                  </a:solidFill>
                </a:endParaRPr>
              </a:p>
            </p:txBody>
          </p:sp>
          <p:sp>
            <p:nvSpPr>
              <p:cNvPr id="144" name="Rectangle 152"/>
              <p:cNvSpPr/>
              <p:nvPr/>
            </p:nvSpPr>
            <p:spPr>
              <a:xfrm>
                <a:off x="735743" y="7515005"/>
                <a:ext cx="5614451" cy="1321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b="1" i="1" dirty="0">
                    <a:solidFill>
                      <a:schemeClr val="tx1"/>
                    </a:solidFill>
                  </a:rPr>
                  <a:t>Lån eller garantier, extra statspapper, akut </a:t>
                </a:r>
                <a:r>
                  <a:rPr lang="sv-SE" sz="1400" b="1" i="1" dirty="0" smtClean="0">
                    <a:solidFill>
                      <a:schemeClr val="tx1"/>
                    </a:solidFill>
                  </a:rPr>
                  <a:t>stöd</a:t>
                </a:r>
                <a:endParaRPr lang="sv-SE" sz="1400" b="1" i="1" dirty="0">
                  <a:solidFill>
                    <a:schemeClr val="tx1"/>
                  </a:solidFill>
                </a:endParaRPr>
              </a:p>
              <a:p>
                <a:r>
                  <a:rPr lang="sv-SE" sz="1400" dirty="0">
                    <a:solidFill>
                      <a:schemeClr val="tx1"/>
                    </a:solidFill>
                  </a:rPr>
                  <a:t>Riksgälden kan ge lån eller garantera bankers upplåning om bristande förtroende mellan dem gör att de inte kan finansiera sig på marknaden. En sådan situation kan också leda till att bankernas efterfrågan på statspapper med olika löptider ökar. Riksgälden kan då i samråd med Riksbanken ge ut extra mycket statspapper för att möta efterfrågan</a:t>
                </a:r>
                <a:r>
                  <a:rPr lang="sv-SE" sz="1400" dirty="0" smtClean="0">
                    <a:solidFill>
                      <a:schemeClr val="tx1"/>
                    </a:solidFill>
                  </a:rPr>
                  <a:t>.</a:t>
                </a:r>
              </a:p>
              <a:p>
                <a:endParaRPr lang="sv-SE" sz="1400" dirty="0" smtClean="0">
                  <a:solidFill>
                    <a:schemeClr val="tx1"/>
                  </a:solidFill>
                </a:endParaRPr>
              </a:p>
              <a:p>
                <a:r>
                  <a:rPr lang="sv-SE" sz="1400" dirty="0" smtClean="0">
                    <a:solidFill>
                      <a:schemeClr val="tx1"/>
                    </a:solidFill>
                  </a:rPr>
                  <a:t>Riksgälden </a:t>
                </a:r>
                <a:r>
                  <a:rPr lang="sv-SE" sz="1400" dirty="0">
                    <a:solidFill>
                      <a:schemeClr val="tx1"/>
                    </a:solidFill>
                  </a:rPr>
                  <a:t>kan även – efter särskilt beslut av regeringen – ingripa om en bank skulle få så djupa ekonomiska problem att det finns risk för en allvarlig störning i det finansiella systemet. Det kan till exempel handla om att skjuta till kapital och gå in som delägare eller, i sista hand, helt ta över banken. </a:t>
                </a:r>
              </a:p>
              <a:p>
                <a:endParaRPr lang="sv-SE" sz="1400" dirty="0">
                  <a:solidFill>
                    <a:schemeClr val="tx1"/>
                  </a:solidFill>
                </a:endParaRPr>
              </a:p>
            </p:txBody>
          </p:sp>
        </p:grpSp>
        <p:sp>
          <p:nvSpPr>
            <p:cNvPr id="102" name="X"/>
            <p:cNvSpPr>
              <a:spLocks noChangeAspect="1"/>
            </p:cNvSpPr>
            <p:nvPr/>
          </p:nvSpPr>
          <p:spPr>
            <a:xfrm>
              <a:off x="19249609" y="1446419"/>
              <a:ext cx="323850" cy="522288"/>
            </a:xfrm>
            <a:prstGeom prst="mathMultiply">
              <a:avLst/>
            </a:prstGeom>
            <a:solidFill>
              <a:srgbClr val="00956F"/>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500">
                <a:solidFill>
                  <a:srgbClr val="FFFFFF"/>
                </a:solidFill>
              </a:endParaRPr>
            </a:p>
          </p:txBody>
        </p:sp>
      </p:grpSp>
      <p:grpSp>
        <p:nvGrpSpPr>
          <p:cNvPr id="9" name="Grupp 8"/>
          <p:cNvGrpSpPr/>
          <p:nvPr/>
        </p:nvGrpSpPr>
        <p:grpSpPr>
          <a:xfrm>
            <a:off x="2721201" y="2700866"/>
            <a:ext cx="5944823" cy="2029212"/>
            <a:chOff x="12361791" y="4341142"/>
            <a:chExt cx="5944823" cy="2029212"/>
          </a:xfrm>
        </p:grpSpPr>
        <p:grpSp>
          <p:nvGrpSpPr>
            <p:cNvPr id="146" name="Group 71"/>
            <p:cNvGrpSpPr/>
            <p:nvPr/>
          </p:nvGrpSpPr>
          <p:grpSpPr>
            <a:xfrm>
              <a:off x="12361791" y="4540685"/>
              <a:ext cx="5890638" cy="1829669"/>
              <a:chOff x="701683" y="7070496"/>
              <a:chExt cx="5890638" cy="1829669"/>
            </a:xfrm>
          </p:grpSpPr>
          <p:sp>
            <p:nvSpPr>
              <p:cNvPr id="147" name="Rectangle 67"/>
              <p:cNvSpPr/>
              <p:nvPr/>
            </p:nvSpPr>
            <p:spPr>
              <a:xfrm>
                <a:off x="701684" y="7070496"/>
                <a:ext cx="5890637" cy="1829669"/>
              </a:xfrm>
              <a:prstGeom prst="rect">
                <a:avLst/>
              </a:prstGeom>
              <a:solidFill>
                <a:schemeClr val="bg1"/>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8" name="Rectangle 150"/>
              <p:cNvSpPr/>
              <p:nvPr/>
            </p:nvSpPr>
            <p:spPr>
              <a:xfrm>
                <a:off x="701683" y="7090297"/>
                <a:ext cx="5322404" cy="3182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b="1" cap="all" dirty="0">
                    <a:solidFill>
                      <a:schemeClr val="tx1"/>
                    </a:solidFill>
                  </a:rPr>
                  <a:t>Från Riksgälden till Företag &amp; Hushåll </a:t>
                </a:r>
              </a:p>
            </p:txBody>
          </p:sp>
          <p:sp>
            <p:nvSpPr>
              <p:cNvPr id="149" name="Rectangle 152"/>
              <p:cNvSpPr/>
              <p:nvPr/>
            </p:nvSpPr>
            <p:spPr>
              <a:xfrm>
                <a:off x="735743" y="7515005"/>
                <a:ext cx="5614451" cy="1321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b="1" i="1" dirty="0">
                    <a:solidFill>
                      <a:schemeClr val="tx1"/>
                    </a:solidFill>
                  </a:rPr>
                  <a:t>Ersättning vid bankkonkurs </a:t>
                </a:r>
              </a:p>
              <a:p>
                <a:r>
                  <a:rPr lang="sv-SE" sz="1400" dirty="0">
                    <a:solidFill>
                      <a:schemeClr val="tx1"/>
                    </a:solidFill>
                  </a:rPr>
                  <a:t>Riksgälden hanterar insättningsgarantin. Den innebär att staten garanterar hushållens och företagens insättningar och betalar ut ersättning om en bank skulle gå i konkurs eller inte kunna betala ut pengarna i tid. Insättningsgarantin dämpar oron vid en finansiell kris</a:t>
                </a:r>
                <a:r>
                  <a:rPr lang="sv-SE" sz="1400" dirty="0" smtClean="0">
                    <a:solidFill>
                      <a:schemeClr val="tx1"/>
                    </a:solidFill>
                  </a:rPr>
                  <a:t>.</a:t>
                </a:r>
                <a:endParaRPr lang="sv-SE" sz="1400" dirty="0">
                  <a:solidFill>
                    <a:schemeClr val="tx1"/>
                  </a:solidFill>
                </a:endParaRPr>
              </a:p>
              <a:p>
                <a:endParaRPr lang="sv-SE" sz="1400" dirty="0">
                  <a:solidFill>
                    <a:schemeClr val="tx1"/>
                  </a:solidFill>
                </a:endParaRPr>
              </a:p>
            </p:txBody>
          </p:sp>
        </p:grpSp>
        <p:sp>
          <p:nvSpPr>
            <p:cNvPr id="103" name="X"/>
            <p:cNvSpPr>
              <a:spLocks noChangeAspect="1"/>
            </p:cNvSpPr>
            <p:nvPr/>
          </p:nvSpPr>
          <p:spPr>
            <a:xfrm>
              <a:off x="17982764" y="4341142"/>
              <a:ext cx="323850" cy="522288"/>
            </a:xfrm>
            <a:prstGeom prst="mathMultiply">
              <a:avLst/>
            </a:prstGeom>
            <a:solidFill>
              <a:srgbClr val="00956F"/>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500">
                <a:solidFill>
                  <a:srgbClr val="FFFFFF"/>
                </a:solidFill>
              </a:endParaRPr>
            </a:p>
          </p:txBody>
        </p:sp>
      </p:grpSp>
      <p:grpSp>
        <p:nvGrpSpPr>
          <p:cNvPr id="10" name="Grupp 9"/>
          <p:cNvGrpSpPr/>
          <p:nvPr/>
        </p:nvGrpSpPr>
        <p:grpSpPr>
          <a:xfrm>
            <a:off x="2453834" y="2519135"/>
            <a:ext cx="5982132" cy="2071013"/>
            <a:chOff x="12361791" y="6341548"/>
            <a:chExt cx="5982132" cy="2071013"/>
          </a:xfrm>
        </p:grpSpPr>
        <p:grpSp>
          <p:nvGrpSpPr>
            <p:cNvPr id="150" name="Group 71"/>
            <p:cNvGrpSpPr/>
            <p:nvPr/>
          </p:nvGrpSpPr>
          <p:grpSpPr>
            <a:xfrm>
              <a:off x="12361791" y="6582892"/>
              <a:ext cx="5890638" cy="1829669"/>
              <a:chOff x="701683" y="7070496"/>
              <a:chExt cx="5890638" cy="1829669"/>
            </a:xfrm>
          </p:grpSpPr>
          <p:sp>
            <p:nvSpPr>
              <p:cNvPr id="151" name="Rectangle 67"/>
              <p:cNvSpPr/>
              <p:nvPr/>
            </p:nvSpPr>
            <p:spPr>
              <a:xfrm>
                <a:off x="701684" y="7070496"/>
                <a:ext cx="5890637" cy="1829669"/>
              </a:xfrm>
              <a:prstGeom prst="rect">
                <a:avLst/>
              </a:prstGeom>
              <a:solidFill>
                <a:schemeClr val="bg1"/>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2" name="Rectangle 150"/>
              <p:cNvSpPr/>
              <p:nvPr/>
            </p:nvSpPr>
            <p:spPr>
              <a:xfrm>
                <a:off x="701683" y="7090296"/>
                <a:ext cx="5322404" cy="2987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b="1" cap="all" dirty="0">
                    <a:solidFill>
                      <a:schemeClr val="tx1"/>
                    </a:solidFill>
                  </a:rPr>
                  <a:t>Mellan Banker och Företag &amp; Hushåll </a:t>
                </a:r>
              </a:p>
            </p:txBody>
          </p:sp>
          <p:sp>
            <p:nvSpPr>
              <p:cNvPr id="154" name="Rectangle 152"/>
              <p:cNvSpPr/>
              <p:nvPr/>
            </p:nvSpPr>
            <p:spPr>
              <a:xfrm>
                <a:off x="735743" y="7515005"/>
                <a:ext cx="5614451" cy="1321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b="1" i="1" dirty="0">
                    <a:solidFill>
                      <a:schemeClr val="tx1"/>
                    </a:solidFill>
                  </a:rPr>
                  <a:t>Inställda betalningar av räntor och amorteringar </a:t>
                </a:r>
              </a:p>
              <a:p>
                <a:r>
                  <a:rPr lang="sv-SE" sz="1400" dirty="0">
                    <a:solidFill>
                      <a:schemeClr val="tx1"/>
                    </a:solidFill>
                  </a:rPr>
                  <a:t>Om företag och hushåll inte kan betala sina räntor och amorteringar riskerar bankerna att hamna i kris.  Bankerna får inte in de pengar de behöver för att driva verksamheten vidare. De kan varken låna ut pengar eller betala tillbaka spararnas kapital. Utan stöd riskerar bankerna att gå i konkurs</a:t>
                </a:r>
                <a:r>
                  <a:rPr lang="sv-SE" sz="1400" dirty="0" smtClean="0">
                    <a:solidFill>
                      <a:schemeClr val="tx1"/>
                    </a:solidFill>
                  </a:rPr>
                  <a:t>.</a:t>
                </a:r>
                <a:endParaRPr lang="sv-SE" sz="1400" dirty="0">
                  <a:solidFill>
                    <a:schemeClr val="tx1"/>
                  </a:solidFill>
                </a:endParaRPr>
              </a:p>
              <a:p>
                <a:endParaRPr lang="sv-SE" sz="1400" dirty="0">
                  <a:solidFill>
                    <a:schemeClr val="tx1"/>
                  </a:solidFill>
                </a:endParaRPr>
              </a:p>
            </p:txBody>
          </p:sp>
        </p:grpSp>
        <p:sp>
          <p:nvSpPr>
            <p:cNvPr id="105" name="X"/>
            <p:cNvSpPr>
              <a:spLocks noChangeAspect="1"/>
            </p:cNvSpPr>
            <p:nvPr/>
          </p:nvSpPr>
          <p:spPr>
            <a:xfrm>
              <a:off x="18020073" y="6341548"/>
              <a:ext cx="323850" cy="522288"/>
            </a:xfrm>
            <a:prstGeom prst="mathMultiply">
              <a:avLst/>
            </a:prstGeom>
            <a:solidFill>
              <a:srgbClr val="00956F"/>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500">
                <a:solidFill>
                  <a:srgbClr val="FFFFFF"/>
                </a:solidFill>
              </a:endParaRPr>
            </a:p>
          </p:txBody>
        </p:sp>
      </p:grpSp>
    </p:spTree>
    <p:extLst>
      <p:ext uri="{BB962C8B-B14F-4D97-AF65-F5344CB8AC3E}">
        <p14:creationId xmlns:p14="http://schemas.microsoft.com/office/powerpoint/2010/main" val="388618772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nodeType="withEffect">
                                  <p:stCondLst>
                                    <p:cond delay="0"/>
                                  </p:stCondLst>
                                  <p:childTnLst>
                                    <p:set>
                                      <p:cBhvr>
                                        <p:cTn id="6" dur="1" fill="hold">
                                          <p:stCondLst>
                                            <p:cond delay="0"/>
                                          </p:stCondLst>
                                        </p:cTn>
                                        <p:tgtEl>
                                          <p:spTgt spid="3"/>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5"/>
                                        </p:tgtEl>
                                        <p:attrNameLst>
                                          <p:attrName>style.visibility</p:attrName>
                                        </p:attrNameLst>
                                      </p:cBhvr>
                                      <p:to>
                                        <p:strVal val="hidden"/>
                                      </p:to>
                                    </p:set>
                                  </p:childTnLst>
                                </p:cTn>
                              </p:par>
                              <p:par>
                                <p:cTn id="9" presetID="1" presetClass="exit" presetSubtype="0" fill="hold" nodeType="withEffect">
                                  <p:stCondLst>
                                    <p:cond delay="0"/>
                                  </p:stCondLst>
                                  <p:childTnLst>
                                    <p:set>
                                      <p:cBhvr>
                                        <p:cTn id="10" dur="1" fill="hold">
                                          <p:stCondLst>
                                            <p:cond delay="0"/>
                                          </p:stCondLst>
                                        </p:cTn>
                                        <p:tgtEl>
                                          <p:spTgt spid="7"/>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9"/>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5" restart="whenNotActive" fill="hold" evtFilter="cancelBubble" nodeType="interactiveSeq">
                <p:stCondLst>
                  <p:cond evt="onClick" delay="0">
                    <p:tgtEl>
                      <p:spTgt spid="12"/>
                    </p:tgtEl>
                  </p:cond>
                </p:stCondLst>
                <p:endSync evt="end" delay="0">
                  <p:rtn val="all"/>
                </p:endSync>
                <p:childTnLst>
                  <p:par>
                    <p:cTn id="16" fill="hold">
                      <p:stCondLst>
                        <p:cond delay="0"/>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gtEl>
                                        <p:attrNameLst>
                                          <p:attrName>style.visibility</p:attrName>
                                        </p:attrNameLst>
                                      </p:cBhvr>
                                      <p:to>
                                        <p:strVal val="visible"/>
                                      </p:to>
                                    </p:set>
                                  </p:childTnLst>
                                </p:cTn>
                              </p:par>
                            </p:childTnLst>
                          </p:cTn>
                        </p:par>
                      </p:childTnLst>
                    </p:cTn>
                  </p:par>
                </p:childTnLst>
              </p:cTn>
              <p:nextCondLst>
                <p:cond evt="onClick" delay="0">
                  <p:tgtEl>
                    <p:spTgt spid="12"/>
                  </p:tgtEl>
                </p:cond>
              </p:nextCondLst>
            </p:seq>
            <p:seq concurrent="1" nextAc="seek">
              <p:cTn id="20" restart="whenNotActive" fill="hold" evtFilter="cancelBubble" nodeType="interactiveSeq">
                <p:stCondLst>
                  <p:cond evt="onClick" delay="0">
                    <p:tgtEl>
                      <p:spTgt spid="3"/>
                    </p:tgtEl>
                  </p:cond>
                </p:stCondLst>
                <p:endSync evt="end" delay="0">
                  <p:rtn val="all"/>
                </p:endSync>
                <p:childTnLst>
                  <p:par>
                    <p:cTn id="21" fill="hold">
                      <p:stCondLst>
                        <p:cond delay="0"/>
                      </p:stCondLst>
                      <p:childTnLst>
                        <p:par>
                          <p:cTn id="22" fill="hold">
                            <p:stCondLst>
                              <p:cond delay="0"/>
                            </p:stCondLst>
                            <p:childTnLst>
                              <p:par>
                                <p:cTn id="23" presetID="1" presetClass="exit" presetSubtype="0" fill="hold" nodeType="clickEffect">
                                  <p:stCondLst>
                                    <p:cond delay="0"/>
                                  </p:stCondLst>
                                  <p:childTnLst>
                                    <p:set>
                                      <p:cBhvr>
                                        <p:cTn id="24"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25" restart="whenNotActive" fill="hold" evtFilter="cancelBubble" nodeType="interactiveSeq">
                <p:stCondLst>
                  <p:cond evt="onClick" delay="0">
                    <p:tgtEl>
                      <p:spTgt spid="13"/>
                    </p:tgtEl>
                  </p:cond>
                </p:stCondLst>
                <p:endSync evt="end" delay="0">
                  <p:rtn val="all"/>
                </p:endSync>
                <p:childTnLst>
                  <p:par>
                    <p:cTn id="26" fill="hold">
                      <p:stCondLst>
                        <p:cond delay="0"/>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5"/>
                                        </p:tgtEl>
                                        <p:attrNameLst>
                                          <p:attrName>style.visibility</p:attrName>
                                        </p:attrNameLst>
                                      </p:cBhvr>
                                      <p:to>
                                        <p:strVal val="visible"/>
                                      </p:to>
                                    </p:set>
                                  </p:childTnLst>
                                </p:cTn>
                              </p:par>
                            </p:childTnLst>
                          </p:cTn>
                        </p:par>
                      </p:childTnLst>
                    </p:cTn>
                  </p:par>
                </p:childTnLst>
              </p:cTn>
              <p:nextCondLst>
                <p:cond evt="onClick" delay="0">
                  <p:tgtEl>
                    <p:spTgt spid="13"/>
                  </p:tgtEl>
                </p:cond>
              </p:nextCondLst>
            </p:seq>
            <p:seq concurrent="1" nextAc="seek">
              <p:cTn id="30" restart="whenNotActive" fill="hold" evtFilter="cancelBubble" nodeType="interactiveSeq">
                <p:stCondLst>
                  <p:cond evt="onClick" delay="0">
                    <p:tgtEl>
                      <p:spTgt spid="5"/>
                    </p:tgtEl>
                  </p:cond>
                </p:stCondLst>
                <p:endSync evt="end" delay="0">
                  <p:rtn val="all"/>
                </p:endSync>
                <p:childTnLst>
                  <p:par>
                    <p:cTn id="31" fill="hold">
                      <p:stCondLst>
                        <p:cond delay="0"/>
                      </p:stCondLst>
                      <p:childTnLst>
                        <p:par>
                          <p:cTn id="32" fill="hold">
                            <p:stCondLst>
                              <p:cond delay="0"/>
                            </p:stCondLst>
                            <p:childTnLst>
                              <p:par>
                                <p:cTn id="33" presetID="1" presetClass="exit" presetSubtype="0" fill="hold" nodeType="clickEffect">
                                  <p:stCondLst>
                                    <p:cond delay="0"/>
                                  </p:stCondLst>
                                  <p:childTnLst>
                                    <p:set>
                                      <p:cBhvr>
                                        <p:cTn id="34"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35" restart="whenNotActive" fill="hold" evtFilter="cancelBubble" nodeType="interactiveSeq">
                <p:stCondLst>
                  <p:cond evt="onClick" delay="0">
                    <p:tgtEl>
                      <p:spTgt spid="14"/>
                    </p:tgtEl>
                  </p:cond>
                </p:stCondLst>
                <p:endSync evt="end" delay="0">
                  <p:rtn val="all"/>
                </p:endSync>
                <p:childTnLst>
                  <p:par>
                    <p:cTn id="36" fill="hold">
                      <p:stCondLst>
                        <p:cond delay="0"/>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7"/>
                                        </p:tgtEl>
                                        <p:attrNameLst>
                                          <p:attrName>style.visibility</p:attrName>
                                        </p:attrNameLst>
                                      </p:cBhvr>
                                      <p:to>
                                        <p:strVal val="visible"/>
                                      </p:to>
                                    </p:set>
                                  </p:childTnLst>
                                </p:cTn>
                              </p:par>
                            </p:childTnLst>
                          </p:cTn>
                        </p:par>
                      </p:childTnLst>
                    </p:cTn>
                  </p:par>
                </p:childTnLst>
              </p:cTn>
              <p:nextCondLst>
                <p:cond evt="onClick" delay="0">
                  <p:tgtEl>
                    <p:spTgt spid="14"/>
                  </p:tgtEl>
                </p:cond>
              </p:nextCondLst>
            </p:seq>
            <p:seq concurrent="1" nextAc="seek">
              <p:cTn id="40" restart="whenNotActive" fill="hold" evtFilter="cancelBubble" nodeType="interactiveSeq">
                <p:stCondLst>
                  <p:cond evt="onClick" delay="0">
                    <p:tgtEl>
                      <p:spTgt spid="7"/>
                    </p:tgtEl>
                  </p:cond>
                </p:stCondLst>
                <p:endSync evt="end" delay="0">
                  <p:rtn val="all"/>
                </p:endSync>
                <p:childTnLst>
                  <p:par>
                    <p:cTn id="41" fill="hold">
                      <p:stCondLst>
                        <p:cond delay="0"/>
                      </p:stCondLst>
                      <p:childTnLst>
                        <p:par>
                          <p:cTn id="42" fill="hold">
                            <p:stCondLst>
                              <p:cond delay="0"/>
                            </p:stCondLst>
                            <p:childTnLst>
                              <p:par>
                                <p:cTn id="43" presetID="1" presetClass="exit" presetSubtype="0" fill="hold" nodeType="clickEffect">
                                  <p:stCondLst>
                                    <p:cond delay="0"/>
                                  </p:stCondLst>
                                  <p:childTnLst>
                                    <p:set>
                                      <p:cBhvr>
                                        <p:cTn id="44"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45" restart="whenNotActive" fill="hold" evtFilter="cancelBubble" nodeType="interactiveSeq">
                <p:stCondLst>
                  <p:cond evt="onClick" delay="0">
                    <p:tgtEl>
                      <p:spTgt spid="15"/>
                    </p:tgtEl>
                  </p:cond>
                </p:stCondLst>
                <p:endSync evt="end" delay="0">
                  <p:rtn val="all"/>
                </p:endSync>
                <p:childTnLst>
                  <p:par>
                    <p:cTn id="46" fill="hold">
                      <p:stCondLst>
                        <p:cond delay="0"/>
                      </p:stCondLst>
                      <p:childTnLst>
                        <p:par>
                          <p:cTn id="47" fill="hold">
                            <p:stCondLst>
                              <p:cond delay="0"/>
                            </p:stCondLst>
                            <p:childTnLst>
                              <p:par>
                                <p:cTn id="48" presetID="1" presetClass="entr" presetSubtype="0" fill="hold" nodeType="clickEffect">
                                  <p:stCondLst>
                                    <p:cond delay="0"/>
                                  </p:stCondLst>
                                  <p:childTnLst>
                                    <p:set>
                                      <p:cBhvr>
                                        <p:cTn id="49" dur="1" fill="hold">
                                          <p:stCondLst>
                                            <p:cond delay="0"/>
                                          </p:stCondLst>
                                        </p:cTn>
                                        <p:tgtEl>
                                          <p:spTgt spid="9"/>
                                        </p:tgtEl>
                                        <p:attrNameLst>
                                          <p:attrName>style.visibility</p:attrName>
                                        </p:attrNameLst>
                                      </p:cBhvr>
                                      <p:to>
                                        <p:strVal val="visible"/>
                                      </p:to>
                                    </p:set>
                                  </p:childTnLst>
                                </p:cTn>
                              </p:par>
                            </p:childTnLst>
                          </p:cTn>
                        </p:par>
                      </p:childTnLst>
                    </p:cTn>
                  </p:par>
                </p:childTnLst>
              </p:cTn>
              <p:nextCondLst>
                <p:cond evt="onClick" delay="0">
                  <p:tgtEl>
                    <p:spTgt spid="15"/>
                  </p:tgtEl>
                </p:cond>
              </p:nextCondLst>
            </p:seq>
            <p:seq concurrent="1" nextAc="seek">
              <p:cTn id="50" restart="whenNotActive" fill="hold" evtFilter="cancelBubble" nodeType="interactiveSeq">
                <p:stCondLst>
                  <p:cond evt="onClick" delay="0">
                    <p:tgtEl>
                      <p:spTgt spid="9"/>
                    </p:tgtEl>
                  </p:cond>
                </p:stCondLst>
                <p:endSync evt="end" delay="0">
                  <p:rtn val="all"/>
                </p:endSync>
                <p:childTnLst>
                  <p:par>
                    <p:cTn id="51" fill="hold">
                      <p:stCondLst>
                        <p:cond delay="0"/>
                      </p:stCondLst>
                      <p:childTnLst>
                        <p:par>
                          <p:cTn id="52" fill="hold">
                            <p:stCondLst>
                              <p:cond delay="0"/>
                            </p:stCondLst>
                            <p:childTnLst>
                              <p:par>
                                <p:cTn id="53" presetID="1" presetClass="exit" presetSubtype="0" fill="hold" nodeType="clickEffect">
                                  <p:stCondLst>
                                    <p:cond delay="0"/>
                                  </p:stCondLst>
                                  <p:childTnLst>
                                    <p:set>
                                      <p:cBhvr>
                                        <p:cTn id="54"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55" restart="whenNotActive" fill="hold" evtFilter="cancelBubble" nodeType="interactiveSeq">
                <p:stCondLst>
                  <p:cond evt="onClick" delay="0">
                    <p:tgtEl>
                      <p:spTgt spid="119"/>
                    </p:tgtEl>
                  </p:cond>
                </p:stCondLst>
                <p:endSync evt="end" delay="0">
                  <p:rtn val="all"/>
                </p:endSync>
                <p:childTnLst>
                  <p:par>
                    <p:cTn id="56" fill="hold">
                      <p:stCondLst>
                        <p:cond delay="0"/>
                      </p:stCondLst>
                      <p:childTnLst>
                        <p:par>
                          <p:cTn id="57" fill="hold">
                            <p:stCondLst>
                              <p:cond delay="0"/>
                            </p:stCondLst>
                            <p:childTnLst>
                              <p:par>
                                <p:cTn id="58" presetID="1" presetClass="entr" presetSubtype="0" fill="hold" nodeType="clickEffect">
                                  <p:stCondLst>
                                    <p:cond delay="0"/>
                                  </p:stCondLst>
                                  <p:childTnLst>
                                    <p:set>
                                      <p:cBhvr>
                                        <p:cTn id="59" dur="1" fill="hold">
                                          <p:stCondLst>
                                            <p:cond delay="0"/>
                                          </p:stCondLst>
                                        </p:cTn>
                                        <p:tgtEl>
                                          <p:spTgt spid="10"/>
                                        </p:tgtEl>
                                        <p:attrNameLst>
                                          <p:attrName>style.visibility</p:attrName>
                                        </p:attrNameLst>
                                      </p:cBhvr>
                                      <p:to>
                                        <p:strVal val="visible"/>
                                      </p:to>
                                    </p:set>
                                  </p:childTnLst>
                                </p:cTn>
                              </p:par>
                            </p:childTnLst>
                          </p:cTn>
                        </p:par>
                      </p:childTnLst>
                    </p:cTn>
                  </p:par>
                </p:childTnLst>
              </p:cTn>
              <p:nextCondLst>
                <p:cond evt="onClick" delay="0">
                  <p:tgtEl>
                    <p:spTgt spid="119"/>
                  </p:tgtEl>
                </p:cond>
              </p:nextCondLst>
            </p:seq>
            <p:seq concurrent="1" nextAc="seek">
              <p:cTn id="60" restart="whenNotActive" fill="hold" evtFilter="cancelBubble" nodeType="interactiveSeq">
                <p:stCondLst>
                  <p:cond evt="onClick" delay="0">
                    <p:tgtEl>
                      <p:spTgt spid="10"/>
                    </p:tgtEl>
                  </p:cond>
                </p:stCondLst>
                <p:endSync evt="end" delay="0">
                  <p:rtn val="all"/>
                </p:endSync>
                <p:childTnLst>
                  <p:par>
                    <p:cTn id="61" fill="hold">
                      <p:stCondLst>
                        <p:cond delay="0"/>
                      </p:stCondLst>
                      <p:childTnLst>
                        <p:par>
                          <p:cTn id="62" fill="hold">
                            <p:stCondLst>
                              <p:cond delay="0"/>
                            </p:stCondLst>
                            <p:childTnLst>
                              <p:par>
                                <p:cTn id="63" presetID="1" presetClass="exit" presetSubtype="0" fill="hold" nodeType="clickEffect">
                                  <p:stCondLst>
                                    <p:cond delay="0"/>
                                  </p:stCondLst>
                                  <p:childTnLst>
                                    <p:set>
                                      <p:cBhvr>
                                        <p:cTn id="64"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 name="Picture 70"/>
          <p:cNvPicPr>
            <a:picLocks noChangeAspect="1"/>
          </p:cNvPicPr>
          <p:nvPr/>
        </p:nvPicPr>
        <p:blipFill>
          <a:blip r:embed="rId2">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2" name="Rounded Rectangle 1"/>
          <p:cNvSpPr/>
          <p:nvPr/>
        </p:nvSpPr>
        <p:spPr>
          <a:xfrm>
            <a:off x="5007452" y="1543877"/>
            <a:ext cx="1187364"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RIKSDAGEN</a:t>
            </a:r>
            <a:endParaRPr lang="sv-SE" sz="1100" b="1" dirty="0"/>
          </a:p>
        </p:txBody>
      </p:sp>
      <p:sp>
        <p:nvSpPr>
          <p:cNvPr id="27" name="Rounded Rectangle 26"/>
          <p:cNvSpPr/>
          <p:nvPr/>
        </p:nvSpPr>
        <p:spPr>
          <a:xfrm>
            <a:off x="3349734" y="3458838"/>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RIKSBANKEN</a:t>
            </a:r>
            <a:endParaRPr lang="sv-SE" sz="1100" b="1" dirty="0"/>
          </a:p>
        </p:txBody>
      </p:sp>
      <p:sp>
        <p:nvSpPr>
          <p:cNvPr id="28" name="Rounded Rectangle 27"/>
          <p:cNvSpPr/>
          <p:nvPr/>
        </p:nvSpPr>
        <p:spPr>
          <a:xfrm>
            <a:off x="3349734" y="4233624"/>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BANKER</a:t>
            </a:r>
            <a:endParaRPr lang="sv-SE" sz="1100" b="1" dirty="0"/>
          </a:p>
        </p:txBody>
      </p:sp>
      <p:sp>
        <p:nvSpPr>
          <p:cNvPr id="29" name="Rounded Rectangle 28"/>
          <p:cNvSpPr/>
          <p:nvPr/>
        </p:nvSpPr>
        <p:spPr>
          <a:xfrm>
            <a:off x="5005460" y="3458838"/>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solidFill>
                  <a:schemeClr val="lt1"/>
                </a:solidFill>
              </a:rPr>
              <a:t>RIKSGÄLDEN</a:t>
            </a:r>
            <a:endParaRPr lang="sv-SE" sz="1100" b="1" dirty="0">
              <a:solidFill>
                <a:schemeClr val="lt1"/>
              </a:solidFill>
            </a:endParaRPr>
          </a:p>
        </p:txBody>
      </p:sp>
      <p:sp>
        <p:nvSpPr>
          <p:cNvPr id="30" name="Rounded Rectangle 29"/>
          <p:cNvSpPr/>
          <p:nvPr/>
        </p:nvSpPr>
        <p:spPr>
          <a:xfrm>
            <a:off x="6661162" y="3458838"/>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FINANS-</a:t>
            </a:r>
          </a:p>
          <a:p>
            <a:pPr algn="ctr"/>
            <a:r>
              <a:rPr lang="en-GB" sz="1100" b="1" dirty="0"/>
              <a:t>INSPEKTIONEN</a:t>
            </a:r>
            <a:endParaRPr lang="sv-SE" sz="1100" b="1" dirty="0"/>
          </a:p>
        </p:txBody>
      </p:sp>
      <p:sp>
        <p:nvSpPr>
          <p:cNvPr id="31" name="Rounded Rectangle 30"/>
          <p:cNvSpPr/>
          <p:nvPr/>
        </p:nvSpPr>
        <p:spPr>
          <a:xfrm>
            <a:off x="6661161" y="4233624"/>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FÖRSÄKRINGS-</a:t>
            </a:r>
          </a:p>
          <a:p>
            <a:pPr algn="ctr"/>
            <a:r>
              <a:rPr lang="en-GB" sz="1100" b="1" dirty="0"/>
              <a:t>BOLAG</a:t>
            </a:r>
            <a:endParaRPr lang="sv-SE" sz="1100" b="1" dirty="0"/>
          </a:p>
        </p:txBody>
      </p:sp>
      <p:sp>
        <p:nvSpPr>
          <p:cNvPr id="32" name="Rounded Rectangle 31"/>
          <p:cNvSpPr/>
          <p:nvPr/>
        </p:nvSpPr>
        <p:spPr>
          <a:xfrm>
            <a:off x="4999686" y="2284884"/>
            <a:ext cx="1187365" cy="96897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REGERINGEN</a:t>
            </a:r>
          </a:p>
          <a:p>
            <a:pPr algn="ctr"/>
            <a:endParaRPr lang="en-GB" sz="1100" b="1" dirty="0"/>
          </a:p>
          <a:p>
            <a:pPr algn="ctr"/>
            <a:r>
              <a:rPr lang="en-GB" sz="900" b="1" dirty="0"/>
              <a:t>FINANS-</a:t>
            </a:r>
          </a:p>
          <a:p>
            <a:pPr algn="ctr"/>
            <a:r>
              <a:rPr lang="en-GB" sz="900" b="1" dirty="0"/>
              <a:t>DEPARTEMENTET</a:t>
            </a:r>
            <a:endParaRPr lang="sv-SE" sz="900" b="1" dirty="0"/>
          </a:p>
        </p:txBody>
      </p:sp>
      <p:sp>
        <p:nvSpPr>
          <p:cNvPr id="33" name="Rounded Rectangle 32"/>
          <p:cNvSpPr/>
          <p:nvPr/>
        </p:nvSpPr>
        <p:spPr>
          <a:xfrm>
            <a:off x="5012643" y="4233624"/>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solidFill>
                  <a:schemeClr val="lt1"/>
                </a:solidFill>
              </a:rPr>
              <a:t>FÖRETAG &amp;</a:t>
            </a:r>
          </a:p>
          <a:p>
            <a:pPr algn="ctr"/>
            <a:r>
              <a:rPr lang="en-GB" sz="1100" b="1" dirty="0">
                <a:solidFill>
                  <a:schemeClr val="lt1"/>
                </a:solidFill>
              </a:rPr>
              <a:t>HUSHÅLL</a:t>
            </a:r>
            <a:endParaRPr lang="sv-SE" sz="1100" b="1" dirty="0">
              <a:solidFill>
                <a:schemeClr val="lt1"/>
              </a:solidFill>
            </a:endParaRPr>
          </a:p>
        </p:txBody>
      </p:sp>
      <p:cxnSp>
        <p:nvCxnSpPr>
          <p:cNvPr id="56" name="Straight Connector 55"/>
          <p:cNvCxnSpPr/>
          <p:nvPr/>
        </p:nvCxnSpPr>
        <p:spPr>
          <a:xfrm flipH="1">
            <a:off x="4752357" y="1969083"/>
            <a:ext cx="260286" cy="0"/>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59" name="Straight Connector 58"/>
          <p:cNvCxnSpPr/>
          <p:nvPr/>
        </p:nvCxnSpPr>
        <p:spPr>
          <a:xfrm>
            <a:off x="4752357" y="1969083"/>
            <a:ext cx="0" cy="684548"/>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61" name="Straight Arrow Connector 60"/>
          <p:cNvCxnSpPr/>
          <p:nvPr/>
        </p:nvCxnSpPr>
        <p:spPr>
          <a:xfrm flipV="1">
            <a:off x="4752357" y="2653632"/>
            <a:ext cx="270236" cy="12283"/>
          </a:xfrm>
          <a:prstGeom prst="straightConnector1">
            <a:avLst/>
          </a:prstGeom>
          <a:ln>
            <a:solidFill>
              <a:schemeClr val="bg1">
                <a:lumMod val="75000"/>
              </a:schemeClr>
            </a:solidFill>
            <a:tailEnd type="triangle"/>
          </a:ln>
        </p:spPr>
        <p:style>
          <a:lnRef idx="3">
            <a:schemeClr val="accent2"/>
          </a:lnRef>
          <a:fillRef idx="0">
            <a:schemeClr val="accent2"/>
          </a:fillRef>
          <a:effectRef idx="2">
            <a:schemeClr val="accent2"/>
          </a:effectRef>
          <a:fontRef idx="minor">
            <a:schemeClr val="tx1"/>
          </a:fontRef>
        </p:style>
      </p:cxnSp>
      <p:cxnSp>
        <p:nvCxnSpPr>
          <p:cNvPr id="79" name="Straight Connector 78"/>
          <p:cNvCxnSpPr/>
          <p:nvPr/>
        </p:nvCxnSpPr>
        <p:spPr>
          <a:xfrm flipH="1">
            <a:off x="4752357" y="2984583"/>
            <a:ext cx="260286" cy="0"/>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81" name="Straight Connector 80"/>
          <p:cNvCxnSpPr/>
          <p:nvPr/>
        </p:nvCxnSpPr>
        <p:spPr>
          <a:xfrm>
            <a:off x="4752357" y="2984583"/>
            <a:ext cx="0" cy="668395"/>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135" name="Straight Arrow Connector 134"/>
          <p:cNvCxnSpPr/>
          <p:nvPr/>
        </p:nvCxnSpPr>
        <p:spPr>
          <a:xfrm>
            <a:off x="4752357" y="3652977"/>
            <a:ext cx="260286" cy="0"/>
          </a:xfrm>
          <a:prstGeom prst="straightConnector1">
            <a:avLst/>
          </a:prstGeom>
          <a:ln>
            <a:solidFill>
              <a:schemeClr val="bg1">
                <a:lumMod val="75000"/>
              </a:schemeClr>
            </a:solidFill>
            <a:tailEnd type="triangle"/>
          </a:ln>
        </p:spPr>
        <p:style>
          <a:lnRef idx="3">
            <a:schemeClr val="accent2"/>
          </a:lnRef>
          <a:fillRef idx="0">
            <a:schemeClr val="accent2"/>
          </a:fillRef>
          <a:effectRef idx="2">
            <a:schemeClr val="accent2"/>
          </a:effectRef>
          <a:fontRef idx="minor">
            <a:schemeClr val="tx1"/>
          </a:fontRef>
        </p:style>
      </p:cxnSp>
      <p:cxnSp>
        <p:nvCxnSpPr>
          <p:cNvPr id="8" name="Straight Arrow Connector 7"/>
          <p:cNvCxnSpPr/>
          <p:nvPr/>
        </p:nvCxnSpPr>
        <p:spPr>
          <a:xfrm>
            <a:off x="5601134" y="3350462"/>
            <a:ext cx="3032" cy="108376"/>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119" name="Straight Arrow Connector 118"/>
          <p:cNvCxnSpPr/>
          <p:nvPr/>
        </p:nvCxnSpPr>
        <p:spPr>
          <a:xfrm>
            <a:off x="4544306" y="4668372"/>
            <a:ext cx="461154" cy="0"/>
          </a:xfrm>
          <a:prstGeom prst="straightConnector1">
            <a:avLst/>
          </a:prstGeom>
          <a:ln>
            <a:solidFill>
              <a:schemeClr val="bg1">
                <a:lumMod val="75000"/>
              </a:schemeClr>
            </a:solidFill>
            <a:headEnd type="triangle"/>
            <a:tailEnd type="triangle"/>
          </a:ln>
        </p:spPr>
        <p:style>
          <a:lnRef idx="3">
            <a:schemeClr val="accent1"/>
          </a:lnRef>
          <a:fillRef idx="0">
            <a:schemeClr val="accent1"/>
          </a:fillRef>
          <a:effectRef idx="2">
            <a:schemeClr val="accent1"/>
          </a:effectRef>
          <a:fontRef idx="minor">
            <a:schemeClr val="tx1"/>
          </a:fontRef>
        </p:style>
      </p:cxnSp>
      <p:cxnSp>
        <p:nvCxnSpPr>
          <p:cNvPr id="134" name="Straight Connector 133"/>
          <p:cNvCxnSpPr/>
          <p:nvPr/>
        </p:nvCxnSpPr>
        <p:spPr>
          <a:xfrm flipH="1" flipV="1">
            <a:off x="3131217" y="3805943"/>
            <a:ext cx="224059" cy="7467"/>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37" name="Straight Connector 136"/>
          <p:cNvCxnSpPr/>
          <p:nvPr/>
        </p:nvCxnSpPr>
        <p:spPr>
          <a:xfrm>
            <a:off x="3131217" y="3813409"/>
            <a:ext cx="0" cy="703433"/>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40" name="Straight Arrow Connector 139"/>
          <p:cNvCxnSpPr>
            <a:endCxn id="28" idx="1"/>
          </p:cNvCxnSpPr>
          <p:nvPr/>
        </p:nvCxnSpPr>
        <p:spPr>
          <a:xfrm>
            <a:off x="3131217" y="4501399"/>
            <a:ext cx="218516" cy="0"/>
          </a:xfrm>
          <a:prstGeom prst="straightConnector1">
            <a:avLst/>
          </a:prstGeom>
          <a:ln>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grpSp>
        <p:nvGrpSpPr>
          <p:cNvPr id="13" name="Grupp 12"/>
          <p:cNvGrpSpPr/>
          <p:nvPr/>
        </p:nvGrpSpPr>
        <p:grpSpPr>
          <a:xfrm>
            <a:off x="3513889" y="3585427"/>
            <a:ext cx="4984430" cy="1698964"/>
            <a:chOff x="3513889" y="3585427"/>
            <a:chExt cx="4984430" cy="1698964"/>
          </a:xfrm>
        </p:grpSpPr>
        <p:cxnSp>
          <p:nvCxnSpPr>
            <p:cNvPr id="92" name="Straight Arrow Connector 91"/>
            <p:cNvCxnSpPr/>
            <p:nvPr/>
          </p:nvCxnSpPr>
          <p:spPr>
            <a:xfrm flipV="1">
              <a:off x="3513889" y="4769175"/>
              <a:ext cx="0" cy="515216"/>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93" name="Straight Connector 92"/>
            <p:cNvCxnSpPr/>
            <p:nvPr/>
          </p:nvCxnSpPr>
          <p:spPr>
            <a:xfrm>
              <a:off x="3513889" y="5284391"/>
              <a:ext cx="4974743" cy="0"/>
            </a:xfrm>
            <a:prstGeom prst="line">
              <a:avLst/>
            </a:prstGeom>
            <a:ln/>
          </p:spPr>
          <p:style>
            <a:lnRef idx="3">
              <a:schemeClr val="accent4"/>
            </a:lnRef>
            <a:fillRef idx="0">
              <a:schemeClr val="accent4"/>
            </a:fillRef>
            <a:effectRef idx="2">
              <a:schemeClr val="accent4"/>
            </a:effectRef>
            <a:fontRef idx="minor">
              <a:schemeClr val="tx1"/>
            </a:fontRef>
          </p:style>
        </p:cxnSp>
        <p:cxnSp>
          <p:nvCxnSpPr>
            <p:cNvPr id="94" name="Straight Connector 93"/>
            <p:cNvCxnSpPr/>
            <p:nvPr/>
          </p:nvCxnSpPr>
          <p:spPr>
            <a:xfrm flipV="1">
              <a:off x="8488632" y="3589402"/>
              <a:ext cx="0" cy="1694989"/>
            </a:xfrm>
            <a:prstGeom prst="line">
              <a:avLst/>
            </a:prstGeom>
            <a:ln/>
          </p:spPr>
          <p:style>
            <a:lnRef idx="3">
              <a:schemeClr val="accent4"/>
            </a:lnRef>
            <a:fillRef idx="0">
              <a:schemeClr val="accent4"/>
            </a:fillRef>
            <a:effectRef idx="2">
              <a:schemeClr val="accent4"/>
            </a:effectRef>
            <a:fontRef idx="minor">
              <a:schemeClr val="tx1"/>
            </a:fontRef>
          </p:style>
        </p:cxnSp>
        <p:cxnSp>
          <p:nvCxnSpPr>
            <p:cNvPr id="96" name="Straight Arrow Connector 95"/>
            <p:cNvCxnSpPr/>
            <p:nvPr/>
          </p:nvCxnSpPr>
          <p:spPr>
            <a:xfrm flipH="1">
              <a:off x="7938975" y="4484254"/>
              <a:ext cx="549657"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11" name="Straight Connector 10"/>
            <p:cNvCxnSpPr/>
            <p:nvPr/>
          </p:nvCxnSpPr>
          <p:spPr>
            <a:xfrm flipH="1">
              <a:off x="7867715" y="3585427"/>
              <a:ext cx="630604" cy="0"/>
            </a:xfrm>
            <a:prstGeom prst="line">
              <a:avLst/>
            </a:prstGeom>
            <a:ln/>
          </p:spPr>
          <p:style>
            <a:lnRef idx="3">
              <a:schemeClr val="accent4"/>
            </a:lnRef>
            <a:fillRef idx="0">
              <a:schemeClr val="accent4"/>
            </a:fillRef>
            <a:effectRef idx="2">
              <a:schemeClr val="accent4"/>
            </a:effectRef>
            <a:fontRef idx="minor">
              <a:schemeClr val="tx1"/>
            </a:fontRef>
          </p:style>
        </p:cxnSp>
      </p:grpSp>
      <p:grpSp>
        <p:nvGrpSpPr>
          <p:cNvPr id="14" name="Grupp 13"/>
          <p:cNvGrpSpPr/>
          <p:nvPr/>
        </p:nvGrpSpPr>
        <p:grpSpPr>
          <a:xfrm>
            <a:off x="3680874" y="3345065"/>
            <a:ext cx="2980288" cy="381548"/>
            <a:chOff x="3680874" y="3345065"/>
            <a:chExt cx="2980288" cy="381548"/>
          </a:xfrm>
        </p:grpSpPr>
        <p:cxnSp>
          <p:nvCxnSpPr>
            <p:cNvPr id="18" name="Straight Arrow Connector 17"/>
            <p:cNvCxnSpPr/>
            <p:nvPr/>
          </p:nvCxnSpPr>
          <p:spPr>
            <a:xfrm>
              <a:off x="3680874" y="3350462"/>
              <a:ext cx="0" cy="108376"/>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22" name="Straight Connector 21"/>
            <p:cNvCxnSpPr>
              <a:stCxn id="30" idx="1"/>
            </p:cNvCxnSpPr>
            <p:nvPr/>
          </p:nvCxnSpPr>
          <p:spPr>
            <a:xfrm flipH="1">
              <a:off x="6415991" y="3726613"/>
              <a:ext cx="245171" cy="0"/>
            </a:xfrm>
            <a:prstGeom prst="line">
              <a:avLst/>
            </a:prstGeom>
            <a:ln/>
          </p:spPr>
          <p:style>
            <a:lnRef idx="3">
              <a:schemeClr val="accent4"/>
            </a:lnRef>
            <a:fillRef idx="0">
              <a:schemeClr val="accent4"/>
            </a:fillRef>
            <a:effectRef idx="2">
              <a:schemeClr val="accent4"/>
            </a:effectRef>
            <a:fontRef idx="minor">
              <a:schemeClr val="tx1"/>
            </a:fontRef>
          </p:style>
        </p:cxnSp>
        <p:cxnSp>
          <p:nvCxnSpPr>
            <p:cNvPr id="54" name="Straight Connector 53"/>
            <p:cNvCxnSpPr/>
            <p:nvPr/>
          </p:nvCxnSpPr>
          <p:spPr>
            <a:xfrm flipV="1">
              <a:off x="6415991" y="3345065"/>
              <a:ext cx="0" cy="381548"/>
            </a:xfrm>
            <a:prstGeom prst="line">
              <a:avLst/>
            </a:prstGeom>
            <a:ln/>
          </p:spPr>
          <p:style>
            <a:lnRef idx="3">
              <a:schemeClr val="accent4"/>
            </a:lnRef>
            <a:fillRef idx="0">
              <a:schemeClr val="accent4"/>
            </a:fillRef>
            <a:effectRef idx="2">
              <a:schemeClr val="accent4"/>
            </a:effectRef>
            <a:fontRef idx="minor">
              <a:schemeClr val="tx1"/>
            </a:fontRef>
          </p:style>
        </p:cxnSp>
        <p:cxnSp>
          <p:nvCxnSpPr>
            <p:cNvPr id="58" name="Straight Connector 57"/>
            <p:cNvCxnSpPr/>
            <p:nvPr/>
          </p:nvCxnSpPr>
          <p:spPr>
            <a:xfrm flipH="1" flipV="1">
              <a:off x="3680874" y="3347094"/>
              <a:ext cx="2735117" cy="8005"/>
            </a:xfrm>
            <a:prstGeom prst="line">
              <a:avLst/>
            </a:prstGeom>
            <a:ln/>
          </p:spPr>
          <p:style>
            <a:lnRef idx="3">
              <a:schemeClr val="accent4"/>
            </a:lnRef>
            <a:fillRef idx="0">
              <a:schemeClr val="accent4"/>
            </a:fillRef>
            <a:effectRef idx="2">
              <a:schemeClr val="accent4"/>
            </a:effectRef>
            <a:fontRef idx="minor">
              <a:schemeClr val="tx1"/>
            </a:fontRef>
          </p:style>
        </p:cxnSp>
      </p:grpSp>
      <p:cxnSp>
        <p:nvCxnSpPr>
          <p:cNvPr id="82" name="Straight Connector 81"/>
          <p:cNvCxnSpPr/>
          <p:nvPr/>
        </p:nvCxnSpPr>
        <p:spPr>
          <a:xfrm flipH="1">
            <a:off x="6595054" y="3585427"/>
            <a:ext cx="66108" cy="0"/>
          </a:xfrm>
          <a:prstGeom prst="line">
            <a:avLst/>
          </a:prstGeom>
          <a:ln/>
        </p:spPr>
        <p:style>
          <a:lnRef idx="3">
            <a:schemeClr val="accent4"/>
          </a:lnRef>
          <a:fillRef idx="0">
            <a:schemeClr val="accent4"/>
          </a:fillRef>
          <a:effectRef idx="2">
            <a:schemeClr val="accent4"/>
          </a:effectRef>
          <a:fontRef idx="minor">
            <a:schemeClr val="tx1"/>
          </a:fontRef>
        </p:style>
      </p:cxnSp>
      <p:grpSp>
        <p:nvGrpSpPr>
          <p:cNvPr id="12" name="Grupp 11"/>
          <p:cNvGrpSpPr/>
          <p:nvPr/>
        </p:nvGrpSpPr>
        <p:grpSpPr>
          <a:xfrm>
            <a:off x="6187052" y="2769369"/>
            <a:ext cx="408002" cy="816058"/>
            <a:chOff x="6187052" y="2769369"/>
            <a:chExt cx="408002" cy="816058"/>
          </a:xfrm>
        </p:grpSpPr>
        <p:cxnSp>
          <p:nvCxnSpPr>
            <p:cNvPr id="84" name="Straight Connector 83"/>
            <p:cNvCxnSpPr/>
            <p:nvPr/>
          </p:nvCxnSpPr>
          <p:spPr>
            <a:xfrm flipV="1">
              <a:off x="6595054" y="2769369"/>
              <a:ext cx="0" cy="816058"/>
            </a:xfrm>
            <a:prstGeom prst="line">
              <a:avLst/>
            </a:prstGeom>
            <a:ln/>
          </p:spPr>
          <p:style>
            <a:lnRef idx="3">
              <a:schemeClr val="accent4"/>
            </a:lnRef>
            <a:fillRef idx="0">
              <a:schemeClr val="accent4"/>
            </a:fillRef>
            <a:effectRef idx="2">
              <a:schemeClr val="accent4"/>
            </a:effectRef>
            <a:fontRef idx="minor">
              <a:schemeClr val="tx1"/>
            </a:fontRef>
          </p:style>
        </p:cxnSp>
        <p:cxnSp>
          <p:nvCxnSpPr>
            <p:cNvPr id="87" name="Straight Arrow Connector 86"/>
            <p:cNvCxnSpPr>
              <a:endCxn id="32" idx="3"/>
            </p:cNvCxnSpPr>
            <p:nvPr/>
          </p:nvCxnSpPr>
          <p:spPr>
            <a:xfrm flipH="1">
              <a:off x="6187052" y="2769369"/>
              <a:ext cx="408002"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grpSp>
      <p:grpSp>
        <p:nvGrpSpPr>
          <p:cNvPr id="10" name="Grupp 9"/>
          <p:cNvGrpSpPr/>
          <p:nvPr/>
        </p:nvGrpSpPr>
        <p:grpSpPr>
          <a:xfrm>
            <a:off x="4641957" y="2532535"/>
            <a:ext cx="380636" cy="1052892"/>
            <a:chOff x="4641957" y="2532535"/>
            <a:chExt cx="380636" cy="1052892"/>
          </a:xfrm>
        </p:grpSpPr>
        <p:cxnSp>
          <p:nvCxnSpPr>
            <p:cNvPr id="100" name="Straight Connector 99"/>
            <p:cNvCxnSpPr/>
            <p:nvPr/>
          </p:nvCxnSpPr>
          <p:spPr>
            <a:xfrm flipH="1">
              <a:off x="4641958" y="3585427"/>
              <a:ext cx="365494" cy="0"/>
            </a:xfrm>
            <a:prstGeom prst="line">
              <a:avLst/>
            </a:prstGeom>
            <a:ln/>
          </p:spPr>
          <p:style>
            <a:lnRef idx="3">
              <a:schemeClr val="accent4"/>
            </a:lnRef>
            <a:fillRef idx="0">
              <a:schemeClr val="accent4"/>
            </a:fillRef>
            <a:effectRef idx="2">
              <a:schemeClr val="accent4"/>
            </a:effectRef>
            <a:fontRef idx="minor">
              <a:schemeClr val="tx1"/>
            </a:fontRef>
          </p:style>
        </p:cxnSp>
        <p:cxnSp>
          <p:nvCxnSpPr>
            <p:cNvPr id="107" name="Straight Connector 106"/>
            <p:cNvCxnSpPr/>
            <p:nvPr/>
          </p:nvCxnSpPr>
          <p:spPr>
            <a:xfrm flipH="1" flipV="1">
              <a:off x="4650270" y="2532535"/>
              <a:ext cx="5257" cy="1052892"/>
            </a:xfrm>
            <a:prstGeom prst="line">
              <a:avLst/>
            </a:prstGeom>
            <a:ln/>
          </p:spPr>
          <p:style>
            <a:lnRef idx="3">
              <a:schemeClr val="accent4"/>
            </a:lnRef>
            <a:fillRef idx="0">
              <a:schemeClr val="accent4"/>
            </a:fillRef>
            <a:effectRef idx="2">
              <a:schemeClr val="accent4"/>
            </a:effectRef>
            <a:fontRef idx="minor">
              <a:schemeClr val="tx1"/>
            </a:fontRef>
          </p:style>
        </p:cxnSp>
        <p:cxnSp>
          <p:nvCxnSpPr>
            <p:cNvPr id="111" name="Straight Arrow Connector 110"/>
            <p:cNvCxnSpPr/>
            <p:nvPr/>
          </p:nvCxnSpPr>
          <p:spPr>
            <a:xfrm>
              <a:off x="4641957" y="2532535"/>
              <a:ext cx="380636"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grpSp>
      <p:cxnSp>
        <p:nvCxnSpPr>
          <p:cNvPr id="130" name="Straight Connector 129"/>
          <p:cNvCxnSpPr/>
          <p:nvPr/>
        </p:nvCxnSpPr>
        <p:spPr>
          <a:xfrm flipH="1">
            <a:off x="4774883" y="3861054"/>
            <a:ext cx="224803" cy="0"/>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32" name="Straight Connector 131"/>
          <p:cNvCxnSpPr/>
          <p:nvPr/>
        </p:nvCxnSpPr>
        <p:spPr>
          <a:xfrm>
            <a:off x="4774883" y="3861054"/>
            <a:ext cx="0" cy="539642"/>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36" name="Straight Arrow Connector 135"/>
          <p:cNvCxnSpPr/>
          <p:nvPr/>
        </p:nvCxnSpPr>
        <p:spPr>
          <a:xfrm flipH="1">
            <a:off x="4537099" y="4400696"/>
            <a:ext cx="237784" cy="0"/>
          </a:xfrm>
          <a:prstGeom prst="straightConnector1">
            <a:avLst/>
          </a:prstGeom>
          <a:ln>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cxnSp>
        <p:nvCxnSpPr>
          <p:cNvPr id="141" name="Straight Connector 140"/>
          <p:cNvCxnSpPr/>
          <p:nvPr/>
        </p:nvCxnSpPr>
        <p:spPr>
          <a:xfrm flipH="1">
            <a:off x="4882500" y="3962654"/>
            <a:ext cx="140093" cy="0"/>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43" name="Straight Connector 142"/>
          <p:cNvCxnSpPr/>
          <p:nvPr/>
        </p:nvCxnSpPr>
        <p:spPr>
          <a:xfrm>
            <a:off x="4882500" y="3962654"/>
            <a:ext cx="0" cy="438042"/>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45" name="Straight Arrow Connector 144"/>
          <p:cNvCxnSpPr/>
          <p:nvPr/>
        </p:nvCxnSpPr>
        <p:spPr>
          <a:xfrm>
            <a:off x="4892450" y="4400696"/>
            <a:ext cx="130143" cy="0"/>
          </a:xfrm>
          <a:prstGeom prst="straightConnector1">
            <a:avLst/>
          </a:prstGeom>
          <a:ln>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cxnSp>
        <p:nvCxnSpPr>
          <p:cNvPr id="153" name="Straight Connector 152"/>
          <p:cNvCxnSpPr/>
          <p:nvPr/>
        </p:nvCxnSpPr>
        <p:spPr>
          <a:xfrm flipH="1" flipV="1">
            <a:off x="5880553" y="3294771"/>
            <a:ext cx="1" cy="164068"/>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56" name="Straight Connector 155"/>
          <p:cNvCxnSpPr/>
          <p:nvPr/>
        </p:nvCxnSpPr>
        <p:spPr>
          <a:xfrm flipH="1" flipV="1">
            <a:off x="3943688" y="3294482"/>
            <a:ext cx="1936868" cy="1697"/>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61" name="Straight Arrow Connector 160"/>
          <p:cNvCxnSpPr>
            <a:endCxn id="27" idx="0"/>
          </p:cNvCxnSpPr>
          <p:nvPr/>
        </p:nvCxnSpPr>
        <p:spPr>
          <a:xfrm flipH="1">
            <a:off x="3943417" y="3283671"/>
            <a:ext cx="13240" cy="175167"/>
          </a:xfrm>
          <a:prstGeom prst="straightConnector1">
            <a:avLst/>
          </a:prstGeom>
          <a:ln>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sp>
        <p:nvSpPr>
          <p:cNvPr id="75" name="Rectangle 107"/>
          <p:cNvSpPr/>
          <p:nvPr/>
        </p:nvSpPr>
        <p:spPr>
          <a:xfrm>
            <a:off x="8810772" y="1416644"/>
            <a:ext cx="2032374" cy="2843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b="1" dirty="0" smtClean="0">
                <a:solidFill>
                  <a:srgbClr val="626262"/>
                </a:solidFill>
              </a:rPr>
              <a:t>Så använder du Finanskartan</a:t>
            </a:r>
            <a:endParaRPr lang="sv-SE" sz="1200" b="1" dirty="0">
              <a:solidFill>
                <a:srgbClr val="626262"/>
              </a:solidFill>
            </a:endParaRPr>
          </a:p>
        </p:txBody>
      </p:sp>
      <p:grpSp>
        <p:nvGrpSpPr>
          <p:cNvPr id="77" name="Group 2"/>
          <p:cNvGrpSpPr/>
          <p:nvPr/>
        </p:nvGrpSpPr>
        <p:grpSpPr>
          <a:xfrm>
            <a:off x="8936198" y="3573251"/>
            <a:ext cx="2808000" cy="1662020"/>
            <a:chOff x="8941474" y="3611149"/>
            <a:chExt cx="2808000" cy="1662020"/>
          </a:xfrm>
        </p:grpSpPr>
        <p:sp>
          <p:nvSpPr>
            <p:cNvPr id="78" name="Rectangle 12">
              <a:hlinkClick r:id="rId3" action="ppaction://hlinksldjump"/>
            </p:cNvPr>
            <p:cNvSpPr/>
            <p:nvPr/>
          </p:nvSpPr>
          <p:spPr>
            <a:xfrm>
              <a:off x="8944423" y="3611149"/>
              <a:ext cx="976923" cy="203200"/>
            </a:xfrm>
            <a:prstGeom prst="rect">
              <a:avLst/>
            </a:prstGeom>
            <a:solidFill>
              <a:schemeClr val="bg1">
                <a:lumMod val="95000"/>
              </a:schemeClr>
            </a:solidFill>
            <a:ln>
              <a:solidFill>
                <a:schemeClr val="bg1">
                  <a:lumMod val="8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000" dirty="0" smtClean="0">
                  <a:solidFill>
                    <a:schemeClr val="tx1"/>
                  </a:solidFill>
                </a:rPr>
                <a:t>NORMALLÄGE</a:t>
              </a:r>
              <a:endParaRPr lang="sv-SE" sz="1000" dirty="0">
                <a:solidFill>
                  <a:schemeClr val="tx1"/>
                </a:solidFill>
              </a:endParaRPr>
            </a:p>
          </p:txBody>
        </p:sp>
        <p:sp>
          <p:nvSpPr>
            <p:cNvPr id="80" name="Rectangle 34"/>
            <p:cNvSpPr/>
            <p:nvPr/>
          </p:nvSpPr>
          <p:spPr>
            <a:xfrm>
              <a:off x="8941474" y="3833169"/>
              <a:ext cx="2808000" cy="1440000"/>
            </a:xfrm>
            <a:prstGeom prst="rect">
              <a:avLst/>
            </a:prstGeom>
            <a:solidFill>
              <a:schemeClr val="bg1"/>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400" b="1" dirty="0">
                <a:solidFill>
                  <a:schemeClr val="tx1"/>
                </a:solidFill>
              </a:endParaRPr>
            </a:p>
          </p:txBody>
        </p:sp>
        <p:sp>
          <p:nvSpPr>
            <p:cNvPr id="83" name="Rectangle 35"/>
            <p:cNvSpPr/>
            <p:nvPr/>
          </p:nvSpPr>
          <p:spPr>
            <a:xfrm>
              <a:off x="8972876" y="3846407"/>
              <a:ext cx="1216501" cy="304384"/>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smtClean="0">
                  <a:solidFill>
                    <a:schemeClr val="tx1"/>
                  </a:solidFill>
                </a:rPr>
                <a:t>Visa  relationer</a:t>
              </a:r>
              <a:endParaRPr lang="sv-SE" sz="1100" b="1" dirty="0">
                <a:solidFill>
                  <a:schemeClr val="tx1"/>
                </a:solidFill>
              </a:endParaRPr>
            </a:p>
          </p:txBody>
        </p:sp>
        <p:sp>
          <p:nvSpPr>
            <p:cNvPr id="85" name="Rectangle 36"/>
            <p:cNvSpPr/>
            <p:nvPr/>
          </p:nvSpPr>
          <p:spPr>
            <a:xfrm>
              <a:off x="9003746" y="4220749"/>
              <a:ext cx="2664000" cy="204373"/>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b="1" dirty="0" smtClean="0">
                  <a:solidFill>
                    <a:schemeClr val="tx1"/>
                  </a:solidFill>
                </a:rPr>
                <a:t>REGLERING OCH STYRNING</a:t>
              </a:r>
              <a:endParaRPr lang="sv-SE" sz="1200" b="1" dirty="0">
                <a:solidFill>
                  <a:schemeClr val="tx1"/>
                </a:solidFill>
              </a:endParaRPr>
            </a:p>
          </p:txBody>
        </p:sp>
        <p:sp>
          <p:nvSpPr>
            <p:cNvPr id="86" name="Rectangle 37"/>
            <p:cNvSpPr/>
            <p:nvPr/>
          </p:nvSpPr>
          <p:spPr>
            <a:xfrm>
              <a:off x="9003746" y="4488395"/>
              <a:ext cx="2664000" cy="204373"/>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b="1" dirty="0">
                  <a:solidFill>
                    <a:schemeClr val="tx1"/>
                  </a:solidFill>
                </a:rPr>
                <a:t>PENGAR OCH GARANTIER</a:t>
              </a:r>
              <a:endParaRPr lang="sv-SE" sz="1200" b="1" dirty="0">
                <a:solidFill>
                  <a:schemeClr val="tx1"/>
                </a:solidFill>
              </a:endParaRPr>
            </a:p>
          </p:txBody>
        </p:sp>
        <p:sp>
          <p:nvSpPr>
            <p:cNvPr id="88" name="Rectangle 38"/>
            <p:cNvSpPr/>
            <p:nvPr/>
          </p:nvSpPr>
          <p:spPr>
            <a:xfrm>
              <a:off x="9003746" y="4756040"/>
              <a:ext cx="2664000" cy="205200"/>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b="1" dirty="0">
                  <a:solidFill>
                    <a:schemeClr val="tx1"/>
                  </a:solidFill>
                </a:rPr>
                <a:t>INFORMATION OCH ANALYS</a:t>
              </a:r>
              <a:endParaRPr lang="sv-SE" sz="1200" b="1" dirty="0">
                <a:solidFill>
                  <a:schemeClr val="tx1"/>
                </a:solidFill>
              </a:endParaRPr>
            </a:p>
          </p:txBody>
        </p:sp>
        <p:sp>
          <p:nvSpPr>
            <p:cNvPr id="89" name="Rectangle 39">
              <a:hlinkClick r:id="rId4" action="ppaction://hlinksldjump"/>
            </p:cNvPr>
            <p:cNvSpPr/>
            <p:nvPr/>
          </p:nvSpPr>
          <p:spPr>
            <a:xfrm>
              <a:off x="9003746" y="4220749"/>
              <a:ext cx="237662" cy="204373"/>
            </a:xfrm>
            <a:prstGeom prst="rect">
              <a:avLst/>
            </a:prstGeom>
            <a:solidFill>
              <a:schemeClr val="bg1">
                <a:lumMod val="75000"/>
              </a:schemeClr>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90" name="Rectangle 40">
              <a:hlinkClick r:id="rId5" action="ppaction://hlinksldjump"/>
            </p:cNvPr>
            <p:cNvSpPr/>
            <p:nvPr/>
          </p:nvSpPr>
          <p:spPr>
            <a:xfrm>
              <a:off x="9003746" y="4488395"/>
              <a:ext cx="237662" cy="204373"/>
            </a:xfrm>
            <a:prstGeom prst="rect">
              <a:avLst/>
            </a:prstGeom>
            <a:solidFill>
              <a:schemeClr val="bg1">
                <a:lumMod val="75000"/>
              </a:schemeClr>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91" name="Rectangle 41">
              <a:hlinkClick r:id="rId6" action="ppaction://hlinksldjump"/>
            </p:cNvPr>
            <p:cNvSpPr/>
            <p:nvPr/>
          </p:nvSpPr>
          <p:spPr>
            <a:xfrm>
              <a:off x="9003746" y="4758144"/>
              <a:ext cx="237662" cy="198359"/>
            </a:xfrm>
            <a:prstGeom prst="rect">
              <a:avLst/>
            </a:prstGeom>
            <a:solidFill>
              <a:schemeClr val="accent4"/>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grpSp>
      <p:sp>
        <p:nvSpPr>
          <p:cNvPr id="95" name="Rectangle 38"/>
          <p:cNvSpPr/>
          <p:nvPr/>
        </p:nvSpPr>
        <p:spPr>
          <a:xfrm>
            <a:off x="8998470" y="4969705"/>
            <a:ext cx="2664000" cy="204373"/>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r"/>
            <a:r>
              <a:rPr lang="en-GB" sz="1200" b="1" dirty="0" smtClean="0">
                <a:solidFill>
                  <a:schemeClr val="tx1"/>
                </a:solidFill>
              </a:rPr>
              <a:t>ALLA RELATIONER I FINANSIELL ORO</a:t>
            </a:r>
            <a:endParaRPr lang="sv-SE" sz="1200" b="1" dirty="0">
              <a:solidFill>
                <a:schemeClr val="tx1"/>
              </a:solidFill>
            </a:endParaRPr>
          </a:p>
        </p:txBody>
      </p:sp>
      <p:sp>
        <p:nvSpPr>
          <p:cNvPr id="97" name="Rectangle 41">
            <a:hlinkClick r:id="rId7" action="ppaction://hlinksldjump"/>
          </p:cNvPr>
          <p:cNvSpPr/>
          <p:nvPr/>
        </p:nvSpPr>
        <p:spPr>
          <a:xfrm>
            <a:off x="8998470" y="4971808"/>
            <a:ext cx="237662" cy="198359"/>
          </a:xfrm>
          <a:prstGeom prst="rect">
            <a:avLst/>
          </a:prstGeom>
          <a:solidFill>
            <a:schemeClr val="bg1">
              <a:lumMod val="75000"/>
            </a:schemeClr>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99" name="textruta 98"/>
          <p:cNvSpPr txBox="1"/>
          <p:nvPr/>
        </p:nvSpPr>
        <p:spPr>
          <a:xfrm>
            <a:off x="8989481" y="4707210"/>
            <a:ext cx="303562" cy="261610"/>
          </a:xfrm>
          <a:prstGeom prst="rect">
            <a:avLst/>
          </a:prstGeom>
          <a:noFill/>
        </p:spPr>
        <p:txBody>
          <a:bodyPr wrap="square" rtlCol="0">
            <a:spAutoFit/>
          </a:bodyPr>
          <a:lstStyle/>
          <a:p>
            <a:pPr marL="285750" indent="-285750">
              <a:buFont typeface="Wingdings" panose="05000000000000000000" pitchFamily="2" charset="2"/>
              <a:buChar char="ü"/>
            </a:pPr>
            <a:r>
              <a:rPr lang="sv-SE" sz="1100" dirty="0" smtClean="0">
                <a:solidFill>
                  <a:schemeClr val="bg1"/>
                </a:solidFill>
              </a:rPr>
              <a:t>.</a:t>
            </a:r>
            <a:endParaRPr lang="sv-SE" sz="1100" dirty="0">
              <a:solidFill>
                <a:schemeClr val="bg1"/>
              </a:solidFill>
            </a:endParaRPr>
          </a:p>
        </p:txBody>
      </p:sp>
      <p:sp>
        <p:nvSpPr>
          <p:cNvPr id="104" name="Rectangle 33">
            <a:hlinkClick r:id="rId8" action="ppaction://hlinksldjump"/>
          </p:cNvPr>
          <p:cNvSpPr/>
          <p:nvPr/>
        </p:nvSpPr>
        <p:spPr>
          <a:xfrm>
            <a:off x="9951948" y="3573251"/>
            <a:ext cx="976923" cy="203200"/>
          </a:xfrm>
          <a:prstGeom prst="rect">
            <a:avLst/>
          </a:prstGeom>
          <a:solidFill>
            <a:srgbClr val="BCEADE"/>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smtClean="0">
                <a:solidFill>
                  <a:schemeClr val="tx1"/>
                </a:solidFill>
              </a:rPr>
              <a:t>FINANSIELL ORO</a:t>
            </a:r>
            <a:endParaRPr lang="sv-SE" sz="900" b="1" dirty="0">
              <a:solidFill>
                <a:schemeClr val="tx1"/>
              </a:solidFill>
            </a:endParaRPr>
          </a:p>
        </p:txBody>
      </p:sp>
      <p:sp>
        <p:nvSpPr>
          <p:cNvPr id="105" name="Rectangle 124"/>
          <p:cNvSpPr/>
          <p:nvPr/>
        </p:nvSpPr>
        <p:spPr>
          <a:xfrm>
            <a:off x="113039" y="1345275"/>
            <a:ext cx="3028326" cy="16936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Information och analys i finansiell oro</a:t>
            </a:r>
          </a:p>
          <a:p>
            <a:endParaRPr lang="sv-SE" sz="1000" dirty="0" smtClean="0">
              <a:solidFill>
                <a:srgbClr val="626262"/>
              </a:solidFill>
            </a:endParaRPr>
          </a:p>
          <a:p>
            <a:r>
              <a:rPr lang="sv-SE" sz="1000" dirty="0" smtClean="0">
                <a:solidFill>
                  <a:srgbClr val="626262"/>
                </a:solidFill>
              </a:rPr>
              <a:t>Analys </a:t>
            </a:r>
            <a:r>
              <a:rPr lang="sv-SE" sz="1000" dirty="0">
                <a:solidFill>
                  <a:srgbClr val="626262"/>
                </a:solidFill>
              </a:rPr>
              <a:t>och information är avgörande för att upprätthålla finansiell stabilitet. Genom att informera om och varna för risker kan aktörerna bidra till att förebygga hot. Myndigheterna gör löpande analyser inom sina verksamhetsområden och informerar andra aktörer om resultatet. Vissa myndigheter har rätt att kräva finansmarknadens aktörer på information som behövs för analyserna.</a:t>
            </a:r>
          </a:p>
        </p:txBody>
      </p:sp>
      <p:sp>
        <p:nvSpPr>
          <p:cNvPr id="109" name="Rectangle 122"/>
          <p:cNvSpPr/>
          <p:nvPr/>
        </p:nvSpPr>
        <p:spPr>
          <a:xfrm>
            <a:off x="9270656" y="1762670"/>
            <a:ext cx="2334663" cy="5857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Relationer mellan aktörer</a:t>
            </a:r>
          </a:p>
          <a:p>
            <a:r>
              <a:rPr lang="sv-SE" sz="800" dirty="0" smtClean="0">
                <a:solidFill>
                  <a:srgbClr val="626262"/>
                </a:solidFill>
              </a:rPr>
              <a:t>Klicka på pilarna för att läsa om relationerna mellan aktörerna. </a:t>
            </a:r>
            <a:endParaRPr lang="sv-SE" sz="800" dirty="0">
              <a:solidFill>
                <a:srgbClr val="626262"/>
              </a:solidFill>
            </a:endParaRPr>
          </a:p>
        </p:txBody>
      </p:sp>
      <p:sp>
        <p:nvSpPr>
          <p:cNvPr id="110" name="textruta 22"/>
          <p:cNvSpPr txBox="1">
            <a:spLocks noChangeArrowheads="1"/>
          </p:cNvSpPr>
          <p:nvPr/>
        </p:nvSpPr>
        <p:spPr bwMode="auto">
          <a:xfrm>
            <a:off x="8927218" y="1716307"/>
            <a:ext cx="5937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Book Antiqua" panose="02040602050305030304" pitchFamily="18" charset="0"/>
                <a:cs typeface="Times New Roman" panose="02020603050405020304" pitchFamily="18" charset="0"/>
              </a:defRPr>
            </a:lvl1pPr>
            <a:lvl2pPr marL="742950" indent="-285750">
              <a:spcBef>
                <a:spcPct val="20000"/>
              </a:spcBef>
              <a:buChar char="–"/>
              <a:defRPr sz="2400">
                <a:solidFill>
                  <a:schemeClr val="tx1"/>
                </a:solidFill>
                <a:latin typeface="Book Antiqua" panose="02040602050305030304" pitchFamily="18" charset="0"/>
                <a:cs typeface="Times New Roman" panose="02020603050405020304" pitchFamily="18" charset="0"/>
              </a:defRPr>
            </a:lvl2pPr>
            <a:lvl3pPr marL="1143000" indent="-228600">
              <a:spcBef>
                <a:spcPct val="20000"/>
              </a:spcBef>
              <a:buChar char="•"/>
              <a:defRPr sz="2000">
                <a:solidFill>
                  <a:schemeClr val="tx1"/>
                </a:solidFill>
                <a:latin typeface="Book Antiqua" panose="02040602050305030304" pitchFamily="18" charset="0"/>
                <a:cs typeface="Times New Roman" panose="02020603050405020304" pitchFamily="18" charset="0"/>
              </a:defRPr>
            </a:lvl3pPr>
            <a:lvl4pPr marL="1600200" indent="-228600">
              <a:spcBef>
                <a:spcPct val="20000"/>
              </a:spcBef>
              <a:buChar char="–"/>
              <a:defRPr>
                <a:solidFill>
                  <a:schemeClr val="tx1"/>
                </a:solidFill>
                <a:latin typeface="Book Antiqua" panose="02040602050305030304" pitchFamily="18" charset="0"/>
                <a:cs typeface="Times New Roman" panose="02020603050405020304" pitchFamily="18" charset="0"/>
              </a:defRPr>
            </a:lvl4pPr>
            <a:lvl5pPr marL="2057400" indent="-228600">
              <a:spcBef>
                <a:spcPct val="20000"/>
              </a:spcBef>
              <a:buChar char="»"/>
              <a:defRPr>
                <a:solidFill>
                  <a:schemeClr val="tx1"/>
                </a:solidFill>
                <a:latin typeface="Book Antiqua" panose="02040602050305030304" pitchFamily="18" charset="0"/>
                <a:cs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9pPr>
          </a:lstStyle>
          <a:p>
            <a:pPr eaLnBrk="0" fontAlgn="base" hangingPunct="0">
              <a:spcBef>
                <a:spcPct val="0"/>
              </a:spcBef>
              <a:spcAft>
                <a:spcPct val="0"/>
              </a:spcAft>
              <a:buFontTx/>
              <a:buNone/>
            </a:pPr>
            <a:r>
              <a:rPr lang="sv-SE" altLang="sv-SE" sz="3200" dirty="0">
                <a:solidFill>
                  <a:srgbClr val="000000"/>
                </a:solidFill>
                <a:latin typeface="Times New Roman" panose="02020603050405020304" pitchFamily="18" charset="0"/>
                <a:sym typeface="Wingdings 2" panose="05020102010507070707" pitchFamily="18" charset="2"/>
              </a:rPr>
              <a:t></a:t>
            </a:r>
            <a:endParaRPr lang="sv-SE" altLang="sv-SE" sz="3200" dirty="0">
              <a:solidFill>
                <a:srgbClr val="000000"/>
              </a:solidFill>
              <a:latin typeface="Times New Roman" panose="02020603050405020304" pitchFamily="18" charset="0"/>
            </a:endParaRPr>
          </a:p>
        </p:txBody>
      </p:sp>
      <p:sp>
        <p:nvSpPr>
          <p:cNvPr id="112" name="Rectangle 122"/>
          <p:cNvSpPr/>
          <p:nvPr/>
        </p:nvSpPr>
        <p:spPr>
          <a:xfrm>
            <a:off x="9270656" y="2331812"/>
            <a:ext cx="1898088" cy="523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Relationstyper</a:t>
            </a:r>
          </a:p>
          <a:p>
            <a:r>
              <a:rPr lang="sv-SE" sz="800" dirty="0">
                <a:solidFill>
                  <a:srgbClr val="626262"/>
                </a:solidFill>
              </a:rPr>
              <a:t>Du kan välja mellan tre typer av relationer i kryssrutorna nedan.</a:t>
            </a:r>
          </a:p>
        </p:txBody>
      </p:sp>
      <p:sp>
        <p:nvSpPr>
          <p:cNvPr id="113" name="textruta 22"/>
          <p:cNvSpPr txBox="1">
            <a:spLocks noChangeArrowheads="1"/>
          </p:cNvSpPr>
          <p:nvPr/>
        </p:nvSpPr>
        <p:spPr bwMode="auto">
          <a:xfrm>
            <a:off x="8927218" y="2238272"/>
            <a:ext cx="5937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Book Antiqua" panose="02040602050305030304" pitchFamily="18" charset="0"/>
                <a:cs typeface="Times New Roman" panose="02020603050405020304" pitchFamily="18" charset="0"/>
              </a:defRPr>
            </a:lvl1pPr>
            <a:lvl2pPr marL="742950" indent="-285750">
              <a:spcBef>
                <a:spcPct val="20000"/>
              </a:spcBef>
              <a:buChar char="–"/>
              <a:defRPr sz="2400">
                <a:solidFill>
                  <a:schemeClr val="tx1"/>
                </a:solidFill>
                <a:latin typeface="Book Antiqua" panose="02040602050305030304" pitchFamily="18" charset="0"/>
                <a:cs typeface="Times New Roman" panose="02020603050405020304" pitchFamily="18" charset="0"/>
              </a:defRPr>
            </a:lvl2pPr>
            <a:lvl3pPr marL="1143000" indent="-228600">
              <a:spcBef>
                <a:spcPct val="20000"/>
              </a:spcBef>
              <a:buChar char="•"/>
              <a:defRPr sz="2000">
                <a:solidFill>
                  <a:schemeClr val="tx1"/>
                </a:solidFill>
                <a:latin typeface="Book Antiqua" panose="02040602050305030304" pitchFamily="18" charset="0"/>
                <a:cs typeface="Times New Roman" panose="02020603050405020304" pitchFamily="18" charset="0"/>
              </a:defRPr>
            </a:lvl3pPr>
            <a:lvl4pPr marL="1600200" indent="-228600">
              <a:spcBef>
                <a:spcPct val="20000"/>
              </a:spcBef>
              <a:buChar char="–"/>
              <a:defRPr>
                <a:solidFill>
                  <a:schemeClr val="tx1"/>
                </a:solidFill>
                <a:latin typeface="Book Antiqua" panose="02040602050305030304" pitchFamily="18" charset="0"/>
                <a:cs typeface="Times New Roman" panose="02020603050405020304" pitchFamily="18" charset="0"/>
              </a:defRPr>
            </a:lvl4pPr>
            <a:lvl5pPr marL="2057400" indent="-228600">
              <a:spcBef>
                <a:spcPct val="20000"/>
              </a:spcBef>
              <a:buChar char="»"/>
              <a:defRPr>
                <a:solidFill>
                  <a:schemeClr val="tx1"/>
                </a:solidFill>
                <a:latin typeface="Book Antiqua" panose="02040602050305030304" pitchFamily="18" charset="0"/>
                <a:cs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9pPr>
          </a:lstStyle>
          <a:p>
            <a:pPr eaLnBrk="0" fontAlgn="base" hangingPunct="0">
              <a:spcBef>
                <a:spcPct val="0"/>
              </a:spcBef>
              <a:spcAft>
                <a:spcPct val="0"/>
              </a:spcAft>
              <a:buFontTx/>
              <a:buNone/>
            </a:pPr>
            <a:r>
              <a:rPr lang="sv-SE" altLang="sv-SE" sz="3200" dirty="0">
                <a:solidFill>
                  <a:srgbClr val="000000"/>
                </a:solidFill>
                <a:latin typeface="Times New Roman" panose="02020603050405020304" pitchFamily="18" charset="0"/>
                <a:sym typeface="Wingdings 2" panose="05020102010507070707" pitchFamily="18" charset="2"/>
              </a:rPr>
              <a:t></a:t>
            </a:r>
            <a:endParaRPr lang="sv-SE" altLang="sv-SE" sz="3200" dirty="0">
              <a:solidFill>
                <a:srgbClr val="000000"/>
              </a:solidFill>
              <a:latin typeface="Times New Roman" panose="02020603050405020304" pitchFamily="18" charset="0"/>
            </a:endParaRPr>
          </a:p>
        </p:txBody>
      </p:sp>
      <p:sp>
        <p:nvSpPr>
          <p:cNvPr id="114" name="Finansiellt läge-rektangel"/>
          <p:cNvSpPr/>
          <p:nvPr/>
        </p:nvSpPr>
        <p:spPr>
          <a:xfrm>
            <a:off x="9270656" y="2873869"/>
            <a:ext cx="2085557" cy="5276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Finansiellt läge</a:t>
            </a:r>
          </a:p>
          <a:p>
            <a:r>
              <a:rPr lang="sv-SE" sz="800" dirty="0" smtClean="0">
                <a:solidFill>
                  <a:srgbClr val="626262"/>
                </a:solidFill>
              </a:rPr>
              <a:t>Klicka på fliken Normalläge nedan för att se vilka relationer som tillkommer i sådant läge</a:t>
            </a:r>
            <a:endParaRPr lang="sv-SE" sz="800" dirty="0">
              <a:solidFill>
                <a:srgbClr val="626262"/>
              </a:solidFill>
            </a:endParaRPr>
          </a:p>
        </p:txBody>
      </p:sp>
      <p:sp>
        <p:nvSpPr>
          <p:cNvPr id="115" name="textruta 22"/>
          <p:cNvSpPr txBox="1">
            <a:spLocks noChangeArrowheads="1"/>
          </p:cNvSpPr>
          <p:nvPr/>
        </p:nvSpPr>
        <p:spPr bwMode="auto">
          <a:xfrm>
            <a:off x="8927218" y="2797092"/>
            <a:ext cx="5937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Book Antiqua" panose="02040602050305030304" pitchFamily="18" charset="0"/>
                <a:cs typeface="Times New Roman" panose="02020603050405020304" pitchFamily="18" charset="0"/>
              </a:defRPr>
            </a:lvl1pPr>
            <a:lvl2pPr marL="742950" indent="-285750">
              <a:spcBef>
                <a:spcPct val="20000"/>
              </a:spcBef>
              <a:buChar char="–"/>
              <a:defRPr sz="2400">
                <a:solidFill>
                  <a:schemeClr val="tx1"/>
                </a:solidFill>
                <a:latin typeface="Book Antiqua" panose="02040602050305030304" pitchFamily="18" charset="0"/>
                <a:cs typeface="Times New Roman" panose="02020603050405020304" pitchFamily="18" charset="0"/>
              </a:defRPr>
            </a:lvl2pPr>
            <a:lvl3pPr marL="1143000" indent="-228600">
              <a:spcBef>
                <a:spcPct val="20000"/>
              </a:spcBef>
              <a:buChar char="•"/>
              <a:defRPr sz="2000">
                <a:solidFill>
                  <a:schemeClr val="tx1"/>
                </a:solidFill>
                <a:latin typeface="Book Antiqua" panose="02040602050305030304" pitchFamily="18" charset="0"/>
                <a:cs typeface="Times New Roman" panose="02020603050405020304" pitchFamily="18" charset="0"/>
              </a:defRPr>
            </a:lvl3pPr>
            <a:lvl4pPr marL="1600200" indent="-228600">
              <a:spcBef>
                <a:spcPct val="20000"/>
              </a:spcBef>
              <a:buChar char="–"/>
              <a:defRPr>
                <a:solidFill>
                  <a:schemeClr val="tx1"/>
                </a:solidFill>
                <a:latin typeface="Book Antiqua" panose="02040602050305030304" pitchFamily="18" charset="0"/>
                <a:cs typeface="Times New Roman" panose="02020603050405020304" pitchFamily="18" charset="0"/>
              </a:defRPr>
            </a:lvl4pPr>
            <a:lvl5pPr marL="2057400" indent="-228600">
              <a:spcBef>
                <a:spcPct val="20000"/>
              </a:spcBef>
              <a:buChar char="»"/>
              <a:defRPr>
                <a:solidFill>
                  <a:schemeClr val="tx1"/>
                </a:solidFill>
                <a:latin typeface="Book Antiqua" panose="02040602050305030304" pitchFamily="18" charset="0"/>
                <a:cs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9pPr>
          </a:lstStyle>
          <a:p>
            <a:pPr eaLnBrk="0" fontAlgn="base" hangingPunct="0">
              <a:spcBef>
                <a:spcPct val="0"/>
              </a:spcBef>
              <a:spcAft>
                <a:spcPct val="0"/>
              </a:spcAft>
              <a:buFontTx/>
              <a:buNone/>
            </a:pPr>
            <a:r>
              <a:rPr lang="sv-SE" altLang="sv-SE" sz="3200" dirty="0">
                <a:solidFill>
                  <a:srgbClr val="000000"/>
                </a:solidFill>
                <a:latin typeface="Times New Roman" panose="02020603050405020304" pitchFamily="18" charset="0"/>
                <a:sym typeface="Wingdings 2" panose="05020102010507070707" pitchFamily="18" charset="2"/>
              </a:rPr>
              <a:t></a:t>
            </a:r>
            <a:endParaRPr lang="sv-SE" altLang="sv-SE" sz="3200" dirty="0">
              <a:solidFill>
                <a:srgbClr val="000000"/>
              </a:solidFill>
              <a:latin typeface="Times New Roman" panose="02020603050405020304" pitchFamily="18" charset="0"/>
            </a:endParaRPr>
          </a:p>
        </p:txBody>
      </p:sp>
      <p:sp>
        <p:nvSpPr>
          <p:cNvPr id="151" name="Rektangel 150">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7"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158"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159"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grpSp>
        <p:nvGrpSpPr>
          <p:cNvPr id="3" name="Grupp 2"/>
          <p:cNvGrpSpPr/>
          <p:nvPr/>
        </p:nvGrpSpPr>
        <p:grpSpPr>
          <a:xfrm>
            <a:off x="3789098" y="2360182"/>
            <a:ext cx="5991131" cy="1676646"/>
            <a:chOff x="12434572" y="-838502"/>
            <a:chExt cx="5991131" cy="1676646"/>
          </a:xfrm>
        </p:grpSpPr>
        <p:grpSp>
          <p:nvGrpSpPr>
            <p:cNvPr id="124" name="Group 71"/>
            <p:cNvGrpSpPr/>
            <p:nvPr/>
          </p:nvGrpSpPr>
          <p:grpSpPr>
            <a:xfrm>
              <a:off x="12434572" y="-592844"/>
              <a:ext cx="5903532" cy="1430988"/>
              <a:chOff x="701684" y="7070496"/>
              <a:chExt cx="5890637" cy="1829669"/>
            </a:xfrm>
          </p:grpSpPr>
          <p:sp>
            <p:nvSpPr>
              <p:cNvPr id="126" name="Rectangle 67"/>
              <p:cNvSpPr/>
              <p:nvPr/>
            </p:nvSpPr>
            <p:spPr>
              <a:xfrm>
                <a:off x="701684" y="7070496"/>
                <a:ext cx="5890637" cy="1829669"/>
              </a:xfrm>
              <a:prstGeom prst="rect">
                <a:avLst/>
              </a:prstGeom>
              <a:solidFill>
                <a:schemeClr val="bg1"/>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7" name="Rectangle 150"/>
              <p:cNvSpPr/>
              <p:nvPr/>
            </p:nvSpPr>
            <p:spPr>
              <a:xfrm>
                <a:off x="701684" y="7090296"/>
                <a:ext cx="4788716" cy="4247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b="1" cap="all" dirty="0">
                    <a:solidFill>
                      <a:schemeClr val="tx1"/>
                    </a:solidFill>
                  </a:rPr>
                  <a:t>Från Riksgälden till </a:t>
                </a:r>
                <a:r>
                  <a:rPr lang="sv-SE" b="1" cap="all" dirty="0" smtClean="0">
                    <a:solidFill>
                      <a:schemeClr val="tx1"/>
                    </a:solidFill>
                  </a:rPr>
                  <a:t>Regeringen</a:t>
                </a:r>
                <a:endParaRPr lang="sv-SE" b="1" cap="all" dirty="0">
                  <a:solidFill>
                    <a:schemeClr val="tx1"/>
                  </a:solidFill>
                </a:endParaRPr>
              </a:p>
            </p:txBody>
          </p:sp>
          <p:sp>
            <p:nvSpPr>
              <p:cNvPr id="128" name="Rectangle 152"/>
              <p:cNvSpPr/>
              <p:nvPr/>
            </p:nvSpPr>
            <p:spPr>
              <a:xfrm>
                <a:off x="735743" y="7515005"/>
                <a:ext cx="5614451" cy="1321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b="1" i="1" dirty="0">
                    <a:solidFill>
                      <a:schemeClr val="tx1"/>
                    </a:solidFill>
                  </a:rPr>
                  <a:t>Information om </a:t>
                </a:r>
                <a:r>
                  <a:rPr lang="sv-SE" sz="1400" b="1" i="1" dirty="0" smtClean="0">
                    <a:solidFill>
                      <a:schemeClr val="tx1"/>
                    </a:solidFill>
                  </a:rPr>
                  <a:t>stödbehov</a:t>
                </a:r>
                <a:endParaRPr lang="sv-SE" sz="1400" b="1" i="1" dirty="0">
                  <a:solidFill>
                    <a:schemeClr val="tx1"/>
                  </a:solidFill>
                </a:endParaRPr>
              </a:p>
              <a:p>
                <a:r>
                  <a:rPr lang="sv-SE" sz="1400" dirty="0">
                    <a:solidFill>
                      <a:schemeClr val="tx1"/>
                    </a:solidFill>
                  </a:rPr>
                  <a:t>Riksgälden analyserar behov av stöd i banksektorn och informerar regeringen om eventuella stödavtal. </a:t>
                </a:r>
              </a:p>
              <a:p>
                <a:endParaRPr lang="sv-SE" sz="1400" dirty="0">
                  <a:solidFill>
                    <a:schemeClr val="tx1"/>
                  </a:solidFill>
                </a:endParaRPr>
              </a:p>
            </p:txBody>
          </p:sp>
        </p:grpSp>
        <p:sp>
          <p:nvSpPr>
            <p:cNvPr id="98" name="X"/>
            <p:cNvSpPr>
              <a:spLocks noChangeAspect="1"/>
            </p:cNvSpPr>
            <p:nvPr/>
          </p:nvSpPr>
          <p:spPr>
            <a:xfrm>
              <a:off x="18101853" y="-838502"/>
              <a:ext cx="323850" cy="522288"/>
            </a:xfrm>
            <a:prstGeom prst="mathMultiply">
              <a:avLst/>
            </a:prstGeom>
            <a:solidFill>
              <a:srgbClr val="00956F"/>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500">
                <a:solidFill>
                  <a:srgbClr val="FFFFFF"/>
                </a:solidFill>
              </a:endParaRPr>
            </a:p>
          </p:txBody>
        </p:sp>
      </p:grpSp>
      <p:grpSp>
        <p:nvGrpSpPr>
          <p:cNvPr id="5" name="Grupp 4"/>
          <p:cNvGrpSpPr/>
          <p:nvPr/>
        </p:nvGrpSpPr>
        <p:grpSpPr>
          <a:xfrm>
            <a:off x="3141365" y="2435874"/>
            <a:ext cx="6875073" cy="1767958"/>
            <a:chOff x="12427534" y="764577"/>
            <a:chExt cx="6875073" cy="1767958"/>
          </a:xfrm>
        </p:grpSpPr>
        <p:grpSp>
          <p:nvGrpSpPr>
            <p:cNvPr id="129" name="Group 71"/>
            <p:cNvGrpSpPr/>
            <p:nvPr/>
          </p:nvGrpSpPr>
          <p:grpSpPr>
            <a:xfrm>
              <a:off x="12427534" y="1000812"/>
              <a:ext cx="6875073" cy="1531723"/>
              <a:chOff x="701684" y="7070496"/>
              <a:chExt cx="6155435" cy="1829669"/>
            </a:xfrm>
          </p:grpSpPr>
          <p:sp>
            <p:nvSpPr>
              <p:cNvPr id="131" name="Rectangle 67"/>
              <p:cNvSpPr/>
              <p:nvPr/>
            </p:nvSpPr>
            <p:spPr>
              <a:xfrm>
                <a:off x="701684" y="7070496"/>
                <a:ext cx="5890637" cy="1829669"/>
              </a:xfrm>
              <a:prstGeom prst="rect">
                <a:avLst/>
              </a:prstGeom>
              <a:solidFill>
                <a:schemeClr val="bg1"/>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3" name="Rectangle 150"/>
              <p:cNvSpPr/>
              <p:nvPr/>
            </p:nvSpPr>
            <p:spPr>
              <a:xfrm>
                <a:off x="701684" y="7090296"/>
                <a:ext cx="6155435" cy="6745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b="1" cap="all" dirty="0">
                    <a:solidFill>
                      <a:schemeClr val="tx1"/>
                    </a:solidFill>
                  </a:rPr>
                  <a:t>Från Finansinspektionen till Riksgälden och </a:t>
                </a:r>
                <a:r>
                  <a:rPr lang="sv-SE" b="1" cap="all" dirty="0" smtClean="0">
                    <a:solidFill>
                      <a:schemeClr val="tx1"/>
                    </a:solidFill>
                  </a:rPr>
                  <a:t>Riksbanken</a:t>
                </a:r>
                <a:endParaRPr lang="sv-SE" b="1" cap="all" dirty="0">
                  <a:solidFill>
                    <a:schemeClr val="tx1"/>
                  </a:solidFill>
                </a:endParaRPr>
              </a:p>
            </p:txBody>
          </p:sp>
          <p:sp>
            <p:nvSpPr>
              <p:cNvPr id="138" name="Rectangle 152"/>
              <p:cNvSpPr/>
              <p:nvPr/>
            </p:nvSpPr>
            <p:spPr>
              <a:xfrm>
                <a:off x="735743" y="7515005"/>
                <a:ext cx="5614451" cy="1321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b="1" i="1" dirty="0">
                    <a:solidFill>
                      <a:schemeClr val="tx1"/>
                    </a:solidFill>
                  </a:rPr>
                  <a:t>Information om institut som riskerar stora </a:t>
                </a:r>
                <a:r>
                  <a:rPr lang="sv-SE" sz="1400" b="1" i="1" dirty="0" smtClean="0">
                    <a:solidFill>
                      <a:schemeClr val="tx1"/>
                    </a:solidFill>
                  </a:rPr>
                  <a:t>problem</a:t>
                </a:r>
                <a:endParaRPr lang="sv-SE" sz="1400" b="1" i="1" dirty="0">
                  <a:solidFill>
                    <a:schemeClr val="tx1"/>
                  </a:solidFill>
                </a:endParaRPr>
              </a:p>
              <a:p>
                <a:r>
                  <a:rPr lang="sv-SE" sz="1400" dirty="0">
                    <a:solidFill>
                      <a:schemeClr val="tx1"/>
                    </a:solidFill>
                  </a:rPr>
                  <a:t>Finansinspektionen informerar Riksgälden och Riksbanken om ett institut riskerar att få så stora problem att det kan bli aktuellt med insättningsgaranti eller bankstöd</a:t>
                </a:r>
                <a:r>
                  <a:rPr lang="sv-SE" sz="1400" dirty="0" smtClean="0">
                    <a:solidFill>
                      <a:schemeClr val="tx1"/>
                    </a:solidFill>
                  </a:rPr>
                  <a:t>. </a:t>
                </a:r>
                <a:endParaRPr lang="sv-SE" sz="1400" dirty="0">
                  <a:solidFill>
                    <a:schemeClr val="tx1"/>
                  </a:solidFill>
                </a:endParaRPr>
              </a:p>
              <a:p>
                <a:endParaRPr lang="sv-SE" sz="1400" dirty="0">
                  <a:solidFill>
                    <a:schemeClr val="tx1"/>
                  </a:solidFill>
                </a:endParaRPr>
              </a:p>
            </p:txBody>
          </p:sp>
        </p:grpSp>
        <p:sp>
          <p:nvSpPr>
            <p:cNvPr id="101" name="X"/>
            <p:cNvSpPr>
              <a:spLocks noChangeAspect="1"/>
            </p:cNvSpPr>
            <p:nvPr/>
          </p:nvSpPr>
          <p:spPr>
            <a:xfrm>
              <a:off x="18736417" y="764577"/>
              <a:ext cx="323850" cy="522288"/>
            </a:xfrm>
            <a:prstGeom prst="mathMultiply">
              <a:avLst/>
            </a:prstGeom>
            <a:solidFill>
              <a:srgbClr val="00956F"/>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500">
                <a:solidFill>
                  <a:srgbClr val="FFFFFF"/>
                </a:solidFill>
              </a:endParaRPr>
            </a:p>
          </p:txBody>
        </p:sp>
      </p:grpSp>
      <p:grpSp>
        <p:nvGrpSpPr>
          <p:cNvPr id="7" name="Grupp 6"/>
          <p:cNvGrpSpPr/>
          <p:nvPr/>
        </p:nvGrpSpPr>
        <p:grpSpPr>
          <a:xfrm>
            <a:off x="3036434" y="2436488"/>
            <a:ext cx="6875073" cy="1677361"/>
            <a:chOff x="12427534" y="2435533"/>
            <a:chExt cx="6875073" cy="1677361"/>
          </a:xfrm>
        </p:grpSpPr>
        <p:grpSp>
          <p:nvGrpSpPr>
            <p:cNvPr id="139" name="Group 71"/>
            <p:cNvGrpSpPr/>
            <p:nvPr/>
          </p:nvGrpSpPr>
          <p:grpSpPr>
            <a:xfrm>
              <a:off x="12427534" y="2665916"/>
              <a:ext cx="6875073" cy="1446978"/>
              <a:chOff x="701684" y="7070496"/>
              <a:chExt cx="6155435" cy="1829669"/>
            </a:xfrm>
          </p:grpSpPr>
          <p:sp>
            <p:nvSpPr>
              <p:cNvPr id="142" name="Rectangle 67"/>
              <p:cNvSpPr/>
              <p:nvPr/>
            </p:nvSpPr>
            <p:spPr>
              <a:xfrm>
                <a:off x="701684" y="7070496"/>
                <a:ext cx="5890637" cy="1829669"/>
              </a:xfrm>
              <a:prstGeom prst="rect">
                <a:avLst/>
              </a:prstGeom>
              <a:solidFill>
                <a:schemeClr val="bg1"/>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4" name="Rectangle 150"/>
              <p:cNvSpPr/>
              <p:nvPr/>
            </p:nvSpPr>
            <p:spPr>
              <a:xfrm>
                <a:off x="701684" y="7090296"/>
                <a:ext cx="6155435" cy="6745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b="1" cap="all" dirty="0">
                    <a:solidFill>
                      <a:schemeClr val="tx1"/>
                    </a:solidFill>
                  </a:rPr>
                  <a:t>Från Finansinspektionen till </a:t>
                </a:r>
                <a:r>
                  <a:rPr lang="sv-SE" b="1" cap="all" dirty="0" smtClean="0">
                    <a:solidFill>
                      <a:schemeClr val="tx1"/>
                    </a:solidFill>
                  </a:rPr>
                  <a:t>Regeringen</a:t>
                </a:r>
                <a:endParaRPr lang="sv-SE" b="1" cap="all" dirty="0">
                  <a:solidFill>
                    <a:schemeClr val="tx1"/>
                  </a:solidFill>
                </a:endParaRPr>
              </a:p>
            </p:txBody>
          </p:sp>
          <p:sp>
            <p:nvSpPr>
              <p:cNvPr id="146" name="Rectangle 152"/>
              <p:cNvSpPr/>
              <p:nvPr/>
            </p:nvSpPr>
            <p:spPr>
              <a:xfrm>
                <a:off x="735743" y="7515005"/>
                <a:ext cx="5614451" cy="1321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b="1" i="1" dirty="0">
                    <a:solidFill>
                      <a:schemeClr val="tx1"/>
                    </a:solidFill>
                  </a:rPr>
                  <a:t>Information om instabilitet i finanssektorn </a:t>
                </a:r>
              </a:p>
              <a:p>
                <a:r>
                  <a:rPr lang="sv-SE" sz="1400" dirty="0">
                    <a:solidFill>
                      <a:schemeClr val="tx1"/>
                    </a:solidFill>
                  </a:rPr>
                  <a:t>Finansinspektionen ska underrätta regeringen om den bedömer att instabilitet i finanssektorn hotar det svenska finansiella systemets funktionssätt</a:t>
                </a:r>
                <a:r>
                  <a:rPr lang="sv-SE" sz="1400" dirty="0" smtClean="0">
                    <a:solidFill>
                      <a:schemeClr val="tx1"/>
                    </a:solidFill>
                  </a:rPr>
                  <a:t>. </a:t>
                </a:r>
                <a:endParaRPr lang="sv-SE" sz="1400" dirty="0">
                  <a:solidFill>
                    <a:schemeClr val="tx1"/>
                  </a:solidFill>
                </a:endParaRPr>
              </a:p>
              <a:p>
                <a:endParaRPr lang="sv-SE" sz="1400" dirty="0">
                  <a:solidFill>
                    <a:schemeClr val="tx1"/>
                  </a:solidFill>
                </a:endParaRPr>
              </a:p>
            </p:txBody>
          </p:sp>
        </p:grpSp>
        <p:sp>
          <p:nvSpPr>
            <p:cNvPr id="102" name="X"/>
            <p:cNvSpPr>
              <a:spLocks noChangeAspect="1"/>
            </p:cNvSpPr>
            <p:nvPr/>
          </p:nvSpPr>
          <p:spPr>
            <a:xfrm>
              <a:off x="18743491" y="2435533"/>
              <a:ext cx="323850" cy="522288"/>
            </a:xfrm>
            <a:prstGeom prst="mathMultiply">
              <a:avLst/>
            </a:prstGeom>
            <a:solidFill>
              <a:srgbClr val="00956F"/>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500">
                <a:solidFill>
                  <a:srgbClr val="FFFFFF"/>
                </a:solidFill>
              </a:endParaRPr>
            </a:p>
          </p:txBody>
        </p:sp>
      </p:grpSp>
      <p:grpSp>
        <p:nvGrpSpPr>
          <p:cNvPr id="9" name="Grupp 8"/>
          <p:cNvGrpSpPr/>
          <p:nvPr/>
        </p:nvGrpSpPr>
        <p:grpSpPr>
          <a:xfrm>
            <a:off x="2956833" y="2451938"/>
            <a:ext cx="6977176" cy="1665025"/>
            <a:chOff x="12425640" y="4071896"/>
            <a:chExt cx="6977176" cy="1665025"/>
          </a:xfrm>
        </p:grpSpPr>
        <p:grpSp>
          <p:nvGrpSpPr>
            <p:cNvPr id="147" name="Group 71"/>
            <p:cNvGrpSpPr/>
            <p:nvPr/>
          </p:nvGrpSpPr>
          <p:grpSpPr>
            <a:xfrm>
              <a:off x="12425640" y="4285037"/>
              <a:ext cx="6977176" cy="1451884"/>
              <a:chOff x="701684" y="7070496"/>
              <a:chExt cx="6155435" cy="1829669"/>
            </a:xfrm>
          </p:grpSpPr>
          <p:sp>
            <p:nvSpPr>
              <p:cNvPr id="148" name="Rectangle 67"/>
              <p:cNvSpPr/>
              <p:nvPr/>
            </p:nvSpPr>
            <p:spPr>
              <a:xfrm>
                <a:off x="701684" y="7070496"/>
                <a:ext cx="5890637" cy="1829669"/>
              </a:xfrm>
              <a:prstGeom prst="rect">
                <a:avLst/>
              </a:prstGeom>
              <a:solidFill>
                <a:schemeClr val="bg1"/>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9" name="Rectangle 150"/>
              <p:cNvSpPr/>
              <p:nvPr/>
            </p:nvSpPr>
            <p:spPr>
              <a:xfrm>
                <a:off x="701684" y="7090296"/>
                <a:ext cx="6155435" cy="6745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b="1" cap="all" dirty="0">
                    <a:solidFill>
                      <a:schemeClr val="tx1"/>
                    </a:solidFill>
                  </a:rPr>
                  <a:t>Mellan Finansinspektionen och </a:t>
                </a:r>
                <a:r>
                  <a:rPr lang="sv-SE" b="1" cap="all" dirty="0" smtClean="0">
                    <a:solidFill>
                      <a:schemeClr val="tx1"/>
                    </a:solidFill>
                  </a:rPr>
                  <a:t>Banker/Försäkringsbolag</a:t>
                </a:r>
                <a:endParaRPr lang="sv-SE" b="1" cap="all" dirty="0">
                  <a:solidFill>
                    <a:schemeClr val="tx1"/>
                  </a:solidFill>
                </a:endParaRPr>
              </a:p>
            </p:txBody>
          </p:sp>
          <p:sp>
            <p:nvSpPr>
              <p:cNvPr id="150" name="Rectangle 152"/>
              <p:cNvSpPr/>
              <p:nvPr/>
            </p:nvSpPr>
            <p:spPr>
              <a:xfrm>
                <a:off x="735743" y="7515005"/>
                <a:ext cx="5614451" cy="1321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b="1" i="1" dirty="0">
                    <a:solidFill>
                      <a:schemeClr val="tx1"/>
                    </a:solidFill>
                  </a:rPr>
                  <a:t>Dialog om </a:t>
                </a:r>
                <a:r>
                  <a:rPr lang="sv-SE" sz="1400" b="1" i="1" dirty="0" smtClean="0">
                    <a:solidFill>
                      <a:schemeClr val="tx1"/>
                    </a:solidFill>
                  </a:rPr>
                  <a:t>åtgärder</a:t>
                </a:r>
                <a:endParaRPr lang="sv-SE" sz="1400" b="1" i="1" dirty="0">
                  <a:solidFill>
                    <a:schemeClr val="tx1"/>
                  </a:solidFill>
                </a:endParaRPr>
              </a:p>
              <a:p>
                <a:r>
                  <a:rPr lang="sv-SE" sz="1400" dirty="0">
                    <a:solidFill>
                      <a:schemeClr val="tx1"/>
                    </a:solidFill>
                  </a:rPr>
                  <a:t>Finansinspektionen för en dialog med de finansiella företagen om åtgärdsplaner och kundkommunikation för att stävja följderna av problem</a:t>
                </a:r>
                <a:r>
                  <a:rPr lang="sv-SE" sz="1400" dirty="0" smtClean="0">
                    <a:solidFill>
                      <a:schemeClr val="tx1"/>
                    </a:solidFill>
                  </a:rPr>
                  <a:t>. </a:t>
                </a:r>
                <a:endParaRPr lang="sv-SE" sz="1400" dirty="0">
                  <a:solidFill>
                    <a:schemeClr val="tx1"/>
                  </a:solidFill>
                </a:endParaRPr>
              </a:p>
              <a:p>
                <a:endParaRPr lang="sv-SE" sz="1400" dirty="0">
                  <a:solidFill>
                    <a:schemeClr val="tx1"/>
                  </a:solidFill>
                </a:endParaRPr>
              </a:p>
            </p:txBody>
          </p:sp>
        </p:grpSp>
        <p:sp>
          <p:nvSpPr>
            <p:cNvPr id="103" name="X"/>
            <p:cNvSpPr>
              <a:spLocks noChangeAspect="1"/>
            </p:cNvSpPr>
            <p:nvPr/>
          </p:nvSpPr>
          <p:spPr>
            <a:xfrm>
              <a:off x="18867406" y="4071896"/>
              <a:ext cx="323850" cy="522288"/>
            </a:xfrm>
            <a:prstGeom prst="mathMultiply">
              <a:avLst/>
            </a:prstGeom>
            <a:solidFill>
              <a:srgbClr val="00956F"/>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500">
                <a:solidFill>
                  <a:srgbClr val="FFFFFF"/>
                </a:solidFill>
              </a:endParaRPr>
            </a:p>
          </p:txBody>
        </p:sp>
      </p:grpSp>
    </p:spTree>
    <p:extLst>
      <p:ext uri="{BB962C8B-B14F-4D97-AF65-F5344CB8AC3E}">
        <p14:creationId xmlns:p14="http://schemas.microsoft.com/office/powerpoint/2010/main" val="400657218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nodeType="withEffect">
                                  <p:stCondLst>
                                    <p:cond delay="0"/>
                                  </p:stCondLst>
                                  <p:childTnLst>
                                    <p:set>
                                      <p:cBhvr>
                                        <p:cTn id="6" dur="1" fill="hold">
                                          <p:stCondLst>
                                            <p:cond delay="0"/>
                                          </p:stCondLst>
                                        </p:cTn>
                                        <p:tgtEl>
                                          <p:spTgt spid="3"/>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5"/>
                                        </p:tgtEl>
                                        <p:attrNameLst>
                                          <p:attrName>style.visibility</p:attrName>
                                        </p:attrNameLst>
                                      </p:cBhvr>
                                      <p:to>
                                        <p:strVal val="hidden"/>
                                      </p:to>
                                    </p:set>
                                  </p:childTnLst>
                                </p:cTn>
                              </p:par>
                              <p:par>
                                <p:cTn id="9" presetID="1" presetClass="exit" presetSubtype="0" fill="hold" nodeType="withEffect">
                                  <p:stCondLst>
                                    <p:cond delay="0"/>
                                  </p:stCondLst>
                                  <p:childTnLst>
                                    <p:set>
                                      <p:cBhvr>
                                        <p:cTn id="10" dur="1" fill="hold">
                                          <p:stCondLst>
                                            <p:cond delay="0"/>
                                          </p:stCondLst>
                                        </p:cTn>
                                        <p:tgtEl>
                                          <p:spTgt spid="7"/>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3" restart="whenNotActive" fill="hold" evtFilter="cancelBubble" nodeType="interactiveSeq">
                <p:stCondLst>
                  <p:cond evt="onClick" delay="0">
                    <p:tgtEl>
                      <p:spTgt spid="10"/>
                    </p:tgtEl>
                  </p:cond>
                </p:stCondLst>
                <p:endSync evt="end" delay="0">
                  <p:rtn val="all"/>
                </p:endSync>
                <p:childTnLst>
                  <p:par>
                    <p:cTn id="14" fill="hold">
                      <p:stCondLst>
                        <p:cond delay="0"/>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childTnLst>
                                </p:cTn>
                              </p:par>
                            </p:childTnLst>
                          </p:cTn>
                        </p:par>
                      </p:childTnLst>
                    </p:cTn>
                  </p:par>
                </p:childTnLst>
              </p:cTn>
              <p:nextCondLst>
                <p:cond evt="onClick" delay="0">
                  <p:tgtEl>
                    <p:spTgt spid="10"/>
                  </p:tgtEl>
                </p:cond>
              </p:nextCondLst>
            </p:seq>
            <p:seq concurrent="1" nextAc="seek">
              <p:cTn id="18" restart="whenNotActive" fill="hold" evtFilter="cancelBubble" nodeType="interactiveSeq">
                <p:stCondLst>
                  <p:cond evt="onClick" delay="0">
                    <p:tgtEl>
                      <p:spTgt spid="3"/>
                    </p:tgtEl>
                  </p:cond>
                </p:stCondLst>
                <p:endSync evt="end" delay="0">
                  <p:rtn val="all"/>
                </p:endSync>
                <p:childTnLst>
                  <p:par>
                    <p:cTn id="19" fill="hold">
                      <p:stCondLst>
                        <p:cond delay="0"/>
                      </p:stCondLst>
                      <p:childTnLst>
                        <p:par>
                          <p:cTn id="20" fill="hold">
                            <p:stCondLst>
                              <p:cond delay="0"/>
                            </p:stCondLst>
                            <p:childTnLst>
                              <p:par>
                                <p:cTn id="21" presetID="1" presetClass="exit" presetSubtype="0" fill="hold" nodeType="clickEffect">
                                  <p:stCondLst>
                                    <p:cond delay="0"/>
                                  </p:stCondLst>
                                  <p:childTnLst>
                                    <p:set>
                                      <p:cBhvr>
                                        <p:cTn id="22"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23" restart="whenNotActive" fill="hold" evtFilter="cancelBubble" nodeType="interactiveSeq">
                <p:stCondLst>
                  <p:cond evt="onClick" delay="0">
                    <p:tgtEl>
                      <p:spTgt spid="14"/>
                    </p:tgtEl>
                  </p:cond>
                </p:stCondLst>
                <p:endSync evt="end" delay="0">
                  <p:rtn val="all"/>
                </p:endSync>
                <p:childTnLst>
                  <p:par>
                    <p:cTn id="24" fill="hold">
                      <p:stCondLst>
                        <p:cond delay="0"/>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5"/>
                                        </p:tgtEl>
                                        <p:attrNameLst>
                                          <p:attrName>style.visibility</p:attrName>
                                        </p:attrNameLst>
                                      </p:cBhvr>
                                      <p:to>
                                        <p:strVal val="visible"/>
                                      </p:to>
                                    </p:set>
                                  </p:childTnLst>
                                </p:cTn>
                              </p:par>
                            </p:childTnLst>
                          </p:cTn>
                        </p:par>
                      </p:childTnLst>
                    </p:cTn>
                  </p:par>
                </p:childTnLst>
              </p:cTn>
              <p:nextCondLst>
                <p:cond evt="onClick" delay="0">
                  <p:tgtEl>
                    <p:spTgt spid="14"/>
                  </p:tgtEl>
                </p:cond>
              </p:nextCondLst>
            </p:seq>
            <p:seq concurrent="1" nextAc="seek">
              <p:cTn id="28" restart="whenNotActive" fill="hold" evtFilter="cancelBubble" nodeType="interactiveSeq">
                <p:stCondLst>
                  <p:cond evt="onClick" delay="0">
                    <p:tgtEl>
                      <p:spTgt spid="5"/>
                    </p:tgtEl>
                  </p:cond>
                </p:stCondLst>
                <p:endSync evt="end" delay="0">
                  <p:rtn val="all"/>
                </p:endSync>
                <p:childTnLst>
                  <p:par>
                    <p:cTn id="29" fill="hold">
                      <p:stCondLst>
                        <p:cond delay="0"/>
                      </p:stCondLst>
                      <p:childTnLst>
                        <p:par>
                          <p:cTn id="30" fill="hold">
                            <p:stCondLst>
                              <p:cond delay="0"/>
                            </p:stCondLst>
                            <p:childTnLst>
                              <p:par>
                                <p:cTn id="31" presetID="1" presetClass="exit" presetSubtype="0" fill="hold" nodeType="clickEffect">
                                  <p:stCondLst>
                                    <p:cond delay="0"/>
                                  </p:stCondLst>
                                  <p:childTnLst>
                                    <p:set>
                                      <p:cBhvr>
                                        <p:cTn id="32"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33" restart="whenNotActive" fill="hold" evtFilter="cancelBubble" nodeType="interactiveSeq">
                <p:stCondLst>
                  <p:cond evt="onClick" delay="0">
                    <p:tgtEl>
                      <p:spTgt spid="12"/>
                    </p:tgtEl>
                  </p:cond>
                </p:stCondLst>
                <p:endSync evt="end" delay="0">
                  <p:rtn val="all"/>
                </p:endSync>
                <p:childTnLst>
                  <p:par>
                    <p:cTn id="34" fill="hold">
                      <p:stCondLst>
                        <p:cond delay="0"/>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7"/>
                                        </p:tgtEl>
                                        <p:attrNameLst>
                                          <p:attrName>style.visibility</p:attrName>
                                        </p:attrNameLst>
                                      </p:cBhvr>
                                      <p:to>
                                        <p:strVal val="visible"/>
                                      </p:to>
                                    </p:set>
                                  </p:childTnLst>
                                </p:cTn>
                              </p:par>
                            </p:childTnLst>
                          </p:cTn>
                        </p:par>
                      </p:childTnLst>
                    </p:cTn>
                  </p:par>
                </p:childTnLst>
              </p:cTn>
              <p:nextCondLst>
                <p:cond evt="onClick" delay="0">
                  <p:tgtEl>
                    <p:spTgt spid="12"/>
                  </p:tgtEl>
                </p:cond>
              </p:nextCondLst>
            </p:seq>
            <p:seq concurrent="1" nextAc="seek">
              <p:cTn id="38" restart="whenNotActive" fill="hold" evtFilter="cancelBubble" nodeType="interactiveSeq">
                <p:stCondLst>
                  <p:cond evt="onClick" delay="0">
                    <p:tgtEl>
                      <p:spTgt spid="7"/>
                    </p:tgtEl>
                  </p:cond>
                </p:stCondLst>
                <p:endSync evt="end" delay="0">
                  <p:rtn val="all"/>
                </p:endSync>
                <p:childTnLst>
                  <p:par>
                    <p:cTn id="39" fill="hold">
                      <p:stCondLst>
                        <p:cond delay="0"/>
                      </p:stCondLst>
                      <p:childTnLst>
                        <p:par>
                          <p:cTn id="40" fill="hold">
                            <p:stCondLst>
                              <p:cond delay="0"/>
                            </p:stCondLst>
                            <p:childTnLst>
                              <p:par>
                                <p:cTn id="41" presetID="1" presetClass="exit" presetSubtype="0" fill="hold" nodeType="clickEffect">
                                  <p:stCondLst>
                                    <p:cond delay="0"/>
                                  </p:stCondLst>
                                  <p:childTnLst>
                                    <p:set>
                                      <p:cBhvr>
                                        <p:cTn id="42"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43" restart="whenNotActive" fill="hold" evtFilter="cancelBubble" nodeType="interactiveSeq">
                <p:stCondLst>
                  <p:cond evt="onClick" delay="0">
                    <p:tgtEl>
                      <p:spTgt spid="13"/>
                    </p:tgtEl>
                  </p:cond>
                </p:stCondLst>
                <p:endSync evt="end" delay="0">
                  <p:rtn val="all"/>
                </p:endSync>
                <p:childTnLst>
                  <p:par>
                    <p:cTn id="44" fill="hold">
                      <p:stCondLst>
                        <p:cond delay="0"/>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9"/>
                                        </p:tgtEl>
                                        <p:attrNameLst>
                                          <p:attrName>style.visibility</p:attrName>
                                        </p:attrNameLst>
                                      </p:cBhvr>
                                      <p:to>
                                        <p:strVal val="visible"/>
                                      </p:to>
                                    </p:set>
                                  </p:childTnLst>
                                </p:cTn>
                              </p:par>
                            </p:childTnLst>
                          </p:cTn>
                        </p:par>
                      </p:childTnLst>
                    </p:cTn>
                  </p:par>
                </p:childTnLst>
              </p:cTn>
              <p:nextCondLst>
                <p:cond evt="onClick" delay="0">
                  <p:tgtEl>
                    <p:spTgt spid="13"/>
                  </p:tgtEl>
                </p:cond>
              </p:nextCondLst>
            </p:seq>
            <p:seq concurrent="1" nextAc="seek">
              <p:cTn id="48" restart="whenNotActive" fill="hold" evtFilter="cancelBubble" nodeType="interactiveSeq">
                <p:stCondLst>
                  <p:cond evt="onClick" delay="0">
                    <p:tgtEl>
                      <p:spTgt spid="9"/>
                    </p:tgtEl>
                  </p:cond>
                </p:stCondLst>
                <p:endSync evt="end" delay="0">
                  <p:rtn val="all"/>
                </p:endSync>
                <p:childTnLst>
                  <p:par>
                    <p:cTn id="49" fill="hold">
                      <p:stCondLst>
                        <p:cond delay="0"/>
                      </p:stCondLst>
                      <p:childTnLst>
                        <p:par>
                          <p:cTn id="50" fill="hold">
                            <p:stCondLst>
                              <p:cond delay="0"/>
                            </p:stCondLst>
                            <p:childTnLst>
                              <p:par>
                                <p:cTn id="51" presetID="1" presetClass="exit" presetSubtype="0" fill="hold" nodeType="clickEffect">
                                  <p:stCondLst>
                                    <p:cond delay="0"/>
                                  </p:stCondLst>
                                  <p:childTnLst>
                                    <p:set>
                                      <p:cBhvr>
                                        <p:cTn id="52"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 name="Picture 70"/>
          <p:cNvPicPr>
            <a:picLocks noChangeAspect="1"/>
          </p:cNvPicPr>
          <p:nvPr/>
        </p:nvPicPr>
        <p:blipFill>
          <a:blip r:embed="rId2">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grpSp>
        <p:nvGrpSpPr>
          <p:cNvPr id="60" name="Group 59"/>
          <p:cNvGrpSpPr/>
          <p:nvPr/>
        </p:nvGrpSpPr>
        <p:grpSpPr>
          <a:xfrm>
            <a:off x="3129116" y="1540375"/>
            <a:ext cx="5357415" cy="3740514"/>
            <a:chOff x="2117970" y="1313412"/>
            <a:chExt cx="6017845" cy="3915080"/>
          </a:xfrm>
        </p:grpSpPr>
        <p:sp>
          <p:nvSpPr>
            <p:cNvPr id="2" name="Rounded Rectangle 1"/>
            <p:cNvSpPr/>
            <p:nvPr/>
          </p:nvSpPr>
          <p:spPr>
            <a:xfrm>
              <a:off x="4225496" y="1313412"/>
              <a:ext cx="1333735" cy="560544"/>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RIKSDAGEN</a:t>
              </a:r>
              <a:endParaRPr lang="sv-SE" sz="1100" b="1" dirty="0"/>
            </a:p>
          </p:txBody>
        </p:sp>
        <p:cxnSp>
          <p:nvCxnSpPr>
            <p:cNvPr id="92" name="Straight Arrow Connector 91"/>
            <p:cNvCxnSpPr/>
            <p:nvPr/>
          </p:nvCxnSpPr>
          <p:spPr>
            <a:xfrm flipV="1">
              <a:off x="2547815" y="4689231"/>
              <a:ext cx="0" cy="539261"/>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93" name="Straight Connector 92"/>
            <p:cNvCxnSpPr/>
            <p:nvPr/>
          </p:nvCxnSpPr>
          <p:spPr>
            <a:xfrm>
              <a:off x="2547815" y="5228492"/>
              <a:ext cx="5588000" cy="0"/>
            </a:xfrm>
            <a:prstGeom prst="line">
              <a:avLst/>
            </a:prstGeom>
            <a:ln/>
          </p:spPr>
          <p:style>
            <a:lnRef idx="3">
              <a:schemeClr val="accent4"/>
            </a:lnRef>
            <a:fillRef idx="0">
              <a:schemeClr val="accent4"/>
            </a:fillRef>
            <a:effectRef idx="2">
              <a:schemeClr val="accent4"/>
            </a:effectRef>
            <a:fontRef idx="minor">
              <a:schemeClr val="tx1"/>
            </a:fontRef>
          </p:style>
        </p:cxnSp>
        <p:cxnSp>
          <p:nvCxnSpPr>
            <p:cNvPr id="94" name="Straight Connector 93"/>
            <p:cNvCxnSpPr/>
            <p:nvPr/>
          </p:nvCxnSpPr>
          <p:spPr>
            <a:xfrm flipV="1">
              <a:off x="8135815" y="3454400"/>
              <a:ext cx="0" cy="1774092"/>
            </a:xfrm>
            <a:prstGeom prst="line">
              <a:avLst/>
            </a:prstGeom>
            <a:ln/>
          </p:spPr>
          <p:style>
            <a:lnRef idx="3">
              <a:schemeClr val="accent4"/>
            </a:lnRef>
            <a:fillRef idx="0">
              <a:schemeClr val="accent4"/>
            </a:fillRef>
            <a:effectRef idx="2">
              <a:schemeClr val="accent4"/>
            </a:effectRef>
            <a:fontRef idx="minor">
              <a:schemeClr val="tx1"/>
            </a:fontRef>
          </p:style>
        </p:cxnSp>
        <p:sp>
          <p:nvSpPr>
            <p:cNvPr id="27" name="Rounded Rectangle 26"/>
            <p:cNvSpPr/>
            <p:nvPr/>
          </p:nvSpPr>
          <p:spPr>
            <a:xfrm>
              <a:off x="2363424" y="3317742"/>
              <a:ext cx="1333736" cy="560544"/>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RIKSBANKEN</a:t>
              </a:r>
              <a:endParaRPr lang="sv-SE" sz="1100" b="1" dirty="0"/>
            </a:p>
          </p:txBody>
        </p:sp>
        <p:sp>
          <p:nvSpPr>
            <p:cNvPr id="28" name="Rounded Rectangle 27"/>
            <p:cNvSpPr/>
            <p:nvPr/>
          </p:nvSpPr>
          <p:spPr>
            <a:xfrm>
              <a:off x="2363424" y="4128687"/>
              <a:ext cx="1333736" cy="560544"/>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BANKER</a:t>
              </a:r>
              <a:endParaRPr lang="sv-SE" sz="1100" b="1" dirty="0"/>
            </a:p>
          </p:txBody>
        </p:sp>
        <p:sp>
          <p:nvSpPr>
            <p:cNvPr id="29" name="Rounded Rectangle 28"/>
            <p:cNvSpPr/>
            <p:nvPr/>
          </p:nvSpPr>
          <p:spPr>
            <a:xfrm>
              <a:off x="4223258" y="3317742"/>
              <a:ext cx="1333736" cy="560544"/>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solidFill>
                    <a:schemeClr val="lt1"/>
                  </a:solidFill>
                </a:rPr>
                <a:t>RIKSGÄLDEN</a:t>
              </a:r>
              <a:endParaRPr lang="sv-SE" sz="1100" b="1" dirty="0">
                <a:solidFill>
                  <a:schemeClr val="lt1"/>
                </a:solidFill>
              </a:endParaRPr>
            </a:p>
          </p:txBody>
        </p:sp>
        <p:sp>
          <p:nvSpPr>
            <p:cNvPr id="30" name="Rounded Rectangle 29"/>
            <p:cNvSpPr/>
            <p:nvPr/>
          </p:nvSpPr>
          <p:spPr>
            <a:xfrm>
              <a:off x="6083065" y="3317742"/>
              <a:ext cx="1333736" cy="560544"/>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FINANS-</a:t>
              </a:r>
            </a:p>
            <a:p>
              <a:pPr algn="ctr"/>
              <a:r>
                <a:rPr lang="en-GB" sz="1100" b="1" dirty="0"/>
                <a:t>INSPEKTIONEN</a:t>
              </a:r>
              <a:endParaRPr lang="sv-SE" sz="1100" b="1" dirty="0"/>
            </a:p>
          </p:txBody>
        </p:sp>
        <p:sp>
          <p:nvSpPr>
            <p:cNvPr id="31" name="Rounded Rectangle 30"/>
            <p:cNvSpPr/>
            <p:nvPr/>
          </p:nvSpPr>
          <p:spPr>
            <a:xfrm>
              <a:off x="6083064" y="4128687"/>
              <a:ext cx="1333736" cy="560544"/>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FÖRSÄKRINGS-</a:t>
              </a:r>
            </a:p>
            <a:p>
              <a:pPr algn="ctr"/>
              <a:r>
                <a:rPr lang="en-GB" sz="1100" b="1" dirty="0"/>
                <a:t>BOLAG</a:t>
              </a:r>
              <a:endParaRPr lang="sv-SE" sz="1100" b="1" dirty="0"/>
            </a:p>
          </p:txBody>
        </p:sp>
        <p:sp>
          <p:nvSpPr>
            <p:cNvPr id="32" name="Rounded Rectangle 31"/>
            <p:cNvSpPr/>
            <p:nvPr/>
          </p:nvSpPr>
          <p:spPr>
            <a:xfrm>
              <a:off x="4216773" y="2089001"/>
              <a:ext cx="1333736" cy="1014191"/>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REGERINGEN</a:t>
              </a:r>
            </a:p>
            <a:p>
              <a:pPr algn="ctr"/>
              <a:endParaRPr lang="en-GB" sz="1100" b="1" dirty="0"/>
            </a:p>
            <a:p>
              <a:pPr algn="ctr"/>
              <a:r>
                <a:rPr lang="en-GB" sz="900" b="1" dirty="0"/>
                <a:t>FINANS-</a:t>
              </a:r>
            </a:p>
            <a:p>
              <a:pPr algn="ctr"/>
              <a:r>
                <a:rPr lang="en-GB" sz="900" b="1" dirty="0"/>
                <a:t>DEPARTEMENTET</a:t>
              </a:r>
              <a:endParaRPr lang="sv-SE" sz="900" b="1" dirty="0"/>
            </a:p>
          </p:txBody>
        </p:sp>
        <p:sp>
          <p:nvSpPr>
            <p:cNvPr id="33" name="Rounded Rectangle 32"/>
            <p:cNvSpPr/>
            <p:nvPr/>
          </p:nvSpPr>
          <p:spPr>
            <a:xfrm>
              <a:off x="4231327" y="4128687"/>
              <a:ext cx="1333736" cy="560544"/>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solidFill>
                    <a:schemeClr val="lt1"/>
                  </a:solidFill>
                </a:rPr>
                <a:t>FÖRETAG &amp;</a:t>
              </a:r>
            </a:p>
            <a:p>
              <a:pPr algn="ctr"/>
              <a:r>
                <a:rPr lang="en-GB" sz="1100" b="1" dirty="0">
                  <a:solidFill>
                    <a:schemeClr val="lt1"/>
                  </a:solidFill>
                </a:rPr>
                <a:t>HUSHÅLL</a:t>
              </a:r>
              <a:endParaRPr lang="sv-SE" sz="1100" b="1" dirty="0">
                <a:solidFill>
                  <a:schemeClr val="lt1"/>
                </a:solidFill>
              </a:endParaRPr>
            </a:p>
          </p:txBody>
        </p:sp>
        <p:cxnSp>
          <p:nvCxnSpPr>
            <p:cNvPr id="56" name="Straight Connector 55"/>
            <p:cNvCxnSpPr/>
            <p:nvPr/>
          </p:nvCxnSpPr>
          <p:spPr>
            <a:xfrm flipH="1">
              <a:off x="3938954" y="1758462"/>
              <a:ext cx="292373" cy="0"/>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59" name="Straight Connector 58"/>
            <p:cNvCxnSpPr/>
            <p:nvPr/>
          </p:nvCxnSpPr>
          <p:spPr>
            <a:xfrm>
              <a:off x="3938954" y="1758462"/>
              <a:ext cx="0" cy="716495"/>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61" name="Straight Arrow Connector 60"/>
            <p:cNvCxnSpPr/>
            <p:nvPr/>
          </p:nvCxnSpPr>
          <p:spPr>
            <a:xfrm flipV="1">
              <a:off x="3938954" y="2474958"/>
              <a:ext cx="303549" cy="12856"/>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79" name="Straight Connector 78"/>
            <p:cNvCxnSpPr/>
            <p:nvPr/>
          </p:nvCxnSpPr>
          <p:spPr>
            <a:xfrm flipH="1">
              <a:off x="3938954" y="2821354"/>
              <a:ext cx="292373" cy="0"/>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81" name="Straight Connector 80"/>
            <p:cNvCxnSpPr/>
            <p:nvPr/>
          </p:nvCxnSpPr>
          <p:spPr>
            <a:xfrm>
              <a:off x="3938954" y="2821354"/>
              <a:ext cx="0" cy="699588"/>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35" name="Straight Arrow Connector 134"/>
            <p:cNvCxnSpPr/>
            <p:nvPr/>
          </p:nvCxnSpPr>
          <p:spPr>
            <a:xfrm>
              <a:off x="3938954" y="3520942"/>
              <a:ext cx="292373" cy="0"/>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8" name="Straight Arrow Connector 7"/>
            <p:cNvCxnSpPr/>
            <p:nvPr/>
          </p:nvCxnSpPr>
          <p:spPr>
            <a:xfrm>
              <a:off x="4892364" y="3204308"/>
              <a:ext cx="3406" cy="113434"/>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18" name="Straight Arrow Connector 17"/>
            <p:cNvCxnSpPr/>
            <p:nvPr/>
          </p:nvCxnSpPr>
          <p:spPr>
            <a:xfrm>
              <a:off x="2735385" y="3204308"/>
              <a:ext cx="0" cy="113434"/>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96" name="Straight Arrow Connector 95"/>
            <p:cNvCxnSpPr/>
            <p:nvPr/>
          </p:nvCxnSpPr>
          <p:spPr>
            <a:xfrm flipH="1">
              <a:off x="7518400" y="4391013"/>
              <a:ext cx="617415"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119" name="Straight Arrow Connector 118"/>
            <p:cNvCxnSpPr/>
            <p:nvPr/>
          </p:nvCxnSpPr>
          <p:spPr>
            <a:xfrm>
              <a:off x="3705256" y="4583724"/>
              <a:ext cx="518002" cy="0"/>
            </a:xfrm>
            <a:prstGeom prst="straightConnector1">
              <a:avLst/>
            </a:prstGeom>
            <a:ln>
              <a:solidFill>
                <a:schemeClr val="accent1"/>
              </a:solidFill>
              <a:headEnd type="triangle"/>
              <a:tailEnd type="triangle"/>
            </a:ln>
          </p:spPr>
          <p:style>
            <a:lnRef idx="3">
              <a:schemeClr val="accent1"/>
            </a:lnRef>
            <a:fillRef idx="0">
              <a:schemeClr val="accent1"/>
            </a:fillRef>
            <a:effectRef idx="2">
              <a:schemeClr val="accent1"/>
            </a:effectRef>
            <a:fontRef idx="minor">
              <a:schemeClr val="tx1"/>
            </a:fontRef>
          </p:style>
        </p:cxnSp>
        <p:cxnSp>
          <p:nvCxnSpPr>
            <p:cNvPr id="134" name="Straight Connector 133"/>
            <p:cNvCxnSpPr/>
            <p:nvPr/>
          </p:nvCxnSpPr>
          <p:spPr>
            <a:xfrm flipH="1" flipV="1">
              <a:off x="2117970" y="3681046"/>
              <a:ext cx="251680" cy="7815"/>
            </a:xfrm>
            <a:prstGeom prst="line">
              <a:avLst/>
            </a:prstGeom>
            <a:ln>
              <a:solidFill>
                <a:schemeClr val="accent1"/>
              </a:solidFill>
            </a:ln>
          </p:spPr>
          <p:style>
            <a:lnRef idx="3">
              <a:schemeClr val="accent1"/>
            </a:lnRef>
            <a:fillRef idx="0">
              <a:schemeClr val="accent1"/>
            </a:fillRef>
            <a:effectRef idx="2">
              <a:schemeClr val="accent1"/>
            </a:effectRef>
            <a:fontRef idx="minor">
              <a:schemeClr val="tx1"/>
            </a:fontRef>
          </p:style>
        </p:cxnSp>
        <p:cxnSp>
          <p:nvCxnSpPr>
            <p:cNvPr id="137" name="Straight Connector 136"/>
            <p:cNvCxnSpPr/>
            <p:nvPr/>
          </p:nvCxnSpPr>
          <p:spPr>
            <a:xfrm>
              <a:off x="2117970" y="3688861"/>
              <a:ext cx="0" cy="736261"/>
            </a:xfrm>
            <a:prstGeom prst="line">
              <a:avLst/>
            </a:prstGeom>
            <a:ln>
              <a:solidFill>
                <a:schemeClr val="accent1"/>
              </a:solidFill>
            </a:ln>
          </p:spPr>
          <p:style>
            <a:lnRef idx="3">
              <a:schemeClr val="accent1"/>
            </a:lnRef>
            <a:fillRef idx="0">
              <a:schemeClr val="accent1"/>
            </a:fillRef>
            <a:effectRef idx="2">
              <a:schemeClr val="accent1"/>
            </a:effectRef>
            <a:fontRef idx="minor">
              <a:schemeClr val="tx1"/>
            </a:fontRef>
          </p:style>
        </p:cxnSp>
        <p:cxnSp>
          <p:nvCxnSpPr>
            <p:cNvPr id="140" name="Straight Arrow Connector 139"/>
            <p:cNvCxnSpPr/>
            <p:nvPr/>
          </p:nvCxnSpPr>
          <p:spPr>
            <a:xfrm>
              <a:off x="2117970" y="4436304"/>
              <a:ext cx="245453" cy="0"/>
            </a:xfrm>
            <a:prstGeom prst="straightConnector1">
              <a:avLst/>
            </a:prstGeom>
            <a:ln>
              <a:solidFill>
                <a:schemeClr val="accent1"/>
              </a:solidFill>
              <a:tailEnd type="triangle"/>
            </a:ln>
          </p:spPr>
          <p:style>
            <a:lnRef idx="3">
              <a:schemeClr val="accent1"/>
            </a:lnRef>
            <a:fillRef idx="0">
              <a:schemeClr val="accent1"/>
            </a:fillRef>
            <a:effectRef idx="2">
              <a:schemeClr val="accent1"/>
            </a:effectRef>
            <a:fontRef idx="minor">
              <a:schemeClr val="tx1"/>
            </a:fontRef>
          </p:style>
        </p:cxnSp>
      </p:grpSp>
      <p:cxnSp>
        <p:nvCxnSpPr>
          <p:cNvPr id="11" name="Straight Connector 10"/>
          <p:cNvCxnSpPr/>
          <p:nvPr/>
        </p:nvCxnSpPr>
        <p:spPr>
          <a:xfrm flipH="1">
            <a:off x="7865614" y="3581925"/>
            <a:ext cx="630604" cy="0"/>
          </a:xfrm>
          <a:prstGeom prst="line">
            <a:avLst/>
          </a:prstGeom>
          <a:ln/>
        </p:spPr>
        <p:style>
          <a:lnRef idx="3">
            <a:schemeClr val="accent4"/>
          </a:lnRef>
          <a:fillRef idx="0">
            <a:schemeClr val="accent4"/>
          </a:fillRef>
          <a:effectRef idx="2">
            <a:schemeClr val="accent4"/>
          </a:effectRef>
          <a:fontRef idx="minor">
            <a:schemeClr val="tx1"/>
          </a:fontRef>
        </p:style>
      </p:cxnSp>
      <p:cxnSp>
        <p:nvCxnSpPr>
          <p:cNvPr id="22" name="Straight Connector 21"/>
          <p:cNvCxnSpPr>
            <a:stCxn id="30" idx="1"/>
          </p:cNvCxnSpPr>
          <p:nvPr/>
        </p:nvCxnSpPr>
        <p:spPr>
          <a:xfrm flipH="1">
            <a:off x="6413890" y="3723111"/>
            <a:ext cx="245171" cy="0"/>
          </a:xfrm>
          <a:prstGeom prst="line">
            <a:avLst/>
          </a:prstGeom>
          <a:ln/>
        </p:spPr>
        <p:style>
          <a:lnRef idx="3">
            <a:schemeClr val="accent4"/>
          </a:lnRef>
          <a:fillRef idx="0">
            <a:schemeClr val="accent4"/>
          </a:fillRef>
          <a:effectRef idx="2">
            <a:schemeClr val="accent4"/>
          </a:effectRef>
          <a:fontRef idx="minor">
            <a:schemeClr val="tx1"/>
          </a:fontRef>
        </p:style>
      </p:cxnSp>
      <p:cxnSp>
        <p:nvCxnSpPr>
          <p:cNvPr id="54" name="Straight Connector 53"/>
          <p:cNvCxnSpPr/>
          <p:nvPr/>
        </p:nvCxnSpPr>
        <p:spPr>
          <a:xfrm flipV="1">
            <a:off x="6413890" y="3341563"/>
            <a:ext cx="0" cy="381548"/>
          </a:xfrm>
          <a:prstGeom prst="line">
            <a:avLst/>
          </a:prstGeom>
          <a:ln/>
        </p:spPr>
        <p:style>
          <a:lnRef idx="3">
            <a:schemeClr val="accent4"/>
          </a:lnRef>
          <a:fillRef idx="0">
            <a:schemeClr val="accent4"/>
          </a:fillRef>
          <a:effectRef idx="2">
            <a:schemeClr val="accent4"/>
          </a:effectRef>
          <a:fontRef idx="minor">
            <a:schemeClr val="tx1"/>
          </a:fontRef>
        </p:style>
      </p:cxnSp>
      <p:cxnSp>
        <p:nvCxnSpPr>
          <p:cNvPr id="58" name="Straight Connector 57"/>
          <p:cNvCxnSpPr/>
          <p:nvPr/>
        </p:nvCxnSpPr>
        <p:spPr>
          <a:xfrm flipH="1" flipV="1">
            <a:off x="3678773" y="3343592"/>
            <a:ext cx="2735117" cy="8005"/>
          </a:xfrm>
          <a:prstGeom prst="line">
            <a:avLst/>
          </a:prstGeom>
          <a:ln/>
        </p:spPr>
        <p:style>
          <a:lnRef idx="3">
            <a:schemeClr val="accent4"/>
          </a:lnRef>
          <a:fillRef idx="0">
            <a:schemeClr val="accent4"/>
          </a:fillRef>
          <a:effectRef idx="2">
            <a:schemeClr val="accent4"/>
          </a:effectRef>
          <a:fontRef idx="minor">
            <a:schemeClr val="tx1"/>
          </a:fontRef>
        </p:style>
      </p:cxnSp>
      <p:cxnSp>
        <p:nvCxnSpPr>
          <p:cNvPr id="82" name="Straight Connector 81"/>
          <p:cNvCxnSpPr/>
          <p:nvPr/>
        </p:nvCxnSpPr>
        <p:spPr>
          <a:xfrm flipH="1">
            <a:off x="6592953" y="3581925"/>
            <a:ext cx="66108" cy="0"/>
          </a:xfrm>
          <a:prstGeom prst="line">
            <a:avLst/>
          </a:prstGeom>
          <a:ln/>
        </p:spPr>
        <p:style>
          <a:lnRef idx="3">
            <a:schemeClr val="accent4"/>
          </a:lnRef>
          <a:fillRef idx="0">
            <a:schemeClr val="accent4"/>
          </a:fillRef>
          <a:effectRef idx="2">
            <a:schemeClr val="accent4"/>
          </a:effectRef>
          <a:fontRef idx="minor">
            <a:schemeClr val="tx1"/>
          </a:fontRef>
        </p:style>
      </p:cxnSp>
      <p:cxnSp>
        <p:nvCxnSpPr>
          <p:cNvPr id="84" name="Straight Connector 83"/>
          <p:cNvCxnSpPr/>
          <p:nvPr/>
        </p:nvCxnSpPr>
        <p:spPr>
          <a:xfrm flipV="1">
            <a:off x="6592953" y="2765867"/>
            <a:ext cx="0" cy="816058"/>
          </a:xfrm>
          <a:prstGeom prst="line">
            <a:avLst/>
          </a:prstGeom>
          <a:ln/>
        </p:spPr>
        <p:style>
          <a:lnRef idx="3">
            <a:schemeClr val="accent4"/>
          </a:lnRef>
          <a:fillRef idx="0">
            <a:schemeClr val="accent4"/>
          </a:fillRef>
          <a:effectRef idx="2">
            <a:schemeClr val="accent4"/>
          </a:effectRef>
          <a:fontRef idx="minor">
            <a:schemeClr val="tx1"/>
          </a:fontRef>
        </p:style>
      </p:cxnSp>
      <p:cxnSp>
        <p:nvCxnSpPr>
          <p:cNvPr id="87" name="Straight Arrow Connector 86"/>
          <p:cNvCxnSpPr>
            <a:endCxn id="32" idx="3"/>
          </p:cNvCxnSpPr>
          <p:nvPr/>
        </p:nvCxnSpPr>
        <p:spPr>
          <a:xfrm flipH="1">
            <a:off x="6184951" y="2765867"/>
            <a:ext cx="408002"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100" name="Straight Connector 99"/>
          <p:cNvCxnSpPr/>
          <p:nvPr/>
        </p:nvCxnSpPr>
        <p:spPr>
          <a:xfrm flipH="1">
            <a:off x="4639857" y="3581925"/>
            <a:ext cx="365494" cy="0"/>
          </a:xfrm>
          <a:prstGeom prst="line">
            <a:avLst/>
          </a:prstGeom>
          <a:ln/>
        </p:spPr>
        <p:style>
          <a:lnRef idx="3">
            <a:schemeClr val="accent4"/>
          </a:lnRef>
          <a:fillRef idx="0">
            <a:schemeClr val="accent4"/>
          </a:fillRef>
          <a:effectRef idx="2">
            <a:schemeClr val="accent4"/>
          </a:effectRef>
          <a:fontRef idx="minor">
            <a:schemeClr val="tx1"/>
          </a:fontRef>
        </p:style>
      </p:cxnSp>
      <p:cxnSp>
        <p:nvCxnSpPr>
          <p:cNvPr id="107" name="Straight Connector 106"/>
          <p:cNvCxnSpPr/>
          <p:nvPr/>
        </p:nvCxnSpPr>
        <p:spPr>
          <a:xfrm flipH="1" flipV="1">
            <a:off x="4648169" y="2529033"/>
            <a:ext cx="5257" cy="1052892"/>
          </a:xfrm>
          <a:prstGeom prst="line">
            <a:avLst/>
          </a:prstGeom>
          <a:ln/>
        </p:spPr>
        <p:style>
          <a:lnRef idx="3">
            <a:schemeClr val="accent4"/>
          </a:lnRef>
          <a:fillRef idx="0">
            <a:schemeClr val="accent4"/>
          </a:fillRef>
          <a:effectRef idx="2">
            <a:schemeClr val="accent4"/>
          </a:effectRef>
          <a:fontRef idx="minor">
            <a:schemeClr val="tx1"/>
          </a:fontRef>
        </p:style>
      </p:cxnSp>
      <p:cxnSp>
        <p:nvCxnSpPr>
          <p:cNvPr id="111" name="Straight Arrow Connector 110"/>
          <p:cNvCxnSpPr/>
          <p:nvPr/>
        </p:nvCxnSpPr>
        <p:spPr>
          <a:xfrm>
            <a:off x="4639856" y="2529033"/>
            <a:ext cx="380636"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130" name="Straight Connector 129"/>
          <p:cNvCxnSpPr/>
          <p:nvPr/>
        </p:nvCxnSpPr>
        <p:spPr>
          <a:xfrm flipH="1">
            <a:off x="4772782" y="3857552"/>
            <a:ext cx="224803" cy="0"/>
          </a:xfrm>
          <a:prstGeom prst="line">
            <a:avLst/>
          </a:prstGeom>
          <a:ln>
            <a:solidFill>
              <a:schemeClr val="accent1"/>
            </a:solidFill>
          </a:ln>
        </p:spPr>
        <p:style>
          <a:lnRef idx="3">
            <a:schemeClr val="accent1"/>
          </a:lnRef>
          <a:fillRef idx="0">
            <a:schemeClr val="accent1"/>
          </a:fillRef>
          <a:effectRef idx="2">
            <a:schemeClr val="accent1"/>
          </a:effectRef>
          <a:fontRef idx="minor">
            <a:schemeClr val="tx1"/>
          </a:fontRef>
        </p:style>
      </p:cxnSp>
      <p:cxnSp>
        <p:nvCxnSpPr>
          <p:cNvPr id="132" name="Straight Connector 131"/>
          <p:cNvCxnSpPr/>
          <p:nvPr/>
        </p:nvCxnSpPr>
        <p:spPr>
          <a:xfrm>
            <a:off x="4772782" y="3857552"/>
            <a:ext cx="0" cy="539642"/>
          </a:xfrm>
          <a:prstGeom prst="line">
            <a:avLst/>
          </a:prstGeom>
          <a:ln>
            <a:solidFill>
              <a:schemeClr val="accent1"/>
            </a:solidFill>
          </a:ln>
        </p:spPr>
        <p:style>
          <a:lnRef idx="3">
            <a:schemeClr val="accent1"/>
          </a:lnRef>
          <a:fillRef idx="0">
            <a:schemeClr val="accent1"/>
          </a:fillRef>
          <a:effectRef idx="2">
            <a:schemeClr val="accent1"/>
          </a:effectRef>
          <a:fontRef idx="minor">
            <a:schemeClr val="tx1"/>
          </a:fontRef>
        </p:style>
      </p:cxnSp>
      <p:cxnSp>
        <p:nvCxnSpPr>
          <p:cNvPr id="136" name="Straight Arrow Connector 135"/>
          <p:cNvCxnSpPr/>
          <p:nvPr/>
        </p:nvCxnSpPr>
        <p:spPr>
          <a:xfrm flipH="1">
            <a:off x="4534998" y="4397194"/>
            <a:ext cx="237784" cy="0"/>
          </a:xfrm>
          <a:prstGeom prst="straightConnector1">
            <a:avLst/>
          </a:prstGeom>
          <a:ln>
            <a:solidFill>
              <a:schemeClr val="accent1"/>
            </a:solidFill>
            <a:tailEnd type="triangle"/>
          </a:ln>
        </p:spPr>
        <p:style>
          <a:lnRef idx="3">
            <a:schemeClr val="accent1"/>
          </a:lnRef>
          <a:fillRef idx="0">
            <a:schemeClr val="accent1"/>
          </a:fillRef>
          <a:effectRef idx="2">
            <a:schemeClr val="accent1"/>
          </a:effectRef>
          <a:fontRef idx="minor">
            <a:schemeClr val="tx1"/>
          </a:fontRef>
        </p:style>
      </p:cxnSp>
      <p:cxnSp>
        <p:nvCxnSpPr>
          <p:cNvPr id="141" name="Straight Connector 140"/>
          <p:cNvCxnSpPr/>
          <p:nvPr/>
        </p:nvCxnSpPr>
        <p:spPr>
          <a:xfrm flipH="1">
            <a:off x="4880399" y="3959152"/>
            <a:ext cx="140093" cy="0"/>
          </a:xfrm>
          <a:prstGeom prst="line">
            <a:avLst/>
          </a:prstGeom>
          <a:ln>
            <a:solidFill>
              <a:schemeClr val="accent1"/>
            </a:solidFill>
          </a:ln>
        </p:spPr>
        <p:style>
          <a:lnRef idx="3">
            <a:schemeClr val="accent1"/>
          </a:lnRef>
          <a:fillRef idx="0">
            <a:schemeClr val="accent1"/>
          </a:fillRef>
          <a:effectRef idx="2">
            <a:schemeClr val="accent1"/>
          </a:effectRef>
          <a:fontRef idx="minor">
            <a:schemeClr val="tx1"/>
          </a:fontRef>
        </p:style>
      </p:cxnSp>
      <p:cxnSp>
        <p:nvCxnSpPr>
          <p:cNvPr id="143" name="Straight Connector 142"/>
          <p:cNvCxnSpPr/>
          <p:nvPr/>
        </p:nvCxnSpPr>
        <p:spPr>
          <a:xfrm>
            <a:off x="4880399" y="3959152"/>
            <a:ext cx="0" cy="438042"/>
          </a:xfrm>
          <a:prstGeom prst="line">
            <a:avLst/>
          </a:prstGeom>
          <a:ln>
            <a:solidFill>
              <a:schemeClr val="accent1"/>
            </a:solidFill>
          </a:ln>
        </p:spPr>
        <p:style>
          <a:lnRef idx="3">
            <a:schemeClr val="accent1"/>
          </a:lnRef>
          <a:fillRef idx="0">
            <a:schemeClr val="accent1"/>
          </a:fillRef>
          <a:effectRef idx="2">
            <a:schemeClr val="accent1"/>
          </a:effectRef>
          <a:fontRef idx="minor">
            <a:schemeClr val="tx1"/>
          </a:fontRef>
        </p:style>
      </p:cxnSp>
      <p:cxnSp>
        <p:nvCxnSpPr>
          <p:cNvPr id="145" name="Straight Arrow Connector 144"/>
          <p:cNvCxnSpPr/>
          <p:nvPr/>
        </p:nvCxnSpPr>
        <p:spPr>
          <a:xfrm>
            <a:off x="4890349" y="4397194"/>
            <a:ext cx="130143" cy="0"/>
          </a:xfrm>
          <a:prstGeom prst="straightConnector1">
            <a:avLst/>
          </a:prstGeom>
          <a:ln>
            <a:solidFill>
              <a:schemeClr val="accent1"/>
            </a:solidFill>
            <a:tailEnd type="triangle"/>
          </a:ln>
        </p:spPr>
        <p:style>
          <a:lnRef idx="3">
            <a:schemeClr val="accent1"/>
          </a:lnRef>
          <a:fillRef idx="0">
            <a:schemeClr val="accent1"/>
          </a:fillRef>
          <a:effectRef idx="2">
            <a:schemeClr val="accent1"/>
          </a:effectRef>
          <a:fontRef idx="minor">
            <a:schemeClr val="tx1"/>
          </a:fontRef>
        </p:style>
      </p:cxnSp>
      <p:cxnSp>
        <p:nvCxnSpPr>
          <p:cNvPr id="153" name="Straight Connector 152"/>
          <p:cNvCxnSpPr/>
          <p:nvPr/>
        </p:nvCxnSpPr>
        <p:spPr>
          <a:xfrm flipH="1" flipV="1">
            <a:off x="5878452" y="3291269"/>
            <a:ext cx="1" cy="164068"/>
          </a:xfrm>
          <a:prstGeom prst="line">
            <a:avLst/>
          </a:prstGeom>
          <a:ln>
            <a:solidFill>
              <a:schemeClr val="accent1"/>
            </a:solidFill>
          </a:ln>
        </p:spPr>
        <p:style>
          <a:lnRef idx="3">
            <a:schemeClr val="accent1"/>
          </a:lnRef>
          <a:fillRef idx="0">
            <a:schemeClr val="accent1"/>
          </a:fillRef>
          <a:effectRef idx="2">
            <a:schemeClr val="accent1"/>
          </a:effectRef>
          <a:fontRef idx="minor">
            <a:schemeClr val="tx1"/>
          </a:fontRef>
        </p:style>
      </p:cxnSp>
      <p:cxnSp>
        <p:nvCxnSpPr>
          <p:cNvPr id="156" name="Straight Connector 155"/>
          <p:cNvCxnSpPr/>
          <p:nvPr/>
        </p:nvCxnSpPr>
        <p:spPr>
          <a:xfrm flipH="1" flipV="1">
            <a:off x="3941587" y="3290980"/>
            <a:ext cx="1936868" cy="1697"/>
          </a:xfrm>
          <a:prstGeom prst="line">
            <a:avLst/>
          </a:prstGeom>
          <a:ln>
            <a:solidFill>
              <a:schemeClr val="accent1"/>
            </a:solidFill>
          </a:ln>
        </p:spPr>
        <p:style>
          <a:lnRef idx="3">
            <a:schemeClr val="accent1"/>
          </a:lnRef>
          <a:fillRef idx="0">
            <a:schemeClr val="accent1"/>
          </a:fillRef>
          <a:effectRef idx="2">
            <a:schemeClr val="accent1"/>
          </a:effectRef>
          <a:fontRef idx="minor">
            <a:schemeClr val="tx1"/>
          </a:fontRef>
        </p:style>
      </p:cxnSp>
      <p:cxnSp>
        <p:nvCxnSpPr>
          <p:cNvPr id="161" name="Straight Arrow Connector 160"/>
          <p:cNvCxnSpPr>
            <a:endCxn id="27" idx="0"/>
          </p:cNvCxnSpPr>
          <p:nvPr/>
        </p:nvCxnSpPr>
        <p:spPr>
          <a:xfrm flipH="1">
            <a:off x="3941316" y="3280169"/>
            <a:ext cx="13240" cy="175167"/>
          </a:xfrm>
          <a:prstGeom prst="straightConnector1">
            <a:avLst/>
          </a:prstGeom>
          <a:ln>
            <a:solidFill>
              <a:schemeClr val="accent1"/>
            </a:solidFill>
            <a:tailEnd type="triangle"/>
          </a:ln>
        </p:spPr>
        <p:style>
          <a:lnRef idx="3">
            <a:schemeClr val="accent1"/>
          </a:lnRef>
          <a:fillRef idx="0">
            <a:schemeClr val="accent1"/>
          </a:fillRef>
          <a:effectRef idx="2">
            <a:schemeClr val="accent1"/>
          </a:effectRef>
          <a:fontRef idx="minor">
            <a:schemeClr val="tx1"/>
          </a:fontRef>
        </p:style>
      </p:cxnSp>
      <p:sp>
        <p:nvSpPr>
          <p:cNvPr id="75" name="Rectangle 107"/>
          <p:cNvSpPr/>
          <p:nvPr/>
        </p:nvSpPr>
        <p:spPr>
          <a:xfrm>
            <a:off x="8810772" y="1416644"/>
            <a:ext cx="2032374" cy="2843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b="1" dirty="0" smtClean="0">
                <a:solidFill>
                  <a:srgbClr val="626262"/>
                </a:solidFill>
              </a:rPr>
              <a:t>Så använder du Finanskartan</a:t>
            </a:r>
            <a:endParaRPr lang="sv-SE" sz="1200" b="1" dirty="0">
              <a:solidFill>
                <a:srgbClr val="626262"/>
              </a:solidFill>
            </a:endParaRPr>
          </a:p>
        </p:txBody>
      </p:sp>
      <p:grpSp>
        <p:nvGrpSpPr>
          <p:cNvPr id="76" name="Group 2"/>
          <p:cNvGrpSpPr/>
          <p:nvPr/>
        </p:nvGrpSpPr>
        <p:grpSpPr>
          <a:xfrm>
            <a:off x="8936198" y="3573251"/>
            <a:ext cx="2808000" cy="1662020"/>
            <a:chOff x="8941474" y="3611149"/>
            <a:chExt cx="2808000" cy="1662020"/>
          </a:xfrm>
        </p:grpSpPr>
        <p:sp>
          <p:nvSpPr>
            <p:cNvPr id="77" name="Rectangle 12">
              <a:hlinkClick r:id="rId3" action="ppaction://hlinksldjump"/>
            </p:cNvPr>
            <p:cNvSpPr/>
            <p:nvPr/>
          </p:nvSpPr>
          <p:spPr>
            <a:xfrm>
              <a:off x="8944423" y="3611149"/>
              <a:ext cx="976923" cy="203200"/>
            </a:xfrm>
            <a:prstGeom prst="rect">
              <a:avLst/>
            </a:prstGeom>
            <a:solidFill>
              <a:schemeClr val="bg1">
                <a:lumMod val="95000"/>
              </a:schemeClr>
            </a:solidFill>
            <a:ln>
              <a:solidFill>
                <a:schemeClr val="bg1">
                  <a:lumMod val="8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000" dirty="0" smtClean="0">
                  <a:solidFill>
                    <a:schemeClr val="tx1"/>
                  </a:solidFill>
                </a:rPr>
                <a:t>NORMALLÄGE</a:t>
              </a:r>
              <a:endParaRPr lang="sv-SE" sz="1000" dirty="0">
                <a:solidFill>
                  <a:schemeClr val="tx1"/>
                </a:solidFill>
              </a:endParaRPr>
            </a:p>
          </p:txBody>
        </p:sp>
        <p:sp>
          <p:nvSpPr>
            <p:cNvPr id="78" name="Rectangle 34"/>
            <p:cNvSpPr/>
            <p:nvPr/>
          </p:nvSpPr>
          <p:spPr>
            <a:xfrm>
              <a:off x="8941474" y="3833169"/>
              <a:ext cx="2808000" cy="1440000"/>
            </a:xfrm>
            <a:prstGeom prst="rect">
              <a:avLst/>
            </a:prstGeom>
            <a:solidFill>
              <a:schemeClr val="bg1"/>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400" b="1" dirty="0">
                <a:solidFill>
                  <a:schemeClr val="tx1"/>
                </a:solidFill>
              </a:endParaRPr>
            </a:p>
          </p:txBody>
        </p:sp>
        <p:sp>
          <p:nvSpPr>
            <p:cNvPr id="80" name="Rectangle 35"/>
            <p:cNvSpPr/>
            <p:nvPr/>
          </p:nvSpPr>
          <p:spPr>
            <a:xfrm>
              <a:off x="8972876" y="3846407"/>
              <a:ext cx="1216501" cy="304384"/>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smtClean="0">
                  <a:solidFill>
                    <a:schemeClr val="tx1"/>
                  </a:solidFill>
                </a:rPr>
                <a:t>Visa  relationer</a:t>
              </a:r>
              <a:endParaRPr lang="sv-SE" sz="1100" b="1" dirty="0">
                <a:solidFill>
                  <a:schemeClr val="tx1"/>
                </a:solidFill>
              </a:endParaRPr>
            </a:p>
          </p:txBody>
        </p:sp>
        <p:sp>
          <p:nvSpPr>
            <p:cNvPr id="83" name="Rectangle 36"/>
            <p:cNvSpPr/>
            <p:nvPr/>
          </p:nvSpPr>
          <p:spPr>
            <a:xfrm>
              <a:off x="9003746" y="4220749"/>
              <a:ext cx="2664000" cy="204373"/>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b="1" dirty="0" smtClean="0">
                  <a:solidFill>
                    <a:schemeClr val="tx1"/>
                  </a:solidFill>
                </a:rPr>
                <a:t>REGLERING OCH STYRNING</a:t>
              </a:r>
              <a:endParaRPr lang="sv-SE" sz="1200" b="1" dirty="0">
                <a:solidFill>
                  <a:schemeClr val="tx1"/>
                </a:solidFill>
              </a:endParaRPr>
            </a:p>
          </p:txBody>
        </p:sp>
        <p:sp>
          <p:nvSpPr>
            <p:cNvPr id="85" name="Rectangle 37"/>
            <p:cNvSpPr/>
            <p:nvPr/>
          </p:nvSpPr>
          <p:spPr>
            <a:xfrm>
              <a:off x="9003746" y="4488395"/>
              <a:ext cx="2664000" cy="204373"/>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b="1" dirty="0">
                  <a:solidFill>
                    <a:schemeClr val="tx1"/>
                  </a:solidFill>
                </a:rPr>
                <a:t>PENGAR OCH GARANTIER</a:t>
              </a:r>
              <a:endParaRPr lang="sv-SE" sz="1200" b="1" dirty="0">
                <a:solidFill>
                  <a:schemeClr val="tx1"/>
                </a:solidFill>
              </a:endParaRPr>
            </a:p>
          </p:txBody>
        </p:sp>
        <p:sp>
          <p:nvSpPr>
            <p:cNvPr id="86" name="Rectangle 38"/>
            <p:cNvSpPr/>
            <p:nvPr/>
          </p:nvSpPr>
          <p:spPr>
            <a:xfrm>
              <a:off x="9003746" y="4756040"/>
              <a:ext cx="2664000" cy="205200"/>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b="1" dirty="0">
                  <a:solidFill>
                    <a:schemeClr val="tx1"/>
                  </a:solidFill>
                </a:rPr>
                <a:t>INFORMATION OCH ANALYS</a:t>
              </a:r>
              <a:endParaRPr lang="sv-SE" sz="1200" b="1" dirty="0">
                <a:solidFill>
                  <a:schemeClr val="tx1"/>
                </a:solidFill>
              </a:endParaRPr>
            </a:p>
          </p:txBody>
        </p:sp>
        <p:sp>
          <p:nvSpPr>
            <p:cNvPr id="88" name="Rectangle 39">
              <a:hlinkClick r:id="rId4" action="ppaction://hlinksldjump"/>
            </p:cNvPr>
            <p:cNvSpPr/>
            <p:nvPr/>
          </p:nvSpPr>
          <p:spPr>
            <a:xfrm>
              <a:off x="9003746" y="4220749"/>
              <a:ext cx="237662" cy="204373"/>
            </a:xfrm>
            <a:prstGeom prst="rect">
              <a:avLst/>
            </a:prstGeom>
            <a:solidFill>
              <a:schemeClr val="bg1">
                <a:lumMod val="75000"/>
              </a:schemeClr>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9" name="Rectangle 40">
              <a:hlinkClick r:id="rId5" action="ppaction://hlinksldjump"/>
            </p:cNvPr>
            <p:cNvSpPr/>
            <p:nvPr/>
          </p:nvSpPr>
          <p:spPr>
            <a:xfrm>
              <a:off x="9003746" y="4488395"/>
              <a:ext cx="237662" cy="204373"/>
            </a:xfrm>
            <a:prstGeom prst="rect">
              <a:avLst/>
            </a:prstGeom>
            <a:solidFill>
              <a:schemeClr val="bg1">
                <a:lumMod val="75000"/>
              </a:schemeClr>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90" name="Rectangle 41">
              <a:hlinkClick r:id="rId6" action="ppaction://hlinksldjump"/>
            </p:cNvPr>
            <p:cNvSpPr/>
            <p:nvPr/>
          </p:nvSpPr>
          <p:spPr>
            <a:xfrm>
              <a:off x="9003746" y="4758144"/>
              <a:ext cx="237662" cy="198359"/>
            </a:xfrm>
            <a:prstGeom prst="rect">
              <a:avLst/>
            </a:prstGeom>
            <a:solidFill>
              <a:schemeClr val="bg1">
                <a:lumMod val="75000"/>
              </a:schemeClr>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grpSp>
      <p:sp>
        <p:nvSpPr>
          <p:cNvPr id="91" name="Rectangle 38"/>
          <p:cNvSpPr/>
          <p:nvPr/>
        </p:nvSpPr>
        <p:spPr>
          <a:xfrm>
            <a:off x="8998470" y="4969705"/>
            <a:ext cx="2664000" cy="204373"/>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r"/>
            <a:r>
              <a:rPr lang="en-GB" sz="1200" b="1" dirty="0" smtClean="0">
                <a:solidFill>
                  <a:schemeClr val="tx1"/>
                </a:solidFill>
              </a:rPr>
              <a:t>ALLA RELATIONER I FINANSIELL ORO</a:t>
            </a:r>
            <a:endParaRPr lang="sv-SE" sz="1200" b="1" dirty="0">
              <a:solidFill>
                <a:schemeClr val="tx1"/>
              </a:solidFill>
            </a:endParaRPr>
          </a:p>
        </p:txBody>
      </p:sp>
      <p:sp>
        <p:nvSpPr>
          <p:cNvPr id="98" name="Rectangle 41">
            <a:hlinkClick r:id="rId7" action="ppaction://hlinksldjump"/>
          </p:cNvPr>
          <p:cNvSpPr/>
          <p:nvPr/>
        </p:nvSpPr>
        <p:spPr>
          <a:xfrm>
            <a:off x="8991412" y="4972078"/>
            <a:ext cx="237662" cy="198359"/>
          </a:xfrm>
          <a:prstGeom prst="rect">
            <a:avLst/>
          </a:prstGeom>
          <a:gradFill flip="none" rotWithShape="1">
            <a:gsLst>
              <a:gs pos="31000">
                <a:srgbClr val="FF0000"/>
              </a:gs>
              <a:gs pos="0">
                <a:srgbClr val="FF0000"/>
              </a:gs>
              <a:gs pos="50000">
                <a:schemeClr val="accent1"/>
              </a:gs>
              <a:gs pos="69000">
                <a:schemeClr val="accent1"/>
              </a:gs>
              <a:gs pos="33000">
                <a:schemeClr val="accent1"/>
              </a:gs>
              <a:gs pos="70000">
                <a:schemeClr val="accent4"/>
              </a:gs>
              <a:gs pos="100000">
                <a:schemeClr val="accent4"/>
              </a:gs>
            </a:gsLst>
            <a:lin ang="0" scaled="0"/>
            <a:tileRect/>
          </a:gra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99" name="textruta 98"/>
          <p:cNvSpPr txBox="1"/>
          <p:nvPr/>
        </p:nvSpPr>
        <p:spPr>
          <a:xfrm>
            <a:off x="8974871" y="4958687"/>
            <a:ext cx="303562" cy="261610"/>
          </a:xfrm>
          <a:prstGeom prst="rect">
            <a:avLst/>
          </a:prstGeom>
          <a:noFill/>
        </p:spPr>
        <p:txBody>
          <a:bodyPr wrap="square" rtlCol="0">
            <a:spAutoFit/>
          </a:bodyPr>
          <a:lstStyle/>
          <a:p>
            <a:pPr marL="285750" indent="-285750">
              <a:buFont typeface="Wingdings" panose="05000000000000000000" pitchFamily="2" charset="2"/>
              <a:buChar char="ü"/>
            </a:pPr>
            <a:r>
              <a:rPr lang="sv-SE" sz="1100" dirty="0" smtClean="0">
                <a:solidFill>
                  <a:schemeClr val="bg1"/>
                </a:solidFill>
              </a:rPr>
              <a:t>.</a:t>
            </a:r>
            <a:endParaRPr lang="sv-SE" sz="1100" dirty="0">
              <a:solidFill>
                <a:schemeClr val="bg1"/>
              </a:solidFill>
            </a:endParaRPr>
          </a:p>
        </p:txBody>
      </p:sp>
      <p:sp>
        <p:nvSpPr>
          <p:cNvPr id="101" name="Rectangle 33">
            <a:hlinkClick r:id="rId8" action="ppaction://hlinksldjump"/>
          </p:cNvPr>
          <p:cNvSpPr/>
          <p:nvPr/>
        </p:nvSpPr>
        <p:spPr>
          <a:xfrm>
            <a:off x="9951948" y="3573251"/>
            <a:ext cx="976923" cy="203200"/>
          </a:xfrm>
          <a:prstGeom prst="rect">
            <a:avLst/>
          </a:prstGeom>
          <a:solidFill>
            <a:srgbClr val="BCEADE"/>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smtClean="0">
                <a:solidFill>
                  <a:schemeClr val="tx1"/>
                </a:solidFill>
              </a:rPr>
              <a:t>FINANSIELL ORO</a:t>
            </a:r>
            <a:endParaRPr lang="sv-SE" sz="900" b="1" dirty="0">
              <a:solidFill>
                <a:schemeClr val="tx1"/>
              </a:solidFill>
            </a:endParaRPr>
          </a:p>
        </p:txBody>
      </p:sp>
      <p:sp>
        <p:nvSpPr>
          <p:cNvPr id="106" name="Rectangle 122"/>
          <p:cNvSpPr/>
          <p:nvPr/>
        </p:nvSpPr>
        <p:spPr>
          <a:xfrm>
            <a:off x="9181697" y="1944453"/>
            <a:ext cx="1898088" cy="523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Relationstyper</a:t>
            </a:r>
          </a:p>
          <a:p>
            <a:r>
              <a:rPr lang="sv-SE" sz="800" dirty="0">
                <a:solidFill>
                  <a:srgbClr val="626262"/>
                </a:solidFill>
              </a:rPr>
              <a:t>Du kan välja mellan tre typer av relationer i kryssrutorna nedan.</a:t>
            </a:r>
          </a:p>
        </p:txBody>
      </p:sp>
      <p:sp>
        <p:nvSpPr>
          <p:cNvPr id="109" name="textruta 22"/>
          <p:cNvSpPr txBox="1">
            <a:spLocks noChangeArrowheads="1"/>
          </p:cNvSpPr>
          <p:nvPr/>
        </p:nvSpPr>
        <p:spPr bwMode="auto">
          <a:xfrm>
            <a:off x="8838259" y="1850913"/>
            <a:ext cx="5937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Book Antiqua" panose="02040602050305030304" pitchFamily="18" charset="0"/>
                <a:cs typeface="Times New Roman" panose="02020603050405020304" pitchFamily="18" charset="0"/>
              </a:defRPr>
            </a:lvl1pPr>
            <a:lvl2pPr marL="742950" indent="-285750">
              <a:spcBef>
                <a:spcPct val="20000"/>
              </a:spcBef>
              <a:buChar char="–"/>
              <a:defRPr sz="2400">
                <a:solidFill>
                  <a:schemeClr val="tx1"/>
                </a:solidFill>
                <a:latin typeface="Book Antiqua" panose="02040602050305030304" pitchFamily="18" charset="0"/>
                <a:cs typeface="Times New Roman" panose="02020603050405020304" pitchFamily="18" charset="0"/>
              </a:defRPr>
            </a:lvl2pPr>
            <a:lvl3pPr marL="1143000" indent="-228600">
              <a:spcBef>
                <a:spcPct val="20000"/>
              </a:spcBef>
              <a:buChar char="•"/>
              <a:defRPr sz="2000">
                <a:solidFill>
                  <a:schemeClr val="tx1"/>
                </a:solidFill>
                <a:latin typeface="Book Antiqua" panose="02040602050305030304" pitchFamily="18" charset="0"/>
                <a:cs typeface="Times New Roman" panose="02020603050405020304" pitchFamily="18" charset="0"/>
              </a:defRPr>
            </a:lvl3pPr>
            <a:lvl4pPr marL="1600200" indent="-228600">
              <a:spcBef>
                <a:spcPct val="20000"/>
              </a:spcBef>
              <a:buChar char="–"/>
              <a:defRPr>
                <a:solidFill>
                  <a:schemeClr val="tx1"/>
                </a:solidFill>
                <a:latin typeface="Book Antiqua" panose="02040602050305030304" pitchFamily="18" charset="0"/>
                <a:cs typeface="Times New Roman" panose="02020603050405020304" pitchFamily="18" charset="0"/>
              </a:defRPr>
            </a:lvl4pPr>
            <a:lvl5pPr marL="2057400" indent="-228600">
              <a:spcBef>
                <a:spcPct val="20000"/>
              </a:spcBef>
              <a:buChar char="»"/>
              <a:defRPr>
                <a:solidFill>
                  <a:schemeClr val="tx1"/>
                </a:solidFill>
                <a:latin typeface="Book Antiqua" panose="02040602050305030304" pitchFamily="18" charset="0"/>
                <a:cs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9pPr>
          </a:lstStyle>
          <a:p>
            <a:pPr eaLnBrk="0" fontAlgn="base" hangingPunct="0">
              <a:spcBef>
                <a:spcPct val="0"/>
              </a:spcBef>
              <a:spcAft>
                <a:spcPct val="0"/>
              </a:spcAft>
              <a:buFontTx/>
              <a:buNone/>
            </a:pPr>
            <a:r>
              <a:rPr lang="sv-SE" altLang="sv-SE" sz="3200" dirty="0">
                <a:solidFill>
                  <a:srgbClr val="000000"/>
                </a:solidFill>
                <a:latin typeface="Times New Roman" panose="02020603050405020304" pitchFamily="18" charset="0"/>
                <a:sym typeface="Wingdings 2" panose="05020102010507070707" pitchFamily="18" charset="2"/>
              </a:rPr>
              <a:t></a:t>
            </a:r>
            <a:endParaRPr lang="sv-SE" altLang="sv-SE" sz="3200" dirty="0">
              <a:solidFill>
                <a:srgbClr val="000000"/>
              </a:solidFill>
              <a:latin typeface="Times New Roman" panose="02020603050405020304" pitchFamily="18" charset="0"/>
            </a:endParaRPr>
          </a:p>
        </p:txBody>
      </p:sp>
      <p:sp>
        <p:nvSpPr>
          <p:cNvPr id="110" name="Finansiellt läge-rektangel"/>
          <p:cNvSpPr/>
          <p:nvPr/>
        </p:nvSpPr>
        <p:spPr>
          <a:xfrm>
            <a:off x="9181697" y="2486510"/>
            <a:ext cx="2085557" cy="5276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Finansiellt läge</a:t>
            </a:r>
          </a:p>
          <a:p>
            <a:r>
              <a:rPr lang="sv-SE" sz="800" dirty="0" smtClean="0">
                <a:solidFill>
                  <a:srgbClr val="626262"/>
                </a:solidFill>
              </a:rPr>
              <a:t>Klicka på fliken Normalläge nedan för att se vilka relationer som tillkommer i sådant läge</a:t>
            </a:r>
            <a:endParaRPr lang="sv-SE" sz="800" dirty="0">
              <a:solidFill>
                <a:srgbClr val="626262"/>
              </a:solidFill>
            </a:endParaRPr>
          </a:p>
        </p:txBody>
      </p:sp>
      <p:sp>
        <p:nvSpPr>
          <p:cNvPr id="112" name="textruta 22"/>
          <p:cNvSpPr txBox="1">
            <a:spLocks noChangeArrowheads="1"/>
          </p:cNvSpPr>
          <p:nvPr/>
        </p:nvSpPr>
        <p:spPr bwMode="auto">
          <a:xfrm>
            <a:off x="8838259" y="2409733"/>
            <a:ext cx="5937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Book Antiqua" panose="02040602050305030304" pitchFamily="18" charset="0"/>
                <a:cs typeface="Times New Roman" panose="02020603050405020304" pitchFamily="18" charset="0"/>
              </a:defRPr>
            </a:lvl1pPr>
            <a:lvl2pPr marL="742950" indent="-285750">
              <a:spcBef>
                <a:spcPct val="20000"/>
              </a:spcBef>
              <a:buChar char="–"/>
              <a:defRPr sz="2400">
                <a:solidFill>
                  <a:schemeClr val="tx1"/>
                </a:solidFill>
                <a:latin typeface="Book Antiqua" panose="02040602050305030304" pitchFamily="18" charset="0"/>
                <a:cs typeface="Times New Roman" panose="02020603050405020304" pitchFamily="18" charset="0"/>
              </a:defRPr>
            </a:lvl2pPr>
            <a:lvl3pPr marL="1143000" indent="-228600">
              <a:spcBef>
                <a:spcPct val="20000"/>
              </a:spcBef>
              <a:buChar char="•"/>
              <a:defRPr sz="2000">
                <a:solidFill>
                  <a:schemeClr val="tx1"/>
                </a:solidFill>
                <a:latin typeface="Book Antiqua" panose="02040602050305030304" pitchFamily="18" charset="0"/>
                <a:cs typeface="Times New Roman" panose="02020603050405020304" pitchFamily="18" charset="0"/>
              </a:defRPr>
            </a:lvl3pPr>
            <a:lvl4pPr marL="1600200" indent="-228600">
              <a:spcBef>
                <a:spcPct val="20000"/>
              </a:spcBef>
              <a:buChar char="–"/>
              <a:defRPr>
                <a:solidFill>
                  <a:schemeClr val="tx1"/>
                </a:solidFill>
                <a:latin typeface="Book Antiqua" panose="02040602050305030304" pitchFamily="18" charset="0"/>
                <a:cs typeface="Times New Roman" panose="02020603050405020304" pitchFamily="18" charset="0"/>
              </a:defRPr>
            </a:lvl4pPr>
            <a:lvl5pPr marL="2057400" indent="-228600">
              <a:spcBef>
                <a:spcPct val="20000"/>
              </a:spcBef>
              <a:buChar char="»"/>
              <a:defRPr>
                <a:solidFill>
                  <a:schemeClr val="tx1"/>
                </a:solidFill>
                <a:latin typeface="Book Antiqua" panose="02040602050305030304" pitchFamily="18" charset="0"/>
                <a:cs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9pPr>
          </a:lstStyle>
          <a:p>
            <a:pPr eaLnBrk="0" fontAlgn="base" hangingPunct="0">
              <a:spcBef>
                <a:spcPct val="0"/>
              </a:spcBef>
              <a:spcAft>
                <a:spcPct val="0"/>
              </a:spcAft>
              <a:buFontTx/>
              <a:buNone/>
            </a:pPr>
            <a:r>
              <a:rPr lang="sv-SE" altLang="sv-SE" sz="3200" dirty="0">
                <a:solidFill>
                  <a:srgbClr val="000000"/>
                </a:solidFill>
                <a:latin typeface="Times New Roman" panose="02020603050405020304" pitchFamily="18" charset="0"/>
                <a:sym typeface="Wingdings 2" panose="05020102010507070707" pitchFamily="18" charset="2"/>
              </a:rPr>
              <a:t></a:t>
            </a:r>
            <a:endParaRPr lang="sv-SE" altLang="sv-SE" sz="3200" dirty="0">
              <a:solidFill>
                <a:srgbClr val="000000"/>
              </a:solidFill>
              <a:latin typeface="Times New Roman" panose="02020603050405020304" pitchFamily="18" charset="0"/>
            </a:endParaRPr>
          </a:p>
        </p:txBody>
      </p:sp>
      <p:sp>
        <p:nvSpPr>
          <p:cNvPr id="113" name="Rektangel 112">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8"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121"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122"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252432872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187364"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RIKSDAGEN</a:t>
            </a:r>
            <a:endParaRPr lang="sv-SE" sz="1100" b="1" dirty="0"/>
          </a:p>
        </p:txBody>
      </p:sp>
      <p:sp>
        <p:nvSpPr>
          <p:cNvPr id="7" name="Rounded Rectangle 6"/>
          <p:cNvSpPr/>
          <p:nvPr/>
        </p:nvSpPr>
        <p:spPr>
          <a:xfrm>
            <a:off x="177603" y="2252750"/>
            <a:ext cx="552000"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smtClean="0"/>
              <a:t>VEM</a:t>
            </a:r>
            <a:endParaRPr lang="sv-SE" sz="1200" b="1" dirty="0"/>
          </a:p>
        </p:txBody>
      </p:sp>
      <p:sp>
        <p:nvSpPr>
          <p:cNvPr id="115" name="Rounded Rectangle 114">
            <a:hlinkClick r:id="rId2" action="ppaction://hlinksldjump"/>
          </p:cNvPr>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smtClean="0"/>
              <a:t>VAD</a:t>
            </a:r>
            <a:endParaRPr lang="sv-SE" sz="1100" b="1" dirty="0"/>
          </a:p>
        </p:txBody>
      </p:sp>
      <p:sp>
        <p:nvSpPr>
          <p:cNvPr id="127" name="Rounded Rectangle 126">
            <a:hlinkClick r:id="rId3" action="ppaction://hlinksldjump"/>
          </p:cNvPr>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a:hlinkClick r:id="rId4" action="ppaction://hlinksldjump"/>
          </p:cNvPr>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a:hlinkClick r:id="rId5" action="ppaction://hlinksldjump"/>
          </p:cNvPr>
          <p:cNvSpPr/>
          <p:nvPr/>
        </p:nvSpPr>
        <p:spPr>
          <a:xfrm>
            <a:off x="3056458" y="2252749"/>
            <a:ext cx="781161"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smtClean="0">
                <a:solidFill>
                  <a:schemeClr val="tx1"/>
                </a:solidFill>
              </a:rPr>
              <a:t>Riksdagen stiftar de lagar som gäller i det finansiella systemet. Riksdagen fattar också budgetbeslut som kan påverka förutsättningarna för det finansiella systemet.</a:t>
            </a:r>
          </a:p>
          <a:p>
            <a:endParaRPr lang="sv-SE" sz="1200" dirty="0" smtClean="0">
              <a:solidFill>
                <a:schemeClr val="tx1"/>
              </a:solidFill>
            </a:endParaRPr>
          </a:p>
          <a:p>
            <a:r>
              <a:rPr lang="sv-SE" sz="1200" dirty="0" smtClean="0">
                <a:solidFill>
                  <a:schemeClr val="tx1"/>
                </a:solidFill>
              </a:rPr>
              <a:t>Riksdagen är den högsta beslutande församlingen i Sverige. Riksdagens 349 ledamöter representerar väljarna och utses i allmänna val.</a:t>
            </a:r>
            <a:endParaRPr lang="sv-SE" sz="1200" dirty="0">
              <a:solidFill>
                <a:schemeClr val="tx1"/>
              </a:solidFill>
            </a:endParaRPr>
          </a:p>
        </p:txBody>
      </p:sp>
      <p:sp>
        <p:nvSpPr>
          <p:cNvPr id="19" name="Rounded Rectangle 129">
            <a:hlinkClick r:id="rId6"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0" name="Rounded Rectangle 129">
            <a:hlinkClick r:id="rId7"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pic>
        <p:nvPicPr>
          <p:cNvPr id="17" name="Picture 70"/>
          <p:cNvPicPr>
            <a:picLocks noChangeAspect="1"/>
          </p:cNvPicPr>
          <p:nvPr/>
        </p:nvPicPr>
        <p:blipFill>
          <a:blip r:embed="rId8">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18" name="Rektangel 17">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4"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5"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26"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101742587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187364"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RIKSDAGEN</a:t>
            </a:r>
            <a:endParaRPr lang="sv-SE" sz="1100" b="1" dirty="0"/>
          </a:p>
        </p:txBody>
      </p:sp>
      <p:sp>
        <p:nvSpPr>
          <p:cNvPr id="7" name="Rounded Rectangle 6">
            <a:hlinkClick r:id="rId2" action="ppaction://hlinksldjump"/>
          </p:cNvPr>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smtClean="0"/>
              <a:t>VEM</a:t>
            </a:r>
            <a:endParaRPr lang="sv-SE" sz="1200" b="1" dirty="0"/>
          </a:p>
        </p:txBody>
      </p:sp>
      <p:sp>
        <p:nvSpPr>
          <p:cNvPr id="115" name="Rounded Rectangle 114"/>
          <p:cNvSpPr/>
          <p:nvPr/>
        </p:nvSpPr>
        <p:spPr>
          <a:xfrm>
            <a:off x="729603" y="2252750"/>
            <a:ext cx="552000"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a:hlinkClick r:id="rId3" action="ppaction://hlinksldjump"/>
          </p:cNvPr>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a:hlinkClick r:id="rId4" action="ppaction://hlinksldjump"/>
          </p:cNvPr>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a:hlinkClick r:id="rId5" action="ppaction://hlinksldjump"/>
          </p:cNvPr>
          <p:cNvSpPr/>
          <p:nvPr/>
        </p:nvSpPr>
        <p:spPr>
          <a:xfrm>
            <a:off x="3056458" y="2252749"/>
            <a:ext cx="781161"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smtClean="0">
                <a:solidFill>
                  <a:schemeClr val="tx1"/>
                </a:solidFill>
              </a:rPr>
              <a:t>Riksdagen beslutar om lagar och om hur staten ska fördela sina resurser. Hit hör också lagar och resurser för det finansiella systemet. Riksdagen kontrollerar också att regeringen verkställt och hållit budgeten.</a:t>
            </a:r>
          </a:p>
          <a:p>
            <a:endParaRPr lang="sv-SE" sz="1200" dirty="0" smtClean="0">
              <a:solidFill>
                <a:schemeClr val="tx1"/>
              </a:solidFill>
            </a:endParaRPr>
          </a:p>
        </p:txBody>
      </p:sp>
      <p:pic>
        <p:nvPicPr>
          <p:cNvPr id="22"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3" name="Rounded Rectangle 129">
            <a:hlinkClick r:id="rId7"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4" name="Rounded Rectangle 129">
            <a:hlinkClick r:id="rId8"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5" name="Rektangel 24">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9"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30"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1"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194965112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187364"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RIKSDAGEN</a:t>
            </a:r>
            <a:endParaRPr lang="sv-SE" sz="1100" b="1" dirty="0"/>
          </a:p>
        </p:txBody>
      </p:sp>
      <p:sp>
        <p:nvSpPr>
          <p:cNvPr id="7" name="Rounded Rectangle 6">
            <a:hlinkClick r:id="rId2" action="ppaction://hlinksldjump"/>
          </p:cNvPr>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smtClean="0"/>
              <a:t>VEM</a:t>
            </a:r>
            <a:endParaRPr lang="sv-SE" sz="1200" b="1" dirty="0"/>
          </a:p>
        </p:txBody>
      </p:sp>
      <p:sp>
        <p:nvSpPr>
          <p:cNvPr id="115" name="Rounded Rectangle 114">
            <a:hlinkClick r:id="rId3" action="ppaction://hlinksldjump"/>
          </p:cNvPr>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p:cNvSpPr/>
          <p:nvPr/>
        </p:nvSpPr>
        <p:spPr>
          <a:xfrm>
            <a:off x="1281603" y="2252750"/>
            <a:ext cx="552000"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a:hlinkClick r:id="rId4" action="ppaction://hlinksldjump"/>
          </p:cNvPr>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a:hlinkClick r:id="rId5" action="ppaction://hlinksldjump"/>
          </p:cNvPr>
          <p:cNvSpPr/>
          <p:nvPr/>
        </p:nvSpPr>
        <p:spPr>
          <a:xfrm>
            <a:off x="3056458" y="2252749"/>
            <a:ext cx="781161"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a:solidFill>
                  <a:schemeClr val="tx1"/>
                </a:solidFill>
              </a:rPr>
              <a:t>Förslag till lagförändring och budget kommer oftast från regeringen i en proposition. Finansdepartementet förbereder förslag inom det finansiella området. Lagförslag kan också komma från riksdagsledamöter i en motion</a:t>
            </a:r>
            <a:r>
              <a:rPr lang="sv-SE" sz="1200" dirty="0" smtClean="0">
                <a:solidFill>
                  <a:schemeClr val="tx1"/>
                </a:solidFill>
              </a:rPr>
              <a:t>.</a:t>
            </a:r>
          </a:p>
          <a:p>
            <a:r>
              <a:rPr lang="sv-SE" sz="1200" dirty="0">
                <a:solidFill>
                  <a:schemeClr val="tx1"/>
                </a:solidFill>
              </a:rPr>
              <a:t> </a:t>
            </a:r>
          </a:p>
          <a:p>
            <a:r>
              <a:rPr lang="sv-SE" sz="1200" dirty="0">
                <a:solidFill>
                  <a:schemeClr val="tx1"/>
                </a:solidFill>
              </a:rPr>
              <a:t>Alla lagförslag bereds i utskott innan riksdagen fattar beslut. Finansutskottet bereder lagförslag om det finansiella systemet. För att lagförslaget ska gå igenom måste en majoritet av ledamöterna i riksdagen rösta för det. Finansutskottet utvärderar senare hur Finansdepartementet och dess myndigheter realiserar beslutet</a:t>
            </a:r>
            <a:r>
              <a:rPr lang="sv-SE" sz="1200" dirty="0" smtClean="0">
                <a:solidFill>
                  <a:schemeClr val="tx1"/>
                </a:solidFill>
              </a:rPr>
              <a:t>.</a:t>
            </a:r>
          </a:p>
          <a:p>
            <a:endParaRPr lang="sv-SE" sz="1200" dirty="0">
              <a:solidFill>
                <a:schemeClr val="tx1"/>
              </a:solidFill>
            </a:endParaRPr>
          </a:p>
          <a:p>
            <a:r>
              <a:rPr lang="sv-SE" sz="1200" dirty="0">
                <a:solidFill>
                  <a:schemeClr val="tx1"/>
                </a:solidFill>
              </a:rPr>
              <a:t>Ett fåtal myndigheter lyder under riksdagen. Till dem hör Riksbanken. År 1999 ändrade riksdagen lagen för att ge Riksbanken en mer självständig roll. Riksdagen formulerade övergripande mål för Riksbanken och reglerade dem i lag. Riksbanken arbetar sedan dess självständigt för att uppnå målen. Varje år måste Riksbanken rapportera till riksdagen hur det går. Riksdagen kontrollerar att Riksbanken arbetar på ett lämpligt sätt. Riksdagen utser också riksbanksfullmäktige. </a:t>
            </a:r>
          </a:p>
          <a:p>
            <a:endParaRPr lang="sv-SE" sz="1200" dirty="0" smtClean="0">
              <a:solidFill>
                <a:schemeClr val="tx1"/>
              </a:solidFill>
            </a:endParaRPr>
          </a:p>
        </p:txBody>
      </p:sp>
      <p:pic>
        <p:nvPicPr>
          <p:cNvPr id="21"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86020"/>
            <a:ext cx="2666580" cy="5924982"/>
          </a:xfrm>
          <a:prstGeom prst="rect">
            <a:avLst/>
          </a:prstGeom>
        </p:spPr>
      </p:pic>
      <p:pic>
        <p:nvPicPr>
          <p:cNvPr id="22"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86020"/>
            <a:ext cx="2666580" cy="5924982"/>
          </a:xfrm>
          <a:prstGeom prst="rect">
            <a:avLst/>
          </a:prstGeom>
        </p:spPr>
      </p:pic>
      <p:sp>
        <p:nvSpPr>
          <p:cNvPr id="23" name="Rounded Rectangle 129">
            <a:hlinkClick r:id="rId7"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4" name="Rounded Rectangle 129">
            <a:hlinkClick r:id="rId8"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5" name="Rektangel 24">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9"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30"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1"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304270574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187364"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RIKSDAGEN</a:t>
            </a:r>
            <a:endParaRPr lang="sv-SE" sz="1100" b="1" dirty="0"/>
          </a:p>
        </p:txBody>
      </p:sp>
      <p:sp>
        <p:nvSpPr>
          <p:cNvPr id="7" name="Rounded Rectangle 6">
            <a:hlinkClick r:id="rId2" action="ppaction://hlinksldjump"/>
          </p:cNvPr>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smtClean="0"/>
              <a:t>VEM</a:t>
            </a:r>
            <a:endParaRPr lang="sv-SE" sz="1200" b="1" dirty="0"/>
          </a:p>
        </p:txBody>
      </p:sp>
      <p:sp>
        <p:nvSpPr>
          <p:cNvPr id="115" name="Rounded Rectangle 114">
            <a:hlinkClick r:id="rId3" action="ppaction://hlinksldjump"/>
          </p:cNvPr>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a:hlinkClick r:id="rId4" action="ppaction://hlinksldjump"/>
          </p:cNvPr>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p:cNvSpPr/>
          <p:nvPr/>
        </p:nvSpPr>
        <p:spPr>
          <a:xfrm>
            <a:off x="1833603" y="2252750"/>
            <a:ext cx="1222855" cy="299257"/>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a:hlinkClick r:id="rId5" action="ppaction://hlinksldjump"/>
          </p:cNvPr>
          <p:cNvSpPr/>
          <p:nvPr/>
        </p:nvSpPr>
        <p:spPr>
          <a:xfrm>
            <a:off x="3056458" y="2252749"/>
            <a:ext cx="781161"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200" dirty="0">
              <a:solidFill>
                <a:schemeClr val="tx1"/>
              </a:solidFill>
            </a:endParaRPr>
          </a:p>
          <a:p>
            <a:r>
              <a:rPr lang="sv-SE" sz="1200" dirty="0">
                <a:solidFill>
                  <a:schemeClr val="tx1"/>
                </a:solidFill>
              </a:rPr>
              <a:t>Regeringen kan ta initiativ till särskilda krisåtgärder som inte regleras i </a:t>
            </a:r>
            <a:r>
              <a:rPr lang="sv-SE" sz="1200" dirty="0" err="1">
                <a:solidFill>
                  <a:schemeClr val="tx1"/>
                </a:solidFill>
              </a:rPr>
              <a:t>stödlagen</a:t>
            </a:r>
            <a:r>
              <a:rPr lang="sv-SE" sz="1200" dirty="0">
                <a:solidFill>
                  <a:schemeClr val="tx1"/>
                </a:solidFill>
              </a:rPr>
              <a:t> och som kräver beslut av riksdagen. Under krisen 2008-2009 beslutade riksdagen till exempel att ge Exportkreditnämnden möjlighet att ställa ut mer garantier till icke-finansiella företag för att förbättra deras tillgång till krediter.</a:t>
            </a:r>
          </a:p>
          <a:p>
            <a:endParaRPr lang="sv-SE" sz="1200" dirty="0">
              <a:solidFill>
                <a:schemeClr val="tx1"/>
              </a:solidFill>
            </a:endParaRPr>
          </a:p>
          <a:p>
            <a:endParaRPr lang="sv-SE" sz="1200" dirty="0" smtClean="0">
              <a:solidFill>
                <a:schemeClr val="tx1"/>
              </a:solidFill>
            </a:endParaRPr>
          </a:p>
        </p:txBody>
      </p:sp>
      <p:pic>
        <p:nvPicPr>
          <p:cNvPr id="21"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7"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8"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8"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9"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0"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379810062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187364"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RIKSDAGEN</a:t>
            </a:r>
            <a:endParaRPr lang="sv-SE" sz="1100" b="1" dirty="0"/>
          </a:p>
        </p:txBody>
      </p:sp>
      <p:sp>
        <p:nvSpPr>
          <p:cNvPr id="7" name="Rounded Rectangle 6">
            <a:hlinkClick r:id="rId2" action="ppaction://hlinksldjump"/>
          </p:cNvPr>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smtClean="0"/>
              <a:t>VEM</a:t>
            </a:r>
            <a:endParaRPr lang="sv-SE" sz="1200" b="1" dirty="0"/>
          </a:p>
        </p:txBody>
      </p:sp>
      <p:sp>
        <p:nvSpPr>
          <p:cNvPr id="115" name="Rounded Rectangle 114">
            <a:hlinkClick r:id="rId3" action="ppaction://hlinksldjump"/>
          </p:cNvPr>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a:hlinkClick r:id="rId4" action="ppaction://hlinksldjump"/>
          </p:cNvPr>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a:hlinkClick r:id="rId5" action="ppaction://hlinksldjump"/>
          </p:cNvPr>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p:cNvSpPr/>
          <p:nvPr/>
        </p:nvSpPr>
        <p:spPr>
          <a:xfrm>
            <a:off x="3056458" y="2252749"/>
            <a:ext cx="781161"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200" dirty="0">
              <a:solidFill>
                <a:schemeClr val="tx1"/>
              </a:solidFill>
            </a:endParaRPr>
          </a:p>
          <a:p>
            <a:r>
              <a:rPr lang="sv-SE" sz="1200" b="1" dirty="0">
                <a:solidFill>
                  <a:schemeClr val="tx1"/>
                </a:solidFill>
              </a:rPr>
              <a:t>Läs </a:t>
            </a:r>
            <a:r>
              <a:rPr lang="sv-SE" sz="1200" b="1" dirty="0" smtClean="0">
                <a:solidFill>
                  <a:schemeClr val="tx1"/>
                </a:solidFill>
              </a:rPr>
              <a:t>mer</a:t>
            </a:r>
          </a:p>
          <a:p>
            <a:endParaRPr lang="sv-SE" sz="1200" dirty="0">
              <a:solidFill>
                <a:schemeClr val="tx1"/>
              </a:solidFill>
            </a:endParaRPr>
          </a:p>
          <a:p>
            <a:r>
              <a:rPr lang="sv-SE" sz="1200" dirty="0">
                <a:solidFill>
                  <a:schemeClr val="tx1"/>
                </a:solidFill>
              </a:rPr>
              <a:t>Riksdagens arbete: </a:t>
            </a:r>
            <a:r>
              <a:rPr lang="sv-SE" sz="1200" dirty="0">
                <a:solidFill>
                  <a:schemeClr val="tx1"/>
                </a:solidFill>
                <a:hlinkClick r:id="rId6"/>
              </a:rPr>
              <a:t>http://www.riksdagen.se/sv/Sa-funkar-riksdagen/</a:t>
            </a:r>
            <a:r>
              <a:rPr lang="sv-SE" sz="1200" dirty="0">
                <a:solidFill>
                  <a:schemeClr val="tx1"/>
                </a:solidFill>
              </a:rPr>
              <a:t> </a:t>
            </a:r>
            <a:endParaRPr lang="sv-SE" sz="1200" dirty="0" smtClean="0">
              <a:solidFill>
                <a:schemeClr val="tx1"/>
              </a:solidFill>
            </a:endParaRPr>
          </a:p>
          <a:p>
            <a:endParaRPr lang="sv-SE" sz="1200" dirty="0">
              <a:solidFill>
                <a:schemeClr val="tx1"/>
              </a:solidFill>
            </a:endParaRPr>
          </a:p>
          <a:p>
            <a:r>
              <a:rPr lang="sv-SE" sz="1200" dirty="0">
                <a:solidFill>
                  <a:schemeClr val="tx1"/>
                </a:solidFill>
              </a:rPr>
              <a:t>Finansutskottet: </a:t>
            </a:r>
            <a:r>
              <a:rPr lang="sv-SE" sz="1200" dirty="0">
                <a:solidFill>
                  <a:schemeClr val="tx1"/>
                </a:solidFill>
                <a:hlinkClick r:id="rId7"/>
              </a:rPr>
              <a:t>http://www.riksdagen.se/Utskott-EU-namnd/Finansutskottet/</a:t>
            </a:r>
            <a:r>
              <a:rPr lang="sv-SE" sz="1200" dirty="0">
                <a:solidFill>
                  <a:schemeClr val="tx1"/>
                </a:solidFill>
              </a:rPr>
              <a:t> </a:t>
            </a:r>
            <a:endParaRPr lang="sv-SE" sz="1200" dirty="0" smtClean="0">
              <a:solidFill>
                <a:schemeClr val="tx1"/>
              </a:solidFill>
            </a:endParaRPr>
          </a:p>
          <a:p>
            <a:endParaRPr lang="sv-SE" sz="1200" dirty="0">
              <a:solidFill>
                <a:schemeClr val="tx1"/>
              </a:solidFill>
            </a:endParaRPr>
          </a:p>
          <a:p>
            <a:r>
              <a:rPr lang="sv-SE" sz="1200" dirty="0">
                <a:solidFill>
                  <a:schemeClr val="tx1"/>
                </a:solidFill>
              </a:rPr>
              <a:t>Debatter och beslut i kammaren: </a:t>
            </a:r>
            <a:r>
              <a:rPr lang="sv-SE" sz="1200" dirty="0">
                <a:solidFill>
                  <a:schemeClr val="tx1"/>
                </a:solidFill>
                <a:hlinkClick r:id="rId8"/>
              </a:rPr>
              <a:t>http://www.riksdagen.se/sv/Sa-funkar-riksdagen/Debatter-och-beslut-i-kammaren/</a:t>
            </a:r>
            <a:endParaRPr lang="sv-SE" sz="1200" dirty="0">
              <a:solidFill>
                <a:schemeClr val="tx1"/>
              </a:solidFill>
            </a:endParaRPr>
          </a:p>
          <a:p>
            <a:endParaRPr lang="sv-SE" sz="1200" dirty="0">
              <a:solidFill>
                <a:schemeClr val="tx1"/>
              </a:solidFill>
            </a:endParaRPr>
          </a:p>
          <a:p>
            <a:endParaRPr lang="sv-SE" sz="1200" dirty="0" smtClean="0">
              <a:solidFill>
                <a:schemeClr val="tx1"/>
              </a:solidFill>
            </a:endParaRPr>
          </a:p>
        </p:txBody>
      </p:sp>
      <p:pic>
        <p:nvPicPr>
          <p:cNvPr id="21" name="Picture 70"/>
          <p:cNvPicPr>
            <a:picLocks noChangeAspect="1"/>
          </p:cNvPicPr>
          <p:nvPr/>
        </p:nvPicPr>
        <p:blipFill>
          <a:blip r:embed="rId9">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10"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11"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12"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8" name="Rounded Rectangle 43">
            <a:hlinkClick r:id="rId12"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9" name="Rounded Rectangle 47">
            <a:hlinkClick r:id="rId13"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0" name="Rounded Rectangle 101">
            <a:hlinkClick r:id="rId14"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273563945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187364"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REGERINGEN</a:t>
            </a:r>
            <a:endParaRPr lang="sv-SE" sz="1100" b="1" dirty="0"/>
          </a:p>
        </p:txBody>
      </p:sp>
      <p:sp>
        <p:nvSpPr>
          <p:cNvPr id="7" name="Rounded Rectangle 6"/>
          <p:cNvSpPr/>
          <p:nvPr/>
        </p:nvSpPr>
        <p:spPr>
          <a:xfrm>
            <a:off x="177603" y="2252750"/>
            <a:ext cx="552000"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smtClean="0"/>
              <a:t>VEM</a:t>
            </a:r>
            <a:endParaRPr lang="sv-SE" sz="1200" b="1" dirty="0"/>
          </a:p>
        </p:txBody>
      </p:sp>
      <p:sp>
        <p:nvSpPr>
          <p:cNvPr id="115" name="Rounded Rectangle 114">
            <a:hlinkClick r:id="rId2" action="ppaction://hlinksldjump"/>
          </p:cNvPr>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a:hlinkClick r:id="rId3" action="ppaction://hlinksldjump"/>
          </p:cNvPr>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a:hlinkClick r:id="rId4" action="ppaction://hlinksldjump"/>
          </p:cNvPr>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a:hlinkClick r:id="rId5" action="ppaction://hlinksldjump"/>
          </p:cNvPr>
          <p:cNvSpPr/>
          <p:nvPr/>
        </p:nvSpPr>
        <p:spPr>
          <a:xfrm>
            <a:off x="3056458" y="2252749"/>
            <a:ext cx="781161"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200" dirty="0">
              <a:solidFill>
                <a:schemeClr val="tx1"/>
              </a:solidFill>
            </a:endParaRPr>
          </a:p>
          <a:p>
            <a:r>
              <a:rPr lang="sv-SE" sz="1200" dirty="0">
                <a:solidFill>
                  <a:schemeClr val="tx1"/>
                </a:solidFill>
              </a:rPr>
              <a:t>Regeringen har övergripande ansvar för utformningen av ramverket för finansiell stabilitet. Vid en kris kan regeringen ta initiativ till särskilda åtgärder om myndigheternas verktyg inte räcker till</a:t>
            </a:r>
            <a:r>
              <a:rPr lang="sv-SE" sz="1200" dirty="0" smtClean="0">
                <a:solidFill>
                  <a:schemeClr val="tx1"/>
                </a:solidFill>
              </a:rPr>
              <a:t>.</a:t>
            </a:r>
          </a:p>
          <a:p>
            <a:endParaRPr lang="sv-SE" sz="1200" dirty="0">
              <a:solidFill>
                <a:schemeClr val="tx1"/>
              </a:solidFill>
            </a:endParaRPr>
          </a:p>
          <a:p>
            <a:r>
              <a:rPr lang="sv-SE" sz="1200" dirty="0">
                <a:solidFill>
                  <a:schemeClr val="tx1"/>
                </a:solidFill>
              </a:rPr>
              <a:t>Regeringen består av alla statsråd med statsministern som ordförande. Regeringen är ansvarig inför riksdagen och verkställer riksdagens beslut. Dessutom tar regeringen fram förslag till nya lagar eller lagändringar och ligger bakom de flesta lagförslag som riksdagen beslutar om.</a:t>
            </a:r>
          </a:p>
          <a:p>
            <a:endParaRPr lang="sv-SE" sz="1200" dirty="0">
              <a:solidFill>
                <a:schemeClr val="tx1"/>
              </a:solidFill>
            </a:endParaRPr>
          </a:p>
          <a:p>
            <a:endParaRPr lang="sv-SE" sz="1200" dirty="0">
              <a:solidFill>
                <a:schemeClr val="tx1"/>
              </a:solidFill>
            </a:endParaRPr>
          </a:p>
          <a:p>
            <a:endParaRPr lang="sv-SE" sz="1200" dirty="0" smtClean="0">
              <a:solidFill>
                <a:schemeClr val="tx1"/>
              </a:solidFill>
            </a:endParaRPr>
          </a:p>
        </p:txBody>
      </p:sp>
      <p:pic>
        <p:nvPicPr>
          <p:cNvPr id="21"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7"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8"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8"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9"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0"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158434604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187364"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REGERINGEN</a:t>
            </a:r>
            <a:endParaRPr lang="sv-SE" sz="1100" b="1" dirty="0"/>
          </a:p>
        </p:txBody>
      </p:sp>
      <p:sp>
        <p:nvSpPr>
          <p:cNvPr id="7" name="Rounded Rectangle 6">
            <a:hlinkClick r:id="rId2" action="ppaction://hlinksldjump"/>
          </p:cNvPr>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p:cNvSpPr/>
          <p:nvPr/>
        </p:nvSpPr>
        <p:spPr>
          <a:xfrm>
            <a:off x="729603" y="2252750"/>
            <a:ext cx="552000"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a:hlinkClick r:id="rId3" action="ppaction://hlinksldjump"/>
          </p:cNvPr>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a:hlinkClick r:id="rId4" action="ppaction://hlinksldjump"/>
          </p:cNvPr>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a:hlinkClick r:id="rId5" action="ppaction://hlinksldjump"/>
          </p:cNvPr>
          <p:cNvSpPr/>
          <p:nvPr/>
        </p:nvSpPr>
        <p:spPr>
          <a:xfrm>
            <a:off x="3056458" y="2252749"/>
            <a:ext cx="781161"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200" dirty="0">
              <a:solidFill>
                <a:schemeClr val="tx1"/>
              </a:solidFill>
            </a:endParaRPr>
          </a:p>
          <a:p>
            <a:r>
              <a:rPr lang="sv-SE" sz="1200" dirty="0">
                <a:solidFill>
                  <a:schemeClr val="tx1"/>
                </a:solidFill>
              </a:rPr>
              <a:t>Regeringen verkar för ett effektivt finansiellt system som är stabilt och där konsumenternas intressen skyddas. Regeringen har det övergripande ansvaret för att regleringen av de finansiella marknaderna följs. </a:t>
            </a:r>
          </a:p>
          <a:p>
            <a:endParaRPr lang="sv-SE" sz="1200" dirty="0" smtClean="0">
              <a:solidFill>
                <a:schemeClr val="tx1"/>
              </a:solidFill>
            </a:endParaRPr>
          </a:p>
        </p:txBody>
      </p:sp>
      <p:pic>
        <p:nvPicPr>
          <p:cNvPr id="21"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7"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8"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8"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9"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0"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212883855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97" name="Rectangle 61"/>
          <p:cNvSpPr/>
          <p:nvPr/>
        </p:nvSpPr>
        <p:spPr>
          <a:xfrm>
            <a:off x="529592" y="1599434"/>
            <a:ext cx="4649722"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b="1" dirty="0" smtClean="0">
                <a:solidFill>
                  <a:srgbClr val="626262"/>
                </a:solidFill>
              </a:rPr>
              <a:t>Om Finanskartan</a:t>
            </a:r>
            <a:endParaRPr lang="sv-SE" sz="1400" b="1" dirty="0">
              <a:solidFill>
                <a:srgbClr val="626262"/>
              </a:solidFill>
            </a:endParaRPr>
          </a:p>
        </p:txBody>
      </p:sp>
      <p:sp>
        <p:nvSpPr>
          <p:cNvPr id="98" name="Rectangle 2"/>
          <p:cNvSpPr/>
          <p:nvPr/>
        </p:nvSpPr>
        <p:spPr>
          <a:xfrm>
            <a:off x="5195457" y="2866365"/>
            <a:ext cx="5308510" cy="161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100" dirty="0" smtClean="0">
                <a:solidFill>
                  <a:schemeClr val="tx1"/>
                </a:solidFill>
              </a:rPr>
              <a:t>Det </a:t>
            </a:r>
            <a:r>
              <a:rPr lang="sv-SE" sz="1100" dirty="0">
                <a:solidFill>
                  <a:schemeClr val="tx1"/>
                </a:solidFill>
              </a:rPr>
              <a:t>finansiella systemet består av aktörer som exempelvis banker och försäkringsbolag, men även av finansiella marknader och den finansiella infrastruktur som behövs för att kunna genomföra transaktioner. I det finansiella systemet agerar också företag och hushåll. De myndigheter som arbetar med finansiell stabilitet är Finansdepartementet (som företrädare för regeringen), Finansinspektionen, Riksbanken och Riksgälden</a:t>
            </a:r>
            <a:r>
              <a:rPr lang="sv-SE" sz="1100" dirty="0" smtClean="0">
                <a:solidFill>
                  <a:schemeClr val="tx1"/>
                </a:solidFill>
              </a:rPr>
              <a:t>.</a:t>
            </a:r>
          </a:p>
          <a:p>
            <a:endParaRPr lang="sv-SE" sz="1100" dirty="0">
              <a:solidFill>
                <a:schemeClr val="tx1"/>
              </a:solidFill>
            </a:endParaRPr>
          </a:p>
          <a:p>
            <a:r>
              <a:rPr lang="sv-SE" sz="1100" dirty="0">
                <a:solidFill>
                  <a:schemeClr val="tx1"/>
                </a:solidFill>
              </a:rPr>
              <a:t>Läs mer </a:t>
            </a:r>
            <a:r>
              <a:rPr lang="sv-SE" sz="1100" dirty="0" smtClean="0">
                <a:solidFill>
                  <a:schemeClr val="tx1"/>
                </a:solidFill>
              </a:rPr>
              <a:t>om en aktör genom </a:t>
            </a:r>
            <a:r>
              <a:rPr lang="sv-SE" sz="1100" dirty="0">
                <a:solidFill>
                  <a:schemeClr val="tx1"/>
                </a:solidFill>
              </a:rPr>
              <a:t>att klicka på respektive aktörs ruta i Finanskartan.</a:t>
            </a:r>
          </a:p>
          <a:p>
            <a:endParaRPr lang="sv-SE" sz="1100" dirty="0">
              <a:solidFill>
                <a:schemeClr val="tx1"/>
              </a:solidFill>
            </a:endParaRPr>
          </a:p>
        </p:txBody>
      </p:sp>
      <p:sp>
        <p:nvSpPr>
          <p:cNvPr id="100" name="Rectangle 9"/>
          <p:cNvSpPr/>
          <p:nvPr/>
        </p:nvSpPr>
        <p:spPr>
          <a:xfrm>
            <a:off x="5195456" y="4520711"/>
            <a:ext cx="5308510" cy="1336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100" dirty="0" smtClean="0">
                <a:solidFill>
                  <a:schemeClr val="tx1"/>
                </a:solidFill>
              </a:rPr>
              <a:t>Aktörerna </a:t>
            </a:r>
            <a:r>
              <a:rPr lang="sv-SE" sz="1100" dirty="0">
                <a:solidFill>
                  <a:schemeClr val="tx1"/>
                </a:solidFill>
              </a:rPr>
              <a:t>i det finansiella systemet interagerar i olika grad med varandra. Finanskartan beskriver de relationer som är viktiga för att upprätthålla stabilitet i det finansiella systemet</a:t>
            </a:r>
            <a:r>
              <a:rPr lang="sv-SE" sz="1100" dirty="0" smtClean="0">
                <a:solidFill>
                  <a:schemeClr val="tx1"/>
                </a:solidFill>
              </a:rPr>
              <a:t>.</a:t>
            </a:r>
          </a:p>
          <a:p>
            <a:endParaRPr lang="sv-SE" sz="1100" dirty="0">
              <a:solidFill>
                <a:schemeClr val="tx1"/>
              </a:solidFill>
            </a:endParaRPr>
          </a:p>
          <a:p>
            <a:r>
              <a:rPr lang="sv-SE" sz="1100" dirty="0">
                <a:solidFill>
                  <a:schemeClr val="tx1"/>
                </a:solidFill>
              </a:rPr>
              <a:t>Olika typer av relationer visas med olika färger – reglering och styrning med rött, pengar och garantier med blått, information och analys med gult. Klicka på en pil i kartan för mer information om just den relationen.</a:t>
            </a:r>
          </a:p>
        </p:txBody>
      </p:sp>
      <p:sp>
        <p:nvSpPr>
          <p:cNvPr id="105" name="Riksdagen-rektangel">
            <a:hlinkClick r:id="rId2" action="ppaction://hlinksldjump"/>
          </p:cNvPr>
          <p:cNvSpPr/>
          <p:nvPr/>
        </p:nvSpPr>
        <p:spPr>
          <a:xfrm>
            <a:off x="10503966" y="3341663"/>
            <a:ext cx="1187364"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AKTÖR</a:t>
            </a:r>
            <a:endParaRPr lang="sv-SE" sz="1100" b="1" dirty="0"/>
          </a:p>
        </p:txBody>
      </p:sp>
      <p:cxnSp>
        <p:nvCxnSpPr>
          <p:cNvPr id="107" name="Straight Arrow Connector 95"/>
          <p:cNvCxnSpPr/>
          <p:nvPr/>
        </p:nvCxnSpPr>
        <p:spPr>
          <a:xfrm>
            <a:off x="10665604" y="4910428"/>
            <a:ext cx="864000" cy="0"/>
          </a:xfrm>
          <a:prstGeom prst="straightConnector1">
            <a:avLst/>
          </a:prstGeom>
          <a:ln>
            <a:solidFill>
              <a:srgbClr val="FF0000"/>
            </a:solidFill>
            <a:tailEnd type="triangle"/>
          </a:ln>
        </p:spPr>
        <p:style>
          <a:lnRef idx="3">
            <a:schemeClr val="accent4"/>
          </a:lnRef>
          <a:fillRef idx="0">
            <a:schemeClr val="accent4"/>
          </a:fillRef>
          <a:effectRef idx="2">
            <a:schemeClr val="accent4"/>
          </a:effectRef>
          <a:fontRef idx="minor">
            <a:schemeClr val="tx1"/>
          </a:fontRef>
        </p:style>
      </p:cxnSp>
      <p:sp>
        <p:nvSpPr>
          <p:cNvPr id="110" name="textruta 11"/>
          <p:cNvSpPr txBox="1">
            <a:spLocks noChangeArrowheads="1"/>
          </p:cNvSpPr>
          <p:nvPr/>
        </p:nvSpPr>
        <p:spPr bwMode="auto">
          <a:xfrm>
            <a:off x="10800742" y="1968239"/>
            <a:ext cx="5937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Book Antiqua" panose="02040602050305030304" pitchFamily="18" charset="0"/>
                <a:cs typeface="Times New Roman" panose="02020603050405020304" pitchFamily="18" charset="0"/>
              </a:defRPr>
            </a:lvl1pPr>
            <a:lvl2pPr marL="742950" indent="-285750">
              <a:spcBef>
                <a:spcPct val="20000"/>
              </a:spcBef>
              <a:buChar char="–"/>
              <a:defRPr sz="2400">
                <a:solidFill>
                  <a:schemeClr val="tx1"/>
                </a:solidFill>
                <a:latin typeface="Book Antiqua" panose="02040602050305030304" pitchFamily="18" charset="0"/>
                <a:cs typeface="Times New Roman" panose="02020603050405020304" pitchFamily="18" charset="0"/>
              </a:defRPr>
            </a:lvl2pPr>
            <a:lvl3pPr marL="1143000" indent="-228600">
              <a:spcBef>
                <a:spcPct val="20000"/>
              </a:spcBef>
              <a:buChar char="•"/>
              <a:defRPr sz="2000">
                <a:solidFill>
                  <a:schemeClr val="tx1"/>
                </a:solidFill>
                <a:latin typeface="Book Antiqua" panose="02040602050305030304" pitchFamily="18" charset="0"/>
                <a:cs typeface="Times New Roman" panose="02020603050405020304" pitchFamily="18" charset="0"/>
              </a:defRPr>
            </a:lvl3pPr>
            <a:lvl4pPr marL="1600200" indent="-228600">
              <a:spcBef>
                <a:spcPct val="20000"/>
              </a:spcBef>
              <a:buChar char="–"/>
              <a:defRPr>
                <a:solidFill>
                  <a:schemeClr val="tx1"/>
                </a:solidFill>
                <a:latin typeface="Book Antiqua" panose="02040602050305030304" pitchFamily="18" charset="0"/>
                <a:cs typeface="Times New Roman" panose="02020603050405020304" pitchFamily="18" charset="0"/>
              </a:defRPr>
            </a:lvl4pPr>
            <a:lvl5pPr marL="2057400" indent="-228600">
              <a:spcBef>
                <a:spcPct val="20000"/>
              </a:spcBef>
              <a:buChar char="»"/>
              <a:defRPr>
                <a:solidFill>
                  <a:schemeClr val="tx1"/>
                </a:solidFill>
                <a:latin typeface="Book Antiqua" panose="02040602050305030304" pitchFamily="18" charset="0"/>
                <a:cs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9pPr>
          </a:lstStyle>
          <a:p>
            <a:pPr eaLnBrk="0" fontAlgn="base" hangingPunct="0">
              <a:spcBef>
                <a:spcPct val="0"/>
              </a:spcBef>
              <a:spcAft>
                <a:spcPct val="0"/>
              </a:spcAft>
              <a:buFontTx/>
              <a:buNone/>
            </a:pPr>
            <a:r>
              <a:rPr lang="sv-SE" altLang="sv-SE" sz="4800" dirty="0">
                <a:solidFill>
                  <a:srgbClr val="000000"/>
                </a:solidFill>
                <a:latin typeface="Times New Roman" panose="02020603050405020304" pitchFamily="18" charset="0"/>
                <a:sym typeface="Wingdings 2" panose="05020102010507070707" pitchFamily="18" charset="2"/>
              </a:rPr>
              <a:t></a:t>
            </a:r>
            <a:endParaRPr lang="sv-SE" altLang="sv-SE" sz="4800" dirty="0">
              <a:solidFill>
                <a:srgbClr val="000000"/>
              </a:solidFill>
              <a:latin typeface="Times New Roman" panose="02020603050405020304" pitchFamily="18" charset="0"/>
            </a:endParaRPr>
          </a:p>
        </p:txBody>
      </p:sp>
      <p:sp>
        <p:nvSpPr>
          <p:cNvPr id="117" name="Rectangle 13"/>
          <p:cNvSpPr/>
          <p:nvPr/>
        </p:nvSpPr>
        <p:spPr>
          <a:xfrm>
            <a:off x="5195456" y="2081766"/>
            <a:ext cx="3740069" cy="5875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fontAlgn="base">
              <a:spcBef>
                <a:spcPct val="0"/>
              </a:spcBef>
              <a:spcAft>
                <a:spcPct val="0"/>
              </a:spcAft>
              <a:defRPr/>
            </a:pPr>
            <a:r>
              <a:rPr lang="sv-SE" sz="1100" dirty="0">
                <a:solidFill>
                  <a:srgbClr val="000000"/>
                </a:solidFill>
              </a:rPr>
              <a:t>Fingret uppmärksammar dig om interaktiva delar i bilden, dvs. var i bilden du kan klicka för att få </a:t>
            </a:r>
            <a:r>
              <a:rPr lang="sv-SE" sz="1100" dirty="0" smtClean="0">
                <a:solidFill>
                  <a:srgbClr val="000000"/>
                </a:solidFill>
              </a:rPr>
              <a:t>mer utförliga beskrivningar </a:t>
            </a:r>
            <a:endParaRPr lang="sv-SE" sz="1100" dirty="0">
              <a:solidFill>
                <a:srgbClr val="000000"/>
              </a:solidFill>
            </a:endParaRPr>
          </a:p>
        </p:txBody>
      </p:sp>
      <p:cxnSp>
        <p:nvCxnSpPr>
          <p:cNvPr id="120" name="Rak 119"/>
          <p:cNvCxnSpPr/>
          <p:nvPr/>
        </p:nvCxnSpPr>
        <p:spPr>
          <a:xfrm flipV="1">
            <a:off x="5303327" y="2835493"/>
            <a:ext cx="5040000" cy="0"/>
          </a:xfrm>
          <a:prstGeom prst="line">
            <a:avLst/>
          </a:prstGeom>
        </p:spPr>
        <p:style>
          <a:lnRef idx="1">
            <a:schemeClr val="dk1"/>
          </a:lnRef>
          <a:fillRef idx="0">
            <a:schemeClr val="dk1"/>
          </a:fillRef>
          <a:effectRef idx="0">
            <a:schemeClr val="dk1"/>
          </a:effectRef>
          <a:fontRef idx="minor">
            <a:schemeClr val="tx1"/>
          </a:fontRef>
        </p:style>
      </p:cxnSp>
      <p:sp>
        <p:nvSpPr>
          <p:cNvPr id="125" name="Rectangle 107"/>
          <p:cNvSpPr/>
          <p:nvPr/>
        </p:nvSpPr>
        <p:spPr>
          <a:xfrm>
            <a:off x="5235664" y="1599434"/>
            <a:ext cx="3040089"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b="1" dirty="0" smtClean="0">
                <a:solidFill>
                  <a:srgbClr val="626262"/>
                </a:solidFill>
              </a:rPr>
              <a:t>Så använder du Finanskartan</a:t>
            </a:r>
            <a:endParaRPr lang="sv-SE" sz="1400" b="1" dirty="0">
              <a:solidFill>
                <a:srgbClr val="626262"/>
              </a:solidFill>
            </a:endParaRPr>
          </a:p>
        </p:txBody>
      </p:sp>
      <p:cxnSp>
        <p:nvCxnSpPr>
          <p:cNvPr id="141" name="Rak 140"/>
          <p:cNvCxnSpPr/>
          <p:nvPr/>
        </p:nvCxnSpPr>
        <p:spPr>
          <a:xfrm flipV="1">
            <a:off x="5303327" y="4412821"/>
            <a:ext cx="5040000" cy="0"/>
          </a:xfrm>
          <a:prstGeom prst="line">
            <a:avLst/>
          </a:prstGeom>
        </p:spPr>
        <p:style>
          <a:lnRef idx="1">
            <a:schemeClr val="dk1"/>
          </a:lnRef>
          <a:fillRef idx="0">
            <a:schemeClr val="dk1"/>
          </a:fillRef>
          <a:effectRef idx="0">
            <a:schemeClr val="dk1"/>
          </a:effectRef>
          <a:fontRef idx="minor">
            <a:schemeClr val="tx1"/>
          </a:fontRef>
        </p:style>
      </p:cxnSp>
      <p:cxnSp>
        <p:nvCxnSpPr>
          <p:cNvPr id="145" name="Straight Arrow Connector 95"/>
          <p:cNvCxnSpPr/>
          <p:nvPr/>
        </p:nvCxnSpPr>
        <p:spPr>
          <a:xfrm>
            <a:off x="10665604" y="5077992"/>
            <a:ext cx="864000" cy="0"/>
          </a:xfrm>
          <a:prstGeom prst="straightConnector1">
            <a:avLst/>
          </a:prstGeom>
          <a:ln>
            <a:solidFill>
              <a:schemeClr val="accent1"/>
            </a:solidFill>
            <a:tailEnd type="triangle"/>
          </a:ln>
        </p:spPr>
        <p:style>
          <a:lnRef idx="3">
            <a:schemeClr val="accent4"/>
          </a:lnRef>
          <a:fillRef idx="0">
            <a:schemeClr val="accent4"/>
          </a:fillRef>
          <a:effectRef idx="2">
            <a:schemeClr val="accent4"/>
          </a:effectRef>
          <a:fontRef idx="minor">
            <a:schemeClr val="tx1"/>
          </a:fontRef>
        </p:style>
      </p:cxnSp>
      <p:cxnSp>
        <p:nvCxnSpPr>
          <p:cNvPr id="155" name="Straight Arrow Connector 95"/>
          <p:cNvCxnSpPr/>
          <p:nvPr/>
        </p:nvCxnSpPr>
        <p:spPr>
          <a:xfrm>
            <a:off x="10665604" y="5245556"/>
            <a:ext cx="864000" cy="0"/>
          </a:xfrm>
          <a:prstGeom prst="straightConnector1">
            <a:avLst/>
          </a:prstGeom>
          <a:ln>
            <a:solidFill>
              <a:schemeClr val="accent4"/>
            </a:solidFill>
            <a:tailEnd type="triangle"/>
          </a:ln>
        </p:spPr>
        <p:style>
          <a:lnRef idx="3">
            <a:schemeClr val="accent4"/>
          </a:lnRef>
          <a:fillRef idx="0">
            <a:schemeClr val="accent4"/>
          </a:fillRef>
          <a:effectRef idx="2">
            <a:schemeClr val="accent4"/>
          </a:effectRef>
          <a:fontRef idx="minor">
            <a:schemeClr val="tx1"/>
          </a:fontRef>
        </p:style>
      </p:cxnSp>
      <p:sp>
        <p:nvSpPr>
          <p:cNvPr id="157" name="Rectangle 2"/>
          <p:cNvSpPr/>
          <p:nvPr/>
        </p:nvSpPr>
        <p:spPr>
          <a:xfrm>
            <a:off x="529592" y="2078913"/>
            <a:ext cx="3991887" cy="28363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a:solidFill>
                  <a:schemeClr val="tx1"/>
                </a:solidFill>
              </a:rPr>
              <a:t>Finanskartan beskriver olika aktörer i det finansiella systemet och hur de samverkar – i normalläge och i finansiell oro. Den är en översiktlig faktabank för frågor om finansiell stabilitet. </a:t>
            </a:r>
            <a:endParaRPr lang="sv-SE" sz="1200" dirty="0" smtClean="0">
              <a:solidFill>
                <a:schemeClr val="tx1"/>
              </a:solidFill>
            </a:endParaRPr>
          </a:p>
          <a:p>
            <a:endParaRPr lang="sv-SE" sz="1200" dirty="0">
              <a:solidFill>
                <a:schemeClr val="tx1"/>
              </a:solidFill>
            </a:endParaRPr>
          </a:p>
          <a:p>
            <a:r>
              <a:rPr lang="sv-SE" sz="1200" dirty="0">
                <a:solidFill>
                  <a:schemeClr val="tx1"/>
                </a:solidFill>
              </a:rPr>
              <a:t>Syftet med Finanskartan är att bidra till ökad kunskap om det finansiella systemet och hur det hålls stabilt. Den vänder sig till i första hand till journalister, studenter och intresserad allmänhet</a:t>
            </a:r>
            <a:r>
              <a:rPr lang="sv-SE" sz="1200" dirty="0" smtClean="0">
                <a:solidFill>
                  <a:schemeClr val="tx1"/>
                </a:solidFill>
              </a:rPr>
              <a:t>.</a:t>
            </a:r>
          </a:p>
          <a:p>
            <a:endParaRPr lang="sv-SE" sz="1200" dirty="0">
              <a:solidFill>
                <a:schemeClr val="tx1"/>
              </a:solidFill>
            </a:endParaRPr>
          </a:p>
          <a:p>
            <a:r>
              <a:rPr lang="sv-SE" sz="1200" dirty="0">
                <a:solidFill>
                  <a:schemeClr val="tx1"/>
                </a:solidFill>
              </a:rPr>
              <a:t>Kartan har tagits fram inom FSPOS, som är ett frivilligt samverkansforum med deltagare från det privata näringslivet och de offentliga institutionerna i </a:t>
            </a:r>
            <a:r>
              <a:rPr lang="sv-SE" sz="1200" dirty="0" smtClean="0">
                <a:solidFill>
                  <a:schemeClr val="tx1"/>
                </a:solidFill>
              </a:rPr>
              <a:t>finanssektorn.</a:t>
            </a:r>
            <a:endParaRPr lang="sv-SE" sz="1200" dirty="0">
              <a:solidFill>
                <a:schemeClr val="tx1"/>
              </a:solidFill>
            </a:endParaRPr>
          </a:p>
        </p:txBody>
      </p:sp>
      <p:sp>
        <p:nvSpPr>
          <p:cNvPr id="159" name="Text Box 9"/>
          <p:cNvSpPr txBox="1">
            <a:spLocks noChangeArrowheads="1"/>
          </p:cNvSpPr>
          <p:nvPr/>
        </p:nvSpPr>
        <p:spPr bwMode="auto">
          <a:xfrm>
            <a:off x="529592" y="4915224"/>
            <a:ext cx="1930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fontAlgn="base">
              <a:spcBef>
                <a:spcPct val="0"/>
              </a:spcBef>
              <a:spcAft>
                <a:spcPct val="0"/>
              </a:spcAft>
              <a:defRPr/>
            </a:pPr>
            <a:r>
              <a:rPr lang="sv-SE" sz="2800" dirty="0" smtClean="0">
                <a:latin typeface="Book Antiqua" pitchFamily="18" charset="0"/>
              </a:rPr>
              <a:t>FSPOS</a:t>
            </a:r>
            <a:endParaRPr lang="sv-SE" sz="2500" dirty="0" smtClean="0">
              <a:latin typeface="Book Antiqua" pitchFamily="18" charset="0"/>
            </a:endParaRPr>
          </a:p>
          <a:p>
            <a:pPr fontAlgn="base">
              <a:spcBef>
                <a:spcPct val="0"/>
              </a:spcBef>
              <a:spcAft>
                <a:spcPct val="0"/>
              </a:spcAft>
              <a:defRPr/>
            </a:pPr>
            <a:r>
              <a:rPr lang="sv-SE" sz="700" dirty="0" smtClean="0">
                <a:latin typeface="Book Antiqua" pitchFamily="18" charset="0"/>
              </a:rPr>
              <a:t>Finansiella Sektorns</a:t>
            </a:r>
            <a:r>
              <a:rPr lang="sv-SE" sz="200" dirty="0" smtClean="0">
                <a:latin typeface="Book Antiqua" pitchFamily="18" charset="0"/>
              </a:rPr>
              <a:t>  </a:t>
            </a:r>
            <a:r>
              <a:rPr lang="sv-SE" sz="700" dirty="0" smtClean="0">
                <a:latin typeface="Book Antiqua" pitchFamily="18" charset="0"/>
              </a:rPr>
              <a:t>Privat-Offentliga Samverkan</a:t>
            </a:r>
          </a:p>
        </p:txBody>
      </p:sp>
      <p:cxnSp>
        <p:nvCxnSpPr>
          <p:cNvPr id="160" name="Rak 159"/>
          <p:cNvCxnSpPr/>
          <p:nvPr/>
        </p:nvCxnSpPr>
        <p:spPr>
          <a:xfrm flipV="1">
            <a:off x="5235664" y="1962267"/>
            <a:ext cx="5040000" cy="0"/>
          </a:xfrm>
          <a:prstGeom prst="line">
            <a:avLst/>
          </a:prstGeom>
        </p:spPr>
        <p:style>
          <a:lnRef idx="1">
            <a:schemeClr val="dk1"/>
          </a:lnRef>
          <a:fillRef idx="0">
            <a:schemeClr val="dk1"/>
          </a:fillRef>
          <a:effectRef idx="0">
            <a:schemeClr val="dk1"/>
          </a:effectRef>
          <a:fontRef idx="minor">
            <a:schemeClr val="tx1"/>
          </a:fontRef>
        </p:style>
      </p:cxnSp>
      <p:cxnSp>
        <p:nvCxnSpPr>
          <p:cNvPr id="161" name="Rak 160"/>
          <p:cNvCxnSpPr/>
          <p:nvPr/>
        </p:nvCxnSpPr>
        <p:spPr>
          <a:xfrm flipV="1">
            <a:off x="606514" y="1959434"/>
            <a:ext cx="3852000" cy="0"/>
          </a:xfrm>
          <a:prstGeom prst="line">
            <a:avLst/>
          </a:prstGeom>
        </p:spPr>
        <p:style>
          <a:lnRef idx="1">
            <a:schemeClr val="dk1"/>
          </a:lnRef>
          <a:fillRef idx="0">
            <a:schemeClr val="dk1"/>
          </a:fillRef>
          <a:effectRef idx="0">
            <a:schemeClr val="dk1"/>
          </a:effectRef>
          <a:fontRef idx="minor">
            <a:schemeClr val="tx1"/>
          </a:fontRef>
        </p:style>
      </p:cxnSp>
      <p:sp>
        <p:nvSpPr>
          <p:cNvPr id="162" name="Rounded Rectangle 129">
            <a:hlinkClick r:id="rId3" action="ppaction://hlinksldjump"/>
          </p:cNvPr>
          <p:cNvSpPr/>
          <p:nvPr/>
        </p:nvSpPr>
        <p:spPr>
          <a:xfrm>
            <a:off x="529592" y="5868140"/>
            <a:ext cx="3928922"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Gå vidare</a:t>
            </a:r>
            <a:endParaRPr lang="sv-SE" sz="1400" cap="all" dirty="0"/>
          </a:p>
        </p:txBody>
      </p:sp>
    </p:spTree>
    <p:extLst>
      <p:ext uri="{BB962C8B-B14F-4D97-AF65-F5344CB8AC3E}">
        <p14:creationId xmlns:p14="http://schemas.microsoft.com/office/powerpoint/2010/main" val="156393824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187364"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REGERINGEN</a:t>
            </a:r>
            <a:endParaRPr lang="sv-SE" sz="1100" b="1" dirty="0"/>
          </a:p>
        </p:txBody>
      </p:sp>
      <p:sp>
        <p:nvSpPr>
          <p:cNvPr id="7" name="Rounded Rectangle 6">
            <a:hlinkClick r:id="rId2" action="ppaction://hlinksldjump"/>
          </p:cNvPr>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a:hlinkClick r:id="rId3" action="ppaction://hlinksldjump"/>
          </p:cNvPr>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p:cNvSpPr/>
          <p:nvPr/>
        </p:nvSpPr>
        <p:spPr>
          <a:xfrm>
            <a:off x="1281603" y="2252750"/>
            <a:ext cx="552000"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a:hlinkClick r:id="rId4" action="ppaction://hlinksldjump"/>
          </p:cNvPr>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a:hlinkClick r:id="rId5" action="ppaction://hlinksldjump"/>
          </p:cNvPr>
          <p:cNvSpPr/>
          <p:nvPr/>
        </p:nvSpPr>
        <p:spPr>
          <a:xfrm>
            <a:off x="3056458" y="2252749"/>
            <a:ext cx="781161"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200" dirty="0">
              <a:solidFill>
                <a:schemeClr val="tx1"/>
              </a:solidFill>
            </a:endParaRPr>
          </a:p>
          <a:p>
            <a:r>
              <a:rPr lang="sv-SE" sz="1200" dirty="0">
                <a:solidFill>
                  <a:schemeClr val="tx1"/>
                </a:solidFill>
              </a:rPr>
              <a:t>Regeringen beslutar om förutsättningarna för verksamheten inom enskilda myndigheter som Finansinspektionen och Riksgälden. Hit hör befogenheter, skyldigheter och inriktning. Däremot bestämmer regeringen inte hur myndigheterna ska tillämpa en lag eller hur de ska besluta i enskilda ärenden</a:t>
            </a:r>
            <a:r>
              <a:rPr lang="sv-SE" sz="1200" dirty="0" smtClean="0">
                <a:solidFill>
                  <a:schemeClr val="tx1"/>
                </a:solidFill>
              </a:rPr>
              <a:t>.</a:t>
            </a:r>
          </a:p>
          <a:p>
            <a:endParaRPr lang="sv-SE" sz="1200" dirty="0">
              <a:solidFill>
                <a:schemeClr val="tx1"/>
              </a:solidFill>
            </a:endParaRPr>
          </a:p>
          <a:p>
            <a:r>
              <a:rPr lang="sv-SE" sz="1200" dirty="0">
                <a:solidFill>
                  <a:schemeClr val="tx1"/>
                </a:solidFill>
              </a:rPr>
              <a:t>Regeringens beslut fastställs i regleringsbrev till myndigheterna. Regleringsbreven innehåller regeringens mål- och resultatkrav på myndigheterna och deras finansiella förutsättningar, bland annat hur stora anslag myndigheterna får använda. Statsbudgeten fastställer vilken inriktning myndigheterna bör ha.  </a:t>
            </a:r>
          </a:p>
          <a:p>
            <a:endParaRPr lang="sv-SE" sz="1200" dirty="0" smtClean="0">
              <a:solidFill>
                <a:schemeClr val="tx1"/>
              </a:solidFill>
            </a:endParaRPr>
          </a:p>
        </p:txBody>
      </p:sp>
      <p:pic>
        <p:nvPicPr>
          <p:cNvPr id="21"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7"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8"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8"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9"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0"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41207708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187364"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REGERINGEN</a:t>
            </a:r>
            <a:endParaRPr lang="sv-SE" sz="1100" b="1" dirty="0"/>
          </a:p>
        </p:txBody>
      </p:sp>
      <p:sp>
        <p:nvSpPr>
          <p:cNvPr id="7" name="Rounded Rectangle 6">
            <a:hlinkClick r:id="rId2" action="ppaction://hlinksldjump"/>
          </p:cNvPr>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a:hlinkClick r:id="rId3" action="ppaction://hlinksldjump"/>
          </p:cNvPr>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a:hlinkClick r:id="rId4" action="ppaction://hlinksldjump"/>
          </p:cNvPr>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p:cNvSpPr/>
          <p:nvPr/>
        </p:nvSpPr>
        <p:spPr>
          <a:xfrm>
            <a:off x="1833603" y="2252750"/>
            <a:ext cx="1222855" cy="299257"/>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a:hlinkClick r:id="rId5" action="ppaction://hlinksldjump"/>
          </p:cNvPr>
          <p:cNvSpPr/>
          <p:nvPr/>
        </p:nvSpPr>
        <p:spPr>
          <a:xfrm>
            <a:off x="3056458" y="2252749"/>
            <a:ext cx="781161"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200" dirty="0">
              <a:solidFill>
                <a:schemeClr val="tx1"/>
              </a:solidFill>
            </a:endParaRPr>
          </a:p>
          <a:p>
            <a:r>
              <a:rPr lang="sv-SE" sz="1200" dirty="0">
                <a:solidFill>
                  <a:schemeClr val="tx1"/>
                </a:solidFill>
              </a:rPr>
              <a:t>Vid en kris kan regeringen ta initiativ till åtgärder om Riksgäldens och Riksbankens verktyg inte räcker till. </a:t>
            </a:r>
            <a:r>
              <a:rPr lang="sv-SE" sz="1200" dirty="0" err="1">
                <a:solidFill>
                  <a:schemeClr val="tx1"/>
                </a:solidFill>
              </a:rPr>
              <a:t>Stödlagen</a:t>
            </a:r>
            <a:r>
              <a:rPr lang="sv-SE" sz="1200" dirty="0">
                <a:solidFill>
                  <a:schemeClr val="tx1"/>
                </a:solidFill>
              </a:rPr>
              <a:t> ger regeringen rätt att ingripa med olika former av stöd till svenska banker och kreditinstitut för att förhindra allvarliga störningar i det finansiella systemet. Stödet kan vara garantier eller kapitaltillskott. Riksgälden är den myndighet som efter regeringens godkännande vidtar åtgärder</a:t>
            </a:r>
            <a:r>
              <a:rPr lang="sv-SE" sz="1200" dirty="0" smtClean="0">
                <a:solidFill>
                  <a:schemeClr val="tx1"/>
                </a:solidFill>
              </a:rPr>
              <a:t>.</a:t>
            </a:r>
          </a:p>
          <a:p>
            <a:endParaRPr lang="sv-SE" sz="1200" dirty="0">
              <a:solidFill>
                <a:schemeClr val="tx1"/>
              </a:solidFill>
            </a:endParaRPr>
          </a:p>
          <a:p>
            <a:r>
              <a:rPr lang="sv-SE" sz="1200" dirty="0">
                <a:solidFill>
                  <a:schemeClr val="tx1"/>
                </a:solidFill>
              </a:rPr>
              <a:t>Om det skulle krävas åtgärder utöver </a:t>
            </a:r>
            <a:r>
              <a:rPr lang="sv-SE" sz="1200" dirty="0" err="1">
                <a:solidFill>
                  <a:schemeClr val="tx1"/>
                </a:solidFill>
              </a:rPr>
              <a:t>stödlagen</a:t>
            </a:r>
            <a:r>
              <a:rPr lang="sv-SE" sz="1200" dirty="0">
                <a:solidFill>
                  <a:schemeClr val="tx1"/>
                </a:solidFill>
              </a:rPr>
              <a:t> kan riksdagen besluta om nya lagar.</a:t>
            </a:r>
          </a:p>
          <a:p>
            <a:endParaRPr lang="sv-SE" sz="1200" dirty="0" smtClean="0">
              <a:solidFill>
                <a:schemeClr val="tx1"/>
              </a:solidFill>
            </a:endParaRPr>
          </a:p>
        </p:txBody>
      </p:sp>
      <p:pic>
        <p:nvPicPr>
          <p:cNvPr id="21"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7"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8"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8"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9"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0"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169498408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187364"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REGERINGEN</a:t>
            </a:r>
            <a:endParaRPr lang="sv-SE" sz="1100" b="1" dirty="0"/>
          </a:p>
        </p:txBody>
      </p:sp>
      <p:sp>
        <p:nvSpPr>
          <p:cNvPr id="7" name="Rounded Rectangle 6"/>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p:cNvSpPr/>
          <p:nvPr/>
        </p:nvSpPr>
        <p:spPr>
          <a:xfrm>
            <a:off x="3056458" y="2252749"/>
            <a:ext cx="781161"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200" dirty="0">
              <a:solidFill>
                <a:schemeClr val="tx1"/>
              </a:solidFill>
            </a:endParaRPr>
          </a:p>
          <a:p>
            <a:r>
              <a:rPr lang="sv-SE" sz="1200" dirty="0">
                <a:solidFill>
                  <a:schemeClr val="tx1"/>
                </a:solidFill>
              </a:rPr>
              <a:t>Ramverket för finansiell stabilitet: </a:t>
            </a:r>
            <a:r>
              <a:rPr lang="sv-SE" sz="1200" dirty="0">
                <a:solidFill>
                  <a:schemeClr val="tx1"/>
                </a:solidFill>
                <a:hlinkClick r:id="rId2"/>
              </a:rPr>
              <a:t>http://www.regeringen.se/artiklar/2015/05/finansiell-stabilitet</a:t>
            </a:r>
            <a:r>
              <a:rPr lang="sv-SE" sz="1200" dirty="0" smtClean="0">
                <a:solidFill>
                  <a:schemeClr val="tx1"/>
                </a:solidFill>
                <a:hlinkClick r:id="rId2"/>
              </a:rPr>
              <a:t>/</a:t>
            </a:r>
            <a:endParaRPr lang="sv-SE" sz="1200" dirty="0" smtClean="0">
              <a:solidFill>
                <a:schemeClr val="tx1"/>
              </a:solidFill>
            </a:endParaRPr>
          </a:p>
          <a:p>
            <a:endParaRPr lang="sv-SE" sz="1200" dirty="0">
              <a:solidFill>
                <a:schemeClr val="tx1"/>
              </a:solidFill>
            </a:endParaRPr>
          </a:p>
          <a:p>
            <a:r>
              <a:rPr lang="sv-SE" sz="1200" dirty="0">
                <a:solidFill>
                  <a:schemeClr val="tx1"/>
                </a:solidFill>
              </a:rPr>
              <a:t>Ansvar för finansiell stabilitet: </a:t>
            </a:r>
            <a:r>
              <a:rPr lang="sv-SE" sz="1200" dirty="0">
                <a:hlinkClick r:id="rId3"/>
              </a:rPr>
              <a:t>http://www.regeringen.se/artiklar/2015/02/ansvar-for-finansiell-stabilitet/</a:t>
            </a:r>
            <a:endParaRPr lang="sv-SE" sz="1200" dirty="0"/>
          </a:p>
        </p:txBody>
      </p:sp>
      <p:pic>
        <p:nvPicPr>
          <p:cNvPr id="21" name="Picture 70"/>
          <p:cNvPicPr>
            <a:picLocks noChangeAspect="1"/>
          </p:cNvPicPr>
          <p:nvPr/>
        </p:nvPicPr>
        <p:blipFill>
          <a:blip r:embed="rId4">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5"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6"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7"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8" name="Rounded Rectangle 43">
            <a:hlinkClick r:id="rId7"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9" name="Rounded Rectangle 47">
            <a:hlinkClick r:id="rId8"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0" name="Rounded Rectangle 101">
            <a:hlinkClick r:id="rId9"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234401980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410128"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FINANS-DEPARTEMENTET</a:t>
            </a:r>
            <a:endParaRPr lang="sv-SE" sz="1100" b="1" dirty="0"/>
          </a:p>
        </p:txBody>
      </p:sp>
      <p:sp>
        <p:nvSpPr>
          <p:cNvPr id="7" name="Rounded Rectangle 6"/>
          <p:cNvSpPr/>
          <p:nvPr/>
        </p:nvSpPr>
        <p:spPr>
          <a:xfrm>
            <a:off x="177603" y="2252750"/>
            <a:ext cx="552000"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a:hlinkClick r:id="rId2" action="ppaction://hlinksldjump"/>
          </p:cNvPr>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a:hlinkClick r:id="rId3" action="ppaction://hlinksldjump"/>
          </p:cNvPr>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a:hlinkClick r:id="rId4" action="ppaction://hlinksldjump"/>
          </p:cNvPr>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a:hlinkClick r:id="rId5" action="ppaction://hlinksldjump"/>
          </p:cNvPr>
          <p:cNvSpPr/>
          <p:nvPr/>
        </p:nvSpPr>
        <p:spPr>
          <a:xfrm>
            <a:off x="3056458" y="2252749"/>
            <a:ext cx="781161"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200" dirty="0">
              <a:solidFill>
                <a:schemeClr val="tx1"/>
              </a:solidFill>
            </a:endParaRPr>
          </a:p>
          <a:p>
            <a:r>
              <a:rPr lang="sv-SE" sz="1200" dirty="0">
                <a:solidFill>
                  <a:schemeClr val="tx1"/>
                </a:solidFill>
              </a:rPr>
              <a:t>Finansdepartementet bistår regeringen i ansvaret för utformningen av ramverket för finansiell stabilitet. Departementet tar fram underlag som ligger till grund för regeringens beslut</a:t>
            </a:r>
            <a:r>
              <a:rPr lang="sv-SE" sz="1200" dirty="0" smtClean="0">
                <a:solidFill>
                  <a:schemeClr val="tx1"/>
                </a:solidFill>
              </a:rPr>
              <a:t>.</a:t>
            </a:r>
          </a:p>
          <a:p>
            <a:endParaRPr lang="sv-SE" sz="1200" dirty="0">
              <a:solidFill>
                <a:schemeClr val="tx1"/>
              </a:solidFill>
            </a:endParaRPr>
          </a:p>
          <a:p>
            <a:r>
              <a:rPr lang="sv-SE" sz="1200" dirty="0">
                <a:solidFill>
                  <a:schemeClr val="tx1"/>
                </a:solidFill>
              </a:rPr>
              <a:t>Finansdepartementet är ett av de största departementen inom Regeringskansliet. Finansdepartementets politiska ledning består av finansministern och finansmarknadsministern.  Knappt fem procent av alla som arbetar på Finansdepartementet är politiskt tillsatta. De andra är tjänstemän och arbetar kvar även om regering eller statsråd byts ut.</a:t>
            </a:r>
          </a:p>
        </p:txBody>
      </p:sp>
      <p:pic>
        <p:nvPicPr>
          <p:cNvPr id="21"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86020"/>
            <a:ext cx="2666580" cy="5924982"/>
          </a:xfrm>
          <a:prstGeom prst="rect">
            <a:avLst/>
          </a:prstGeom>
        </p:spPr>
      </p:pic>
      <p:sp>
        <p:nvSpPr>
          <p:cNvPr id="22" name="Rounded Rectangle 129">
            <a:hlinkClick r:id="rId7"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8"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8"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9"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0"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222445538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410128"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FINANS-DEPARTEMENTET</a:t>
            </a:r>
            <a:endParaRPr lang="sv-SE" sz="1100" b="1" dirty="0"/>
          </a:p>
        </p:txBody>
      </p:sp>
      <p:sp>
        <p:nvSpPr>
          <p:cNvPr id="7" name="Rounded Rectangle 6">
            <a:hlinkClick r:id="rId2" action="ppaction://hlinksldjump"/>
          </p:cNvPr>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p:cNvSpPr/>
          <p:nvPr/>
        </p:nvSpPr>
        <p:spPr>
          <a:xfrm>
            <a:off x="729603" y="2252750"/>
            <a:ext cx="552000"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a:hlinkClick r:id="rId3" action="ppaction://hlinksldjump"/>
          </p:cNvPr>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a:hlinkClick r:id="rId4" action="ppaction://hlinksldjump"/>
          </p:cNvPr>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a:hlinkClick r:id="rId5" action="ppaction://hlinksldjump"/>
          </p:cNvPr>
          <p:cNvSpPr/>
          <p:nvPr/>
        </p:nvSpPr>
        <p:spPr>
          <a:xfrm>
            <a:off x="3056458" y="2252749"/>
            <a:ext cx="781161"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200" dirty="0">
              <a:solidFill>
                <a:schemeClr val="tx1"/>
              </a:solidFill>
            </a:endParaRPr>
          </a:p>
          <a:p>
            <a:r>
              <a:rPr lang="sv-SE" sz="1200" dirty="0">
                <a:solidFill>
                  <a:schemeClr val="tx1"/>
                </a:solidFill>
              </a:rPr>
              <a:t>Finansdepartementet verkar för ett effektivt finansiellt system som är stabilt och där konsumenternas intressen skyddas. Finansdepartementet bistår regeringen med det övergripande ansvaret för att utforma ramverket för finansiell stabilitet. </a:t>
            </a:r>
          </a:p>
        </p:txBody>
      </p:sp>
      <p:pic>
        <p:nvPicPr>
          <p:cNvPr id="21"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7"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8"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8"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9"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0"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35006123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410128"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FINANS-DEPARTEMENTET</a:t>
            </a:r>
            <a:endParaRPr lang="sv-SE" sz="1100" b="1" dirty="0"/>
          </a:p>
        </p:txBody>
      </p:sp>
      <p:sp>
        <p:nvSpPr>
          <p:cNvPr id="7" name="Rounded Rectangle 6">
            <a:hlinkClick r:id="rId2" action="ppaction://hlinksldjump"/>
          </p:cNvPr>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a:hlinkClick r:id="rId3" action="ppaction://hlinksldjump"/>
          </p:cNvPr>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p:cNvSpPr/>
          <p:nvPr/>
        </p:nvSpPr>
        <p:spPr>
          <a:xfrm>
            <a:off x="1281603" y="2252750"/>
            <a:ext cx="552000"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a:hlinkClick r:id="rId4" action="ppaction://hlinksldjump"/>
          </p:cNvPr>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a:hlinkClick r:id="rId5" action="ppaction://hlinksldjump"/>
          </p:cNvPr>
          <p:cNvSpPr/>
          <p:nvPr/>
        </p:nvSpPr>
        <p:spPr>
          <a:xfrm>
            <a:off x="3056458" y="2252749"/>
            <a:ext cx="781161"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200" dirty="0">
              <a:solidFill>
                <a:schemeClr val="tx1"/>
              </a:solidFill>
            </a:endParaRPr>
          </a:p>
          <a:p>
            <a:r>
              <a:rPr lang="sv-SE" sz="1200" dirty="0">
                <a:solidFill>
                  <a:schemeClr val="tx1"/>
                </a:solidFill>
              </a:rPr>
              <a:t>Finansdepartementet hanterar regleringen av de finansiella marknaderna och driver en stor del av det svenska arbetet i EU avseende det finansiella regelverket. Utöver att vara stabilt ska det finansiella systemet också ge utrymme för produktutveckling, nyetablering och ökad konkurrens. Departementet tar fram underlag till de lagförslag som regeringen lägger fram i propositioner till riksdagen</a:t>
            </a:r>
            <a:r>
              <a:rPr lang="sv-SE" sz="1200" dirty="0" smtClean="0">
                <a:solidFill>
                  <a:schemeClr val="tx1"/>
                </a:solidFill>
              </a:rPr>
              <a:t>.</a:t>
            </a:r>
          </a:p>
          <a:p>
            <a:endParaRPr lang="sv-SE" sz="1200" dirty="0">
              <a:solidFill>
                <a:schemeClr val="tx1"/>
              </a:solidFill>
            </a:endParaRPr>
          </a:p>
          <a:p>
            <a:r>
              <a:rPr lang="sv-SE" sz="1200" dirty="0">
                <a:solidFill>
                  <a:schemeClr val="tx1"/>
                </a:solidFill>
              </a:rPr>
              <a:t>Till Finansdepartement hör ett antal statliga myndigheter som ansvarar för den löpande verksamheten, bland andra Finansinspektionen och Riksgälden. Departementet tar fram underlag till regeringen inför dess beslut om förutsättningarna för myndigheternas verksamhet. Hit hör befogenheter, skyldigheter och den inriktning som fastställs i budgeten. </a:t>
            </a:r>
          </a:p>
          <a:p>
            <a:r>
              <a:rPr lang="sv-SE" sz="1200" dirty="0">
                <a:solidFill>
                  <a:schemeClr val="tx1"/>
                </a:solidFill>
              </a:rPr>
              <a:t> </a:t>
            </a:r>
          </a:p>
        </p:txBody>
      </p:sp>
      <p:pic>
        <p:nvPicPr>
          <p:cNvPr id="21"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7"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8"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8"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9"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0"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321706318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410128"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FINANS-DEPARTEMENTET</a:t>
            </a:r>
            <a:endParaRPr lang="sv-SE" sz="1100" b="1" dirty="0"/>
          </a:p>
        </p:txBody>
      </p:sp>
      <p:sp>
        <p:nvSpPr>
          <p:cNvPr id="7" name="Rounded Rectangle 6">
            <a:hlinkClick r:id="rId2" action="ppaction://hlinksldjump"/>
          </p:cNvPr>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a:hlinkClick r:id="rId3" action="ppaction://hlinksldjump"/>
          </p:cNvPr>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a:hlinkClick r:id="rId4" action="ppaction://hlinksldjump"/>
          </p:cNvPr>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p:cNvSpPr/>
          <p:nvPr/>
        </p:nvSpPr>
        <p:spPr>
          <a:xfrm>
            <a:off x="1833603" y="2252750"/>
            <a:ext cx="1222855" cy="299257"/>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a:hlinkClick r:id="rId5" action="ppaction://hlinksldjump"/>
          </p:cNvPr>
          <p:cNvSpPr/>
          <p:nvPr/>
        </p:nvSpPr>
        <p:spPr>
          <a:xfrm>
            <a:off x="3056458" y="2252749"/>
            <a:ext cx="781161"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200" dirty="0">
              <a:solidFill>
                <a:schemeClr val="tx1"/>
              </a:solidFill>
            </a:endParaRPr>
          </a:p>
          <a:p>
            <a:r>
              <a:rPr lang="sv-SE" sz="1200" dirty="0">
                <a:solidFill>
                  <a:schemeClr val="tx1"/>
                </a:solidFill>
              </a:rPr>
              <a:t>Vid en kris arbetar Finansdepartementet med att ta fram förslag till åtgärder som regeringen kan vidta om myndigheternas verktyg inte skulle räcka till. </a:t>
            </a:r>
            <a:r>
              <a:rPr lang="sv-SE" sz="1200" dirty="0" err="1">
                <a:solidFill>
                  <a:schemeClr val="tx1"/>
                </a:solidFill>
              </a:rPr>
              <a:t>Stödlagen</a:t>
            </a:r>
            <a:r>
              <a:rPr lang="sv-SE" sz="1200" dirty="0">
                <a:solidFill>
                  <a:schemeClr val="tx1"/>
                </a:solidFill>
              </a:rPr>
              <a:t> ger regeringen rätt att ingripa med olika former av stöd till svenska banker och kreditinstitut för att förhindra allvarliga störningar i det finansiella systemet. Finansdepartementet ger förslag till hur ingreppen i så fall bör se ut. Det sker i samråd med myndigheterna. Om regeringen fattar beslut om ingrepp vidtar Riksgälden åtgärderna. </a:t>
            </a:r>
          </a:p>
        </p:txBody>
      </p:sp>
      <p:pic>
        <p:nvPicPr>
          <p:cNvPr id="21"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7"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8"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8"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9"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0"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343614150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410128"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FINANS-DEPARTEMENTET</a:t>
            </a:r>
            <a:endParaRPr lang="sv-SE" sz="1100" b="1" dirty="0"/>
          </a:p>
        </p:txBody>
      </p:sp>
      <p:sp>
        <p:nvSpPr>
          <p:cNvPr id="7" name="Rounded Rectangle 6">
            <a:hlinkClick r:id="rId2" action="ppaction://hlinksldjump"/>
          </p:cNvPr>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a:hlinkClick r:id="rId3" action="ppaction://hlinksldjump"/>
          </p:cNvPr>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a:hlinkClick r:id="rId4" action="ppaction://hlinksldjump"/>
          </p:cNvPr>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a:hlinkClick r:id="rId5" action="ppaction://hlinksldjump"/>
          </p:cNvPr>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p:cNvSpPr/>
          <p:nvPr/>
        </p:nvSpPr>
        <p:spPr>
          <a:xfrm>
            <a:off x="3056458" y="2252749"/>
            <a:ext cx="781161"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200" dirty="0">
              <a:solidFill>
                <a:schemeClr val="tx1"/>
              </a:solidFill>
            </a:endParaRPr>
          </a:p>
          <a:p>
            <a:r>
              <a:rPr lang="sv-SE" sz="1200" dirty="0">
                <a:solidFill>
                  <a:schemeClr val="tx1"/>
                </a:solidFill>
              </a:rPr>
              <a:t>Ramverket för finansiell stabilitet: </a:t>
            </a:r>
            <a:r>
              <a:rPr lang="sv-SE" sz="1200" dirty="0">
                <a:solidFill>
                  <a:schemeClr val="tx1"/>
                </a:solidFill>
                <a:hlinkClick r:id="rId6"/>
              </a:rPr>
              <a:t>http://</a:t>
            </a:r>
            <a:r>
              <a:rPr lang="sv-SE" sz="1200" dirty="0" smtClean="0">
                <a:solidFill>
                  <a:schemeClr val="tx1"/>
                </a:solidFill>
                <a:hlinkClick r:id="rId6"/>
              </a:rPr>
              <a:t>www.regeringen.se/content/1/c6/22/19/17/e4e9a016.pdf</a:t>
            </a:r>
            <a:endParaRPr lang="sv-SE" sz="1200" dirty="0" smtClean="0">
              <a:solidFill>
                <a:schemeClr val="tx1"/>
              </a:solidFill>
            </a:endParaRPr>
          </a:p>
          <a:p>
            <a:endParaRPr lang="sv-SE" sz="1200" dirty="0">
              <a:solidFill>
                <a:schemeClr val="tx1"/>
              </a:solidFill>
            </a:endParaRPr>
          </a:p>
          <a:p>
            <a:r>
              <a:rPr lang="sv-SE" sz="1200" dirty="0">
                <a:solidFill>
                  <a:schemeClr val="tx1"/>
                </a:solidFill>
              </a:rPr>
              <a:t>Så styrs statliga myndigheter: </a:t>
            </a:r>
            <a:r>
              <a:rPr lang="sv-SE" sz="1200" dirty="0">
                <a:solidFill>
                  <a:schemeClr val="tx1"/>
                </a:solidFill>
                <a:hlinkClick r:id="rId7"/>
              </a:rPr>
              <a:t>http://www.regeringen.se/sa-styrs-sverige/myndigheter-och-bolag-med-statligt-agande/</a:t>
            </a:r>
            <a:endParaRPr lang="sv-SE" sz="1000" dirty="0">
              <a:solidFill>
                <a:schemeClr val="tx1"/>
              </a:solidFill>
            </a:endParaRPr>
          </a:p>
        </p:txBody>
      </p:sp>
      <p:pic>
        <p:nvPicPr>
          <p:cNvPr id="21" name="Picture 70"/>
          <p:cNvPicPr>
            <a:picLocks noChangeAspect="1"/>
          </p:cNvPicPr>
          <p:nvPr/>
        </p:nvPicPr>
        <p:blipFill>
          <a:blip r:embed="rId8">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9"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10"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11"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8" name="Rounded Rectangle 43">
            <a:hlinkClick r:id="rId11"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9" name="Rounded Rectangle 47">
            <a:hlinkClick r:id="rId12"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0" name="Rounded Rectangle 101">
            <a:hlinkClick r:id="rId13"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18594289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210622"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RIKSBANKEN</a:t>
            </a:r>
            <a:endParaRPr lang="sv-SE" sz="1100" b="1" dirty="0"/>
          </a:p>
        </p:txBody>
      </p:sp>
      <p:sp>
        <p:nvSpPr>
          <p:cNvPr id="7" name="Rounded Rectangle 6"/>
          <p:cNvSpPr/>
          <p:nvPr/>
        </p:nvSpPr>
        <p:spPr>
          <a:xfrm>
            <a:off x="177603" y="2252750"/>
            <a:ext cx="552000"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a:hlinkClick r:id="rId2" action="ppaction://hlinksldjump"/>
          </p:cNvPr>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a:hlinkClick r:id="rId3" action="ppaction://hlinksldjump"/>
          </p:cNvPr>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a:hlinkClick r:id="rId4" action="ppaction://hlinksldjump"/>
          </p:cNvPr>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a:hlinkClick r:id="rId5" action="ppaction://hlinksldjump"/>
          </p:cNvPr>
          <p:cNvSpPr/>
          <p:nvPr/>
        </p:nvSpPr>
        <p:spPr>
          <a:xfrm>
            <a:off x="3056458" y="2252749"/>
            <a:ext cx="781161"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200" dirty="0">
              <a:solidFill>
                <a:schemeClr val="tx1"/>
              </a:solidFill>
            </a:endParaRPr>
          </a:p>
          <a:p>
            <a:r>
              <a:rPr lang="sv-SE" sz="1200" dirty="0">
                <a:solidFill>
                  <a:schemeClr val="tx1"/>
                </a:solidFill>
              </a:rPr>
              <a:t>Riksbanken har i uppdrag att värna ett säkert och effektivt betalningsväsende. I praktiken handlar det om ett ansvar att främja stabiliteten i det finansiella systemet. Riksbanken arbetar förebyggande genom att analysera och identifiera risker i det finansiella systemet, samt vid behov föreslå åtgärder för att motverka risker. Riksbanken kommunicerar löpande sin stabilitetsbedömning. I en krissituation kan Riksbanken under vissa förutsättningar tillföra likviditet till marknaden samt ge likviditetsstöd till enskilda banker. Riksbanken har också i uppdrag att upprätthålla ett fast penningvärde</a:t>
            </a:r>
            <a:r>
              <a:rPr lang="sv-SE" sz="1200" dirty="0" smtClean="0">
                <a:solidFill>
                  <a:schemeClr val="tx1"/>
                </a:solidFill>
              </a:rPr>
              <a:t>.</a:t>
            </a:r>
          </a:p>
          <a:p>
            <a:endParaRPr lang="sv-SE" sz="1200" dirty="0">
              <a:solidFill>
                <a:schemeClr val="tx1"/>
              </a:solidFill>
            </a:endParaRPr>
          </a:p>
          <a:p>
            <a:r>
              <a:rPr lang="sv-SE" sz="1200" dirty="0">
                <a:solidFill>
                  <a:schemeClr val="tx1"/>
                </a:solidFill>
              </a:rPr>
              <a:t>Riksbanken är Sveriges centralbank och en myndighet som sorterar under riksdagen. Riksdagen har gett Riksbanken en självständig ställning. Det innebär att riksdagen har gett riksbanksdirektionen rätt att fatta beslut om penningpolitiken. När det gäller uppdraget att främja den finansiella stabiliteten delar Riksbanken ansvaret med Finansinspektionen, Riksgälden och Finansdepartementet</a:t>
            </a:r>
            <a:r>
              <a:rPr lang="sv-SE" sz="1200" dirty="0" smtClean="0">
                <a:solidFill>
                  <a:schemeClr val="tx1"/>
                </a:solidFill>
              </a:rPr>
              <a:t>.</a:t>
            </a:r>
          </a:p>
          <a:p>
            <a:endParaRPr lang="sv-SE" sz="1200" dirty="0">
              <a:solidFill>
                <a:schemeClr val="tx1"/>
              </a:solidFill>
            </a:endParaRPr>
          </a:p>
          <a:p>
            <a:r>
              <a:rPr lang="sv-SE" sz="1200" dirty="0">
                <a:solidFill>
                  <a:schemeClr val="tx1"/>
                </a:solidFill>
              </a:rPr>
              <a:t>Riksbanksdirektionen leder Riksbankens arbete. Direktionen utses av riksbanksfullmäktige som i sin tur utses av riksdagen. </a:t>
            </a:r>
          </a:p>
        </p:txBody>
      </p:sp>
      <p:pic>
        <p:nvPicPr>
          <p:cNvPr id="21"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7"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8"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8"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9"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0"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314437545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210622"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RIKSBANKEN</a:t>
            </a:r>
            <a:endParaRPr lang="sv-SE" sz="1100" b="1" dirty="0"/>
          </a:p>
        </p:txBody>
      </p:sp>
      <p:sp>
        <p:nvSpPr>
          <p:cNvPr id="7" name="Rounded Rectangle 6">
            <a:hlinkClick r:id="rId2" action="ppaction://hlinksldjump"/>
          </p:cNvPr>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p:cNvSpPr/>
          <p:nvPr/>
        </p:nvSpPr>
        <p:spPr>
          <a:xfrm>
            <a:off x="729603" y="2252750"/>
            <a:ext cx="552000"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a:hlinkClick r:id="rId3" action="ppaction://hlinksldjump"/>
          </p:cNvPr>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a:hlinkClick r:id="rId4" action="ppaction://hlinksldjump"/>
          </p:cNvPr>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a:hlinkClick r:id="rId5" action="ppaction://hlinksldjump"/>
          </p:cNvPr>
          <p:cNvSpPr/>
          <p:nvPr/>
        </p:nvSpPr>
        <p:spPr>
          <a:xfrm>
            <a:off x="3056458" y="2252749"/>
            <a:ext cx="781161"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200" dirty="0">
              <a:solidFill>
                <a:schemeClr val="tx1"/>
              </a:solidFill>
            </a:endParaRPr>
          </a:p>
          <a:p>
            <a:r>
              <a:rPr lang="sv-SE" sz="1200" dirty="0">
                <a:solidFill>
                  <a:schemeClr val="tx1"/>
                </a:solidFill>
              </a:rPr>
              <a:t>Riksbanken har i uppdrag att främja stabiliteten i det finansiella systemet. I det syftet tillhandahåller Riksbanken ett centralt betalningssystem vilket de finansiella aktörerna kan använda för att genomföra betalningar. Riksbanken analyserar också information om det finansiella systemet och förebygger hot genom att informera om och varna för risker som kan leda till störningar eller en finansiell kris. Riksbanken har dessutom en speciell roll som centralbank eftersom den vid behov snabbt kan tillföra likviditet till det finansiella systemet. </a:t>
            </a:r>
          </a:p>
        </p:txBody>
      </p:sp>
      <p:pic>
        <p:nvPicPr>
          <p:cNvPr id="21"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7"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8"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8"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9"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0"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429411472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 name="Picture 70"/>
          <p:cNvPicPr>
            <a:picLocks noChangeAspect="1"/>
          </p:cNvPicPr>
          <p:nvPr/>
        </p:nvPicPr>
        <p:blipFill>
          <a:blip r:embed="rId2">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12" name="TextBox 11"/>
          <p:cNvSpPr txBox="1"/>
          <p:nvPr/>
        </p:nvSpPr>
        <p:spPr>
          <a:xfrm>
            <a:off x="202600" y="5624546"/>
            <a:ext cx="2869161" cy="1154162"/>
          </a:xfrm>
          <a:prstGeom prst="rect">
            <a:avLst/>
          </a:prstGeom>
          <a:noFill/>
        </p:spPr>
        <p:txBody>
          <a:bodyPr wrap="square" rtlCol="0">
            <a:spAutoFit/>
          </a:bodyPr>
          <a:lstStyle/>
          <a:p>
            <a:r>
              <a:rPr lang="sv-SE" sz="1050" b="1" dirty="0" smtClean="0">
                <a:solidFill>
                  <a:srgbClr val="626262"/>
                </a:solidFill>
                <a:latin typeface="Arial Narrow" panose="020B0606020202030204" pitchFamily="34" charset="0"/>
              </a:rPr>
              <a:t>Det finansiella systemet</a:t>
            </a:r>
          </a:p>
          <a:p>
            <a:endParaRPr lang="sv-SE" sz="1050" b="1" dirty="0" smtClean="0">
              <a:solidFill>
                <a:srgbClr val="626262"/>
              </a:solidFill>
              <a:latin typeface="Arial Narrow" panose="020B0606020202030204" pitchFamily="34" charset="0"/>
            </a:endParaRPr>
          </a:p>
          <a:p>
            <a:r>
              <a:rPr lang="sv-SE" sz="800" dirty="0" smtClean="0">
                <a:solidFill>
                  <a:srgbClr val="626262"/>
                </a:solidFill>
                <a:latin typeface="Arial Narrow" panose="020B0606020202030204" pitchFamily="34" charset="0"/>
              </a:rPr>
              <a:t>Det finansiella systemet har tre huvuduppgifter:</a:t>
            </a:r>
          </a:p>
          <a:p>
            <a:r>
              <a:rPr lang="sv-SE" sz="800" dirty="0" smtClean="0">
                <a:solidFill>
                  <a:srgbClr val="626262"/>
                </a:solidFill>
                <a:latin typeface="Arial Narrow" panose="020B0606020202030204" pitchFamily="34" charset="0"/>
              </a:rPr>
              <a:t>omvandla sparande till finansiering, hantera risker och förmedla betalningar. Dessa funktioner är centrala för samhällsekonomin ska fungera och växa.</a:t>
            </a:r>
          </a:p>
          <a:p>
            <a:endParaRPr lang="sv-SE" sz="800" dirty="0" smtClean="0">
              <a:latin typeface="Arial Narrow" panose="020B0606020202030204" pitchFamily="34" charset="0"/>
            </a:endParaRPr>
          </a:p>
          <a:p>
            <a:r>
              <a:rPr lang="sv-SE" sz="800" dirty="0" smtClean="0">
                <a:solidFill>
                  <a:schemeClr val="accent1">
                    <a:lumMod val="75000"/>
                  </a:schemeClr>
                </a:solidFill>
                <a:latin typeface="Arial Narrow" panose="020B0606020202030204" pitchFamily="34" charset="0"/>
                <a:hlinkClick r:id="rId3" action="ppaction://hlinksldjump"/>
              </a:rPr>
              <a:t>Läs mer om systemet och finansiell stabilitet</a:t>
            </a:r>
            <a:r>
              <a:rPr lang="en-GB" sz="800" dirty="0" smtClean="0">
                <a:solidFill>
                  <a:schemeClr val="accent1">
                    <a:lumMod val="75000"/>
                  </a:schemeClr>
                </a:solidFill>
                <a:latin typeface="Arial Narrow" panose="020B0606020202030204" pitchFamily="34" charset="0"/>
                <a:hlinkClick r:id="rId3" action="ppaction://hlinksldjump"/>
              </a:rPr>
              <a:t>.</a:t>
            </a:r>
            <a:endParaRPr lang="sv-SE" sz="800" dirty="0">
              <a:solidFill>
                <a:schemeClr val="accent1">
                  <a:lumMod val="75000"/>
                </a:schemeClr>
              </a:solidFill>
              <a:latin typeface="Arial Narrow" panose="020B0606020202030204" pitchFamily="34" charset="0"/>
            </a:endParaRPr>
          </a:p>
        </p:txBody>
      </p:sp>
      <p:sp>
        <p:nvSpPr>
          <p:cNvPr id="14" name="TextBox 13"/>
          <p:cNvSpPr txBox="1"/>
          <p:nvPr/>
        </p:nvSpPr>
        <p:spPr>
          <a:xfrm>
            <a:off x="3345604" y="5624546"/>
            <a:ext cx="2901144" cy="1154162"/>
          </a:xfrm>
          <a:prstGeom prst="rect">
            <a:avLst/>
          </a:prstGeom>
          <a:noFill/>
        </p:spPr>
        <p:txBody>
          <a:bodyPr wrap="square" rtlCol="0">
            <a:spAutoFit/>
          </a:bodyPr>
          <a:lstStyle/>
          <a:p>
            <a:r>
              <a:rPr lang="sv-SE" sz="1050" b="1" dirty="0" smtClean="0">
                <a:solidFill>
                  <a:srgbClr val="626262"/>
                </a:solidFill>
                <a:latin typeface="Arial Narrow" panose="020B0606020202030204" pitchFamily="34" charset="0"/>
              </a:rPr>
              <a:t>FSPOS</a:t>
            </a:r>
          </a:p>
          <a:p>
            <a:endParaRPr lang="sv-SE" sz="1050" dirty="0" smtClean="0">
              <a:latin typeface="Arial Narrow" panose="020B0606020202030204" pitchFamily="34" charset="0"/>
            </a:endParaRPr>
          </a:p>
          <a:p>
            <a:r>
              <a:rPr lang="sv-SE" sz="800" dirty="0" smtClean="0">
                <a:solidFill>
                  <a:srgbClr val="626262"/>
                </a:solidFill>
                <a:latin typeface="Arial Narrow" panose="020B0606020202030204" pitchFamily="34" charset="0"/>
              </a:rPr>
              <a:t>Finansiella Sektorns Privat-Offentliga Samverkan är ett frivilligt samverkansforum med deltagare från det privata näringslivet och de offentliga institutionerna i finanssektorn. FSPOS vision är att samhällsviktiga finansiella tjänster alltid ska fungera.</a:t>
            </a:r>
          </a:p>
          <a:p>
            <a:endParaRPr lang="sv-SE" sz="800" dirty="0" smtClean="0">
              <a:latin typeface="Arial Narrow" panose="020B0606020202030204" pitchFamily="34" charset="0"/>
            </a:endParaRPr>
          </a:p>
          <a:p>
            <a:r>
              <a:rPr lang="sv-SE" sz="800" u="sng" dirty="0" smtClean="0">
                <a:solidFill>
                  <a:schemeClr val="accent1">
                    <a:lumMod val="75000"/>
                  </a:schemeClr>
                </a:solidFill>
                <a:latin typeface="Arial Narrow" panose="020B0606020202030204" pitchFamily="34" charset="0"/>
                <a:hlinkClick r:id="rId4"/>
              </a:rPr>
              <a:t>Läs mer på fspos.se</a:t>
            </a:r>
            <a:endParaRPr lang="sv-SE" sz="800" u="sng" dirty="0">
              <a:solidFill>
                <a:schemeClr val="accent1">
                  <a:lumMod val="75000"/>
                </a:schemeClr>
              </a:solidFill>
              <a:latin typeface="Arial Narrow" panose="020B0606020202030204" pitchFamily="34" charset="0"/>
            </a:endParaRPr>
          </a:p>
        </p:txBody>
      </p:sp>
      <p:sp>
        <p:nvSpPr>
          <p:cNvPr id="15" name="TextBox 14"/>
          <p:cNvSpPr txBox="1"/>
          <p:nvPr/>
        </p:nvSpPr>
        <p:spPr>
          <a:xfrm>
            <a:off x="6520590" y="5624546"/>
            <a:ext cx="2989813" cy="792525"/>
          </a:xfrm>
          <a:prstGeom prst="rect">
            <a:avLst/>
          </a:prstGeom>
          <a:noFill/>
        </p:spPr>
        <p:txBody>
          <a:bodyPr wrap="square" rtlCol="0">
            <a:spAutoFit/>
          </a:bodyPr>
          <a:lstStyle/>
          <a:p>
            <a:r>
              <a:rPr lang="sv-SE" sz="1050" b="1" dirty="0" smtClean="0">
                <a:solidFill>
                  <a:srgbClr val="626262"/>
                </a:solidFill>
                <a:latin typeface="Arial Narrow" panose="020B0606020202030204" pitchFamily="34" charset="0"/>
              </a:rPr>
              <a:t>Omvärlden</a:t>
            </a:r>
          </a:p>
          <a:p>
            <a:endParaRPr lang="sv-SE" sz="1050" dirty="0" smtClean="0">
              <a:latin typeface="Arial Narrow" panose="020B0606020202030204" pitchFamily="34" charset="0"/>
            </a:endParaRPr>
          </a:p>
          <a:p>
            <a:r>
              <a:rPr lang="sv-SE" sz="800" dirty="0" smtClean="0">
                <a:solidFill>
                  <a:srgbClr val="626262"/>
                </a:solidFill>
                <a:latin typeface="Arial Narrow" panose="020B0606020202030204" pitchFamily="34" charset="0"/>
              </a:rPr>
              <a:t>Det svenska finansiella systemet påverkas av vad som sker globalt. </a:t>
            </a:r>
          </a:p>
          <a:p>
            <a:r>
              <a:rPr lang="sv-SE" sz="800" u="sng" dirty="0" smtClean="0">
                <a:latin typeface="Arial Narrow" panose="020B0606020202030204" pitchFamily="34" charset="0"/>
                <a:hlinkClick r:id="rId5" action="ppaction://hlinksldjump"/>
              </a:rPr>
              <a:t>Läs mer om hur.</a:t>
            </a:r>
            <a:endParaRPr lang="sv-SE" sz="800" u="sng" dirty="0" smtClean="0">
              <a:latin typeface="Arial Narrow" panose="020B0606020202030204" pitchFamily="34" charset="0"/>
            </a:endParaRPr>
          </a:p>
          <a:p>
            <a:endParaRPr lang="en-GB" sz="800" dirty="0">
              <a:solidFill>
                <a:srgbClr val="FF0000"/>
              </a:solidFill>
              <a:latin typeface="Arial Narrow" panose="020B0606020202030204" pitchFamily="34" charset="0"/>
            </a:endParaRPr>
          </a:p>
        </p:txBody>
      </p:sp>
      <p:grpSp>
        <p:nvGrpSpPr>
          <p:cNvPr id="3" name="Group 2"/>
          <p:cNvGrpSpPr/>
          <p:nvPr/>
        </p:nvGrpSpPr>
        <p:grpSpPr>
          <a:xfrm>
            <a:off x="8936198" y="3573251"/>
            <a:ext cx="2808000" cy="1662020"/>
            <a:chOff x="8941474" y="3611149"/>
            <a:chExt cx="2808000" cy="1662020"/>
          </a:xfrm>
        </p:grpSpPr>
        <p:sp>
          <p:nvSpPr>
            <p:cNvPr id="13" name="Rectangle 12"/>
            <p:cNvSpPr/>
            <p:nvPr/>
          </p:nvSpPr>
          <p:spPr>
            <a:xfrm>
              <a:off x="8944423" y="3611149"/>
              <a:ext cx="976923" cy="203200"/>
            </a:xfrm>
            <a:prstGeom prst="rect">
              <a:avLst/>
            </a:prstGeom>
            <a:solidFill>
              <a:srgbClr val="BCEADE"/>
            </a:solidFill>
            <a:ln>
              <a:solidFill>
                <a:schemeClr val="bg1">
                  <a:lumMod val="8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000" b="1" dirty="0" smtClean="0">
                  <a:solidFill>
                    <a:schemeClr val="tx1"/>
                  </a:solidFill>
                </a:rPr>
                <a:t>NORMALLÄGE</a:t>
              </a:r>
              <a:endParaRPr lang="sv-SE" sz="1000" b="1" dirty="0">
                <a:solidFill>
                  <a:schemeClr val="tx1"/>
                </a:solidFill>
              </a:endParaRPr>
            </a:p>
          </p:txBody>
        </p:sp>
        <p:sp>
          <p:nvSpPr>
            <p:cNvPr id="34" name="Rectangle 33">
              <a:hlinkClick r:id="rId6" action="ppaction://hlinksldjump"/>
            </p:cNvPr>
            <p:cNvSpPr/>
            <p:nvPr/>
          </p:nvSpPr>
          <p:spPr>
            <a:xfrm>
              <a:off x="9957224" y="3611149"/>
              <a:ext cx="976923" cy="203200"/>
            </a:xfrm>
            <a:prstGeom prst="rect">
              <a:avLst/>
            </a:prstGeom>
            <a:solidFill>
              <a:srgbClr val="F5F5F5"/>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FINANSIELL ORO</a:t>
              </a:r>
              <a:endParaRPr lang="sv-SE" sz="900" dirty="0">
                <a:solidFill>
                  <a:schemeClr val="tx1"/>
                </a:solidFill>
              </a:endParaRPr>
            </a:p>
          </p:txBody>
        </p:sp>
        <p:sp>
          <p:nvSpPr>
            <p:cNvPr id="35" name="Rectangle 34"/>
            <p:cNvSpPr/>
            <p:nvPr/>
          </p:nvSpPr>
          <p:spPr>
            <a:xfrm>
              <a:off x="8941474" y="3833169"/>
              <a:ext cx="2808000" cy="1440000"/>
            </a:xfrm>
            <a:prstGeom prst="rect">
              <a:avLst/>
            </a:prstGeom>
            <a:solidFill>
              <a:schemeClr val="bg1"/>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400" b="1" dirty="0">
                <a:solidFill>
                  <a:schemeClr val="tx1"/>
                </a:solidFill>
              </a:endParaRPr>
            </a:p>
          </p:txBody>
        </p:sp>
        <p:sp>
          <p:nvSpPr>
            <p:cNvPr id="36" name="Rectangle 35"/>
            <p:cNvSpPr/>
            <p:nvPr/>
          </p:nvSpPr>
          <p:spPr>
            <a:xfrm>
              <a:off x="8972876" y="3846407"/>
              <a:ext cx="1216501" cy="304384"/>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smtClean="0">
                  <a:solidFill>
                    <a:schemeClr val="tx1"/>
                  </a:solidFill>
                </a:rPr>
                <a:t>Visa  relationer</a:t>
              </a:r>
              <a:endParaRPr lang="sv-SE" sz="1100" b="1" dirty="0">
                <a:solidFill>
                  <a:schemeClr val="tx1"/>
                </a:solidFill>
              </a:endParaRPr>
            </a:p>
          </p:txBody>
        </p:sp>
        <p:sp>
          <p:nvSpPr>
            <p:cNvPr id="37" name="Rectangle 36"/>
            <p:cNvSpPr/>
            <p:nvPr/>
          </p:nvSpPr>
          <p:spPr>
            <a:xfrm>
              <a:off x="9003746" y="4220749"/>
              <a:ext cx="2664000" cy="204373"/>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b="1" dirty="0" smtClean="0">
                  <a:solidFill>
                    <a:schemeClr val="tx1"/>
                  </a:solidFill>
                </a:rPr>
                <a:t>REGLERING OCH STYRNING</a:t>
              </a:r>
              <a:endParaRPr lang="sv-SE" sz="1200" b="1" dirty="0">
                <a:solidFill>
                  <a:schemeClr val="tx1"/>
                </a:solidFill>
              </a:endParaRPr>
            </a:p>
          </p:txBody>
        </p:sp>
        <p:sp>
          <p:nvSpPr>
            <p:cNvPr id="38" name="Rectangle 37"/>
            <p:cNvSpPr/>
            <p:nvPr/>
          </p:nvSpPr>
          <p:spPr>
            <a:xfrm>
              <a:off x="9003746" y="4488395"/>
              <a:ext cx="2664000" cy="204373"/>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b="1" dirty="0">
                  <a:solidFill>
                    <a:schemeClr val="tx1"/>
                  </a:solidFill>
                </a:rPr>
                <a:t>PENGAR OCH GARANTIER</a:t>
              </a:r>
              <a:endParaRPr lang="sv-SE" sz="1200" b="1" dirty="0">
                <a:solidFill>
                  <a:schemeClr val="tx1"/>
                </a:solidFill>
              </a:endParaRPr>
            </a:p>
          </p:txBody>
        </p:sp>
        <p:sp>
          <p:nvSpPr>
            <p:cNvPr id="39" name="Rectangle 38"/>
            <p:cNvSpPr/>
            <p:nvPr/>
          </p:nvSpPr>
          <p:spPr>
            <a:xfrm>
              <a:off x="9003746" y="4756040"/>
              <a:ext cx="2664000" cy="205200"/>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b="1" dirty="0">
                  <a:solidFill>
                    <a:schemeClr val="tx1"/>
                  </a:solidFill>
                </a:rPr>
                <a:t>INFORMATION OCH ANALYS</a:t>
              </a:r>
              <a:endParaRPr lang="sv-SE" sz="1200" b="1" dirty="0">
                <a:solidFill>
                  <a:schemeClr val="tx1"/>
                </a:solidFill>
              </a:endParaRPr>
            </a:p>
          </p:txBody>
        </p:sp>
        <p:sp>
          <p:nvSpPr>
            <p:cNvPr id="40" name="Rectangle 39">
              <a:hlinkClick r:id="rId7" action="ppaction://hlinksldjump"/>
            </p:cNvPr>
            <p:cNvSpPr/>
            <p:nvPr/>
          </p:nvSpPr>
          <p:spPr>
            <a:xfrm>
              <a:off x="9003746" y="4220749"/>
              <a:ext cx="237662" cy="204373"/>
            </a:xfrm>
            <a:prstGeom prst="rect">
              <a:avLst/>
            </a:prstGeom>
            <a:solidFill>
              <a:schemeClr val="bg1">
                <a:lumMod val="75000"/>
              </a:schemeClr>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1" name="Rectangle 40">
              <a:hlinkClick r:id="rId8" action="ppaction://hlinksldjump"/>
            </p:cNvPr>
            <p:cNvSpPr/>
            <p:nvPr/>
          </p:nvSpPr>
          <p:spPr>
            <a:xfrm>
              <a:off x="9003746" y="4488395"/>
              <a:ext cx="237662" cy="204373"/>
            </a:xfrm>
            <a:prstGeom prst="rect">
              <a:avLst/>
            </a:prstGeom>
            <a:solidFill>
              <a:schemeClr val="bg1">
                <a:lumMod val="75000"/>
              </a:schemeClr>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2" name="Rectangle 41">
              <a:hlinkClick r:id="rId9" action="ppaction://hlinksldjump"/>
            </p:cNvPr>
            <p:cNvSpPr/>
            <p:nvPr/>
          </p:nvSpPr>
          <p:spPr>
            <a:xfrm>
              <a:off x="9003746" y="4758144"/>
              <a:ext cx="237662" cy="198359"/>
            </a:xfrm>
            <a:prstGeom prst="rect">
              <a:avLst/>
            </a:prstGeom>
            <a:solidFill>
              <a:schemeClr val="bg1">
                <a:lumMod val="75000"/>
              </a:schemeClr>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grpSp>
      <p:sp>
        <p:nvSpPr>
          <p:cNvPr id="2" name="Riksdagen-rektangel">
            <a:hlinkClick r:id="rId10" action="ppaction://hlinksldjump"/>
          </p:cNvPr>
          <p:cNvSpPr/>
          <p:nvPr/>
        </p:nvSpPr>
        <p:spPr>
          <a:xfrm>
            <a:off x="4960163" y="1529242"/>
            <a:ext cx="1187364"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RIKSDAGEN</a:t>
            </a:r>
            <a:endParaRPr lang="sv-SE" sz="1100" b="1" dirty="0"/>
          </a:p>
        </p:txBody>
      </p:sp>
      <p:cxnSp>
        <p:nvCxnSpPr>
          <p:cNvPr id="92" name="Straight Arrow Connector 91"/>
          <p:cNvCxnSpPr/>
          <p:nvPr/>
        </p:nvCxnSpPr>
        <p:spPr>
          <a:xfrm flipV="1">
            <a:off x="3466599" y="4754541"/>
            <a:ext cx="0" cy="515216"/>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93" name="Straight Connector 92"/>
          <p:cNvCxnSpPr/>
          <p:nvPr/>
        </p:nvCxnSpPr>
        <p:spPr>
          <a:xfrm>
            <a:off x="3466599" y="5269757"/>
            <a:ext cx="4974744" cy="0"/>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94" name="Straight Connector 93"/>
          <p:cNvCxnSpPr/>
          <p:nvPr/>
        </p:nvCxnSpPr>
        <p:spPr>
          <a:xfrm flipV="1">
            <a:off x="8441343" y="3574768"/>
            <a:ext cx="0" cy="1694989"/>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sp>
        <p:nvSpPr>
          <p:cNvPr id="27" name="Riksbanken-rektangel">
            <a:hlinkClick r:id="rId11" action="ppaction://hlinksldjump"/>
          </p:cNvPr>
          <p:cNvSpPr/>
          <p:nvPr/>
        </p:nvSpPr>
        <p:spPr>
          <a:xfrm>
            <a:off x="3302444" y="3444204"/>
            <a:ext cx="1187365"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RIKSBANKEN</a:t>
            </a:r>
            <a:endParaRPr lang="sv-SE" sz="1100" b="1" dirty="0"/>
          </a:p>
        </p:txBody>
      </p:sp>
      <p:sp>
        <p:nvSpPr>
          <p:cNvPr id="28" name="Banker-rektangel">
            <a:hlinkClick r:id="rId12" action="ppaction://hlinksldjump"/>
          </p:cNvPr>
          <p:cNvSpPr/>
          <p:nvPr/>
        </p:nvSpPr>
        <p:spPr>
          <a:xfrm>
            <a:off x="3302444" y="4218990"/>
            <a:ext cx="1187365"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BANKER</a:t>
            </a:r>
            <a:endParaRPr lang="sv-SE" sz="1100" b="1" dirty="0"/>
          </a:p>
        </p:txBody>
      </p:sp>
      <p:sp>
        <p:nvSpPr>
          <p:cNvPr id="29" name="Riksgälden-rektangel">
            <a:hlinkClick r:id="rId13" action="ppaction://hlinksldjump"/>
          </p:cNvPr>
          <p:cNvSpPr/>
          <p:nvPr/>
        </p:nvSpPr>
        <p:spPr>
          <a:xfrm>
            <a:off x="4958170" y="3444204"/>
            <a:ext cx="1187365"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solidFill>
                  <a:schemeClr val="lt1"/>
                </a:solidFill>
              </a:rPr>
              <a:t>RIKSGÄLDEN</a:t>
            </a:r>
            <a:endParaRPr lang="sv-SE" sz="1100" b="1" dirty="0">
              <a:solidFill>
                <a:schemeClr val="lt1"/>
              </a:solidFill>
            </a:endParaRPr>
          </a:p>
        </p:txBody>
      </p:sp>
      <p:sp>
        <p:nvSpPr>
          <p:cNvPr id="30" name="Finansinspektionen-rektangel">
            <a:hlinkClick r:id="rId14" action="ppaction://hlinksldjump"/>
          </p:cNvPr>
          <p:cNvSpPr/>
          <p:nvPr/>
        </p:nvSpPr>
        <p:spPr>
          <a:xfrm>
            <a:off x="6613872" y="3444204"/>
            <a:ext cx="1187365"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FINANS-</a:t>
            </a:r>
          </a:p>
          <a:p>
            <a:pPr algn="ctr"/>
            <a:r>
              <a:rPr lang="en-GB" sz="1100" b="1" dirty="0"/>
              <a:t>INSPEKTIONEN</a:t>
            </a:r>
            <a:endParaRPr lang="sv-SE" sz="1100" b="1" dirty="0"/>
          </a:p>
        </p:txBody>
      </p:sp>
      <p:sp>
        <p:nvSpPr>
          <p:cNvPr id="31" name="Försäkringsbolag-rektangel">
            <a:hlinkClick r:id="rId15" action="ppaction://hlinksldjump"/>
          </p:cNvPr>
          <p:cNvSpPr/>
          <p:nvPr/>
        </p:nvSpPr>
        <p:spPr>
          <a:xfrm>
            <a:off x="6613872" y="4218990"/>
            <a:ext cx="1187365"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FÖRSÄKRINGS-</a:t>
            </a:r>
          </a:p>
          <a:p>
            <a:pPr algn="ctr"/>
            <a:r>
              <a:rPr lang="en-GB" sz="1100" b="1" dirty="0"/>
              <a:t>BOLAG</a:t>
            </a:r>
            <a:endParaRPr lang="sv-SE" sz="1100" b="1" dirty="0"/>
          </a:p>
        </p:txBody>
      </p:sp>
      <p:sp>
        <p:nvSpPr>
          <p:cNvPr id="32" name="Rounded Rectangle 31"/>
          <p:cNvSpPr/>
          <p:nvPr/>
        </p:nvSpPr>
        <p:spPr>
          <a:xfrm>
            <a:off x="4952397" y="2270250"/>
            <a:ext cx="1187365" cy="96897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REGERINGEN</a:t>
            </a:r>
          </a:p>
          <a:p>
            <a:pPr algn="ctr"/>
            <a:endParaRPr lang="en-GB" sz="1100" b="1" dirty="0"/>
          </a:p>
          <a:p>
            <a:pPr algn="ctr"/>
            <a:r>
              <a:rPr lang="en-GB" sz="900" b="1" dirty="0"/>
              <a:t>FINANS-</a:t>
            </a:r>
          </a:p>
          <a:p>
            <a:pPr algn="ctr"/>
            <a:r>
              <a:rPr lang="en-GB" sz="900" b="1" dirty="0"/>
              <a:t>DEPARTEMENTET</a:t>
            </a:r>
            <a:endParaRPr lang="sv-SE" sz="900" b="1" dirty="0"/>
          </a:p>
        </p:txBody>
      </p:sp>
      <p:sp>
        <p:nvSpPr>
          <p:cNvPr id="33" name="FöretagHushåll-rektangel">
            <a:hlinkClick r:id="rId16" action="ppaction://hlinksldjump"/>
          </p:cNvPr>
          <p:cNvSpPr/>
          <p:nvPr/>
        </p:nvSpPr>
        <p:spPr>
          <a:xfrm>
            <a:off x="4965354" y="4218990"/>
            <a:ext cx="1187365"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solidFill>
                  <a:schemeClr val="lt1"/>
                </a:solidFill>
              </a:rPr>
              <a:t>FÖRETAG &amp;</a:t>
            </a:r>
          </a:p>
          <a:p>
            <a:pPr algn="ctr"/>
            <a:r>
              <a:rPr lang="en-GB" sz="1100" b="1" dirty="0" smtClean="0">
                <a:solidFill>
                  <a:schemeClr val="lt1"/>
                </a:solidFill>
              </a:rPr>
              <a:t>HUSHÅLL</a:t>
            </a:r>
            <a:endParaRPr lang="sv-SE" sz="1100" b="1" dirty="0">
              <a:solidFill>
                <a:schemeClr val="lt1"/>
              </a:solidFill>
            </a:endParaRPr>
          </a:p>
        </p:txBody>
      </p:sp>
      <p:cxnSp>
        <p:nvCxnSpPr>
          <p:cNvPr id="45" name="Straight Connector 44"/>
          <p:cNvCxnSpPr>
            <a:stCxn id="2" idx="1"/>
          </p:cNvCxnSpPr>
          <p:nvPr/>
        </p:nvCxnSpPr>
        <p:spPr>
          <a:xfrm flipH="1">
            <a:off x="4489806" y="1797018"/>
            <a:ext cx="470355" cy="0"/>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47" name="Straight Connector 46"/>
          <p:cNvCxnSpPr/>
          <p:nvPr/>
        </p:nvCxnSpPr>
        <p:spPr>
          <a:xfrm>
            <a:off x="4489806" y="1797018"/>
            <a:ext cx="0" cy="1180397"/>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49" name="Straight Connector 48"/>
          <p:cNvCxnSpPr/>
          <p:nvPr/>
        </p:nvCxnSpPr>
        <p:spPr>
          <a:xfrm flipH="1">
            <a:off x="3896126" y="2969949"/>
            <a:ext cx="593686" cy="7467"/>
          </a:xfrm>
          <a:prstGeom prst="line">
            <a:avLst/>
          </a:prstGeom>
          <a:ln>
            <a:solidFill>
              <a:schemeClr val="bg1">
                <a:lumMod val="75000"/>
              </a:schemeClr>
            </a:solidFill>
          </a:ln>
        </p:spPr>
        <p:style>
          <a:lnRef idx="3">
            <a:schemeClr val="accent3"/>
          </a:lnRef>
          <a:fillRef idx="0">
            <a:schemeClr val="accent3"/>
          </a:fillRef>
          <a:effectRef idx="2">
            <a:schemeClr val="accent3"/>
          </a:effectRef>
          <a:fontRef idx="minor">
            <a:schemeClr val="tx1"/>
          </a:fontRef>
        </p:style>
      </p:cxnSp>
      <p:cxnSp>
        <p:nvCxnSpPr>
          <p:cNvPr id="51" name="Straight Arrow Connector 50"/>
          <p:cNvCxnSpPr>
            <a:endCxn id="27" idx="0"/>
          </p:cNvCxnSpPr>
          <p:nvPr/>
        </p:nvCxnSpPr>
        <p:spPr>
          <a:xfrm>
            <a:off x="3896126" y="2977415"/>
            <a:ext cx="0" cy="466788"/>
          </a:xfrm>
          <a:prstGeom prst="straightConnector1">
            <a:avLst/>
          </a:prstGeom>
          <a:ln>
            <a:solidFill>
              <a:schemeClr val="bg1">
                <a:lumMod val="75000"/>
              </a:schemeClr>
            </a:solidFill>
            <a:tailEnd type="triangle"/>
          </a:ln>
        </p:spPr>
        <p:style>
          <a:lnRef idx="3">
            <a:schemeClr val="accent2"/>
          </a:lnRef>
          <a:fillRef idx="0">
            <a:schemeClr val="accent2"/>
          </a:fillRef>
          <a:effectRef idx="2">
            <a:schemeClr val="accent2"/>
          </a:effectRef>
          <a:fontRef idx="minor">
            <a:schemeClr val="tx1"/>
          </a:fontRef>
        </p:style>
      </p:cxnSp>
      <p:cxnSp>
        <p:nvCxnSpPr>
          <p:cNvPr id="56" name="Straight Connector 55"/>
          <p:cNvCxnSpPr/>
          <p:nvPr/>
        </p:nvCxnSpPr>
        <p:spPr>
          <a:xfrm flipH="1">
            <a:off x="4705067" y="1954449"/>
            <a:ext cx="260286" cy="0"/>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59" name="Straight Connector 58"/>
          <p:cNvCxnSpPr/>
          <p:nvPr/>
        </p:nvCxnSpPr>
        <p:spPr>
          <a:xfrm>
            <a:off x="4705067" y="1954449"/>
            <a:ext cx="0" cy="566682"/>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61" name="Straight Arrow Connector 60"/>
          <p:cNvCxnSpPr/>
          <p:nvPr/>
        </p:nvCxnSpPr>
        <p:spPr>
          <a:xfrm flipV="1">
            <a:off x="4705067" y="2513611"/>
            <a:ext cx="250320" cy="7519"/>
          </a:xfrm>
          <a:prstGeom prst="straightConnector1">
            <a:avLst/>
          </a:prstGeom>
          <a:ln>
            <a:solidFill>
              <a:schemeClr val="bg1">
                <a:lumMod val="75000"/>
              </a:schemeClr>
            </a:solidFill>
            <a:tailEnd type="triangle"/>
          </a:ln>
        </p:spPr>
        <p:style>
          <a:lnRef idx="3">
            <a:schemeClr val="accent2"/>
          </a:lnRef>
          <a:fillRef idx="0">
            <a:schemeClr val="accent2"/>
          </a:fillRef>
          <a:effectRef idx="2">
            <a:schemeClr val="accent2"/>
          </a:effectRef>
          <a:fontRef idx="minor">
            <a:schemeClr val="tx1"/>
          </a:fontRef>
        </p:style>
      </p:cxnSp>
      <p:cxnSp>
        <p:nvCxnSpPr>
          <p:cNvPr id="79" name="Straight Connector 78"/>
          <p:cNvCxnSpPr/>
          <p:nvPr/>
        </p:nvCxnSpPr>
        <p:spPr>
          <a:xfrm flipH="1">
            <a:off x="4705067" y="2969949"/>
            <a:ext cx="260286" cy="0"/>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81" name="Straight Connector 80"/>
          <p:cNvCxnSpPr/>
          <p:nvPr/>
        </p:nvCxnSpPr>
        <p:spPr>
          <a:xfrm>
            <a:off x="4705067" y="2969949"/>
            <a:ext cx="0" cy="668395"/>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104" name="Straight Connector 103"/>
          <p:cNvCxnSpPr>
            <a:stCxn id="32" idx="3"/>
          </p:cNvCxnSpPr>
          <p:nvPr/>
        </p:nvCxnSpPr>
        <p:spPr>
          <a:xfrm flipV="1">
            <a:off x="6139762" y="2753409"/>
            <a:ext cx="1067794" cy="1326"/>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106" name="Straight Arrow Connector 105"/>
          <p:cNvCxnSpPr>
            <a:endCxn id="30" idx="0"/>
          </p:cNvCxnSpPr>
          <p:nvPr/>
        </p:nvCxnSpPr>
        <p:spPr>
          <a:xfrm flipH="1">
            <a:off x="7207555" y="2753408"/>
            <a:ext cx="2278" cy="690795"/>
          </a:xfrm>
          <a:prstGeom prst="straightConnector1">
            <a:avLst/>
          </a:prstGeom>
          <a:ln>
            <a:solidFill>
              <a:schemeClr val="bg1">
                <a:lumMod val="75000"/>
              </a:schemeClr>
            </a:solidFill>
            <a:tailEnd type="triangle"/>
          </a:ln>
        </p:spPr>
        <p:style>
          <a:lnRef idx="3">
            <a:schemeClr val="accent2"/>
          </a:lnRef>
          <a:fillRef idx="0">
            <a:schemeClr val="accent2"/>
          </a:fillRef>
          <a:effectRef idx="2">
            <a:schemeClr val="accent2"/>
          </a:effectRef>
          <a:fontRef idx="minor">
            <a:schemeClr val="tx1"/>
          </a:fontRef>
        </p:style>
      </p:cxnSp>
      <p:cxnSp>
        <p:nvCxnSpPr>
          <p:cNvPr id="112" name="Straight Connector 111"/>
          <p:cNvCxnSpPr>
            <a:stCxn id="30" idx="1"/>
          </p:cNvCxnSpPr>
          <p:nvPr/>
        </p:nvCxnSpPr>
        <p:spPr>
          <a:xfrm flipH="1">
            <a:off x="6395784" y="3711979"/>
            <a:ext cx="218088" cy="0"/>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114" name="Straight Connector 113"/>
          <p:cNvCxnSpPr/>
          <p:nvPr/>
        </p:nvCxnSpPr>
        <p:spPr>
          <a:xfrm>
            <a:off x="6388827" y="3711979"/>
            <a:ext cx="0" cy="757641"/>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122" name="Straight Connector 121"/>
          <p:cNvCxnSpPr>
            <a:stCxn id="30" idx="3"/>
          </p:cNvCxnSpPr>
          <p:nvPr/>
        </p:nvCxnSpPr>
        <p:spPr>
          <a:xfrm>
            <a:off x="7801236" y="3711979"/>
            <a:ext cx="397980" cy="0"/>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124" name="Straight Connector 123"/>
          <p:cNvCxnSpPr/>
          <p:nvPr/>
        </p:nvCxnSpPr>
        <p:spPr>
          <a:xfrm>
            <a:off x="8199218" y="3711979"/>
            <a:ext cx="0" cy="1356172"/>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126" name="Straight Connector 125"/>
          <p:cNvCxnSpPr/>
          <p:nvPr/>
        </p:nvCxnSpPr>
        <p:spPr>
          <a:xfrm flipH="1">
            <a:off x="3626626" y="5081214"/>
            <a:ext cx="4572591" cy="0"/>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128" name="Straight Arrow Connector 127"/>
          <p:cNvCxnSpPr/>
          <p:nvPr/>
        </p:nvCxnSpPr>
        <p:spPr>
          <a:xfrm flipV="1">
            <a:off x="3633584" y="4787826"/>
            <a:ext cx="0" cy="295259"/>
          </a:xfrm>
          <a:prstGeom prst="straightConnector1">
            <a:avLst/>
          </a:prstGeom>
          <a:ln>
            <a:solidFill>
              <a:schemeClr val="bg1">
                <a:lumMod val="75000"/>
              </a:schemeClr>
            </a:solidFill>
            <a:tailEnd type="triangle"/>
          </a:ln>
        </p:spPr>
        <p:style>
          <a:lnRef idx="3">
            <a:schemeClr val="accent2"/>
          </a:lnRef>
          <a:fillRef idx="0">
            <a:schemeClr val="accent2"/>
          </a:fillRef>
          <a:effectRef idx="2">
            <a:schemeClr val="accent2"/>
          </a:effectRef>
          <a:fontRef idx="minor">
            <a:schemeClr val="tx1"/>
          </a:fontRef>
        </p:style>
      </p:cxnSp>
      <p:cxnSp>
        <p:nvCxnSpPr>
          <p:cNvPr id="135" name="Straight Arrow Connector 134"/>
          <p:cNvCxnSpPr/>
          <p:nvPr/>
        </p:nvCxnSpPr>
        <p:spPr>
          <a:xfrm>
            <a:off x="4705067" y="3638343"/>
            <a:ext cx="260286" cy="0"/>
          </a:xfrm>
          <a:prstGeom prst="straightConnector1">
            <a:avLst/>
          </a:prstGeom>
          <a:ln>
            <a:solidFill>
              <a:schemeClr val="bg1">
                <a:lumMod val="75000"/>
              </a:schemeClr>
            </a:solidFill>
            <a:tailEnd type="triangle"/>
          </a:ln>
        </p:spPr>
        <p:style>
          <a:lnRef idx="3">
            <a:schemeClr val="accent2"/>
          </a:lnRef>
          <a:fillRef idx="0">
            <a:schemeClr val="accent2"/>
          </a:fillRef>
          <a:effectRef idx="2">
            <a:schemeClr val="accent2"/>
          </a:effectRef>
          <a:fontRef idx="minor">
            <a:schemeClr val="tx1"/>
          </a:fontRef>
        </p:style>
      </p:cxnSp>
      <p:cxnSp>
        <p:nvCxnSpPr>
          <p:cNvPr id="139" name="Straight Arrow Connector 138"/>
          <p:cNvCxnSpPr/>
          <p:nvPr/>
        </p:nvCxnSpPr>
        <p:spPr>
          <a:xfrm>
            <a:off x="6388827" y="4469620"/>
            <a:ext cx="225045" cy="2"/>
          </a:xfrm>
          <a:prstGeom prst="straightConnector1">
            <a:avLst/>
          </a:prstGeom>
          <a:ln>
            <a:solidFill>
              <a:schemeClr val="bg1">
                <a:lumMod val="75000"/>
              </a:schemeClr>
            </a:solidFill>
            <a:tailEnd type="triangle"/>
          </a:ln>
        </p:spPr>
        <p:style>
          <a:lnRef idx="3">
            <a:schemeClr val="accent3"/>
          </a:lnRef>
          <a:fillRef idx="0">
            <a:schemeClr val="accent3"/>
          </a:fillRef>
          <a:effectRef idx="2">
            <a:schemeClr val="accent3"/>
          </a:effectRef>
          <a:fontRef idx="minor">
            <a:schemeClr val="tx1"/>
          </a:fontRef>
        </p:style>
      </p:cxnSp>
      <p:cxnSp>
        <p:nvCxnSpPr>
          <p:cNvPr id="8" name="Straight Arrow Connector 7"/>
          <p:cNvCxnSpPr/>
          <p:nvPr/>
        </p:nvCxnSpPr>
        <p:spPr>
          <a:xfrm>
            <a:off x="7460310" y="3335828"/>
            <a:ext cx="0" cy="108376"/>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18" name="Straight Arrow Connector 17"/>
          <p:cNvCxnSpPr/>
          <p:nvPr/>
        </p:nvCxnSpPr>
        <p:spPr>
          <a:xfrm>
            <a:off x="3633584" y="3335828"/>
            <a:ext cx="0" cy="108376"/>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20" name="Straight Connector 19"/>
          <p:cNvCxnSpPr/>
          <p:nvPr/>
        </p:nvCxnSpPr>
        <p:spPr>
          <a:xfrm>
            <a:off x="3633584" y="3335828"/>
            <a:ext cx="3826726" cy="0"/>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24" name="Straight Arrow Connector 23"/>
          <p:cNvCxnSpPr>
            <a:stCxn id="32" idx="2"/>
            <a:endCxn id="29" idx="0"/>
          </p:cNvCxnSpPr>
          <p:nvPr/>
        </p:nvCxnSpPr>
        <p:spPr>
          <a:xfrm>
            <a:off x="5546079" y="3239220"/>
            <a:ext cx="5773" cy="204984"/>
          </a:xfrm>
          <a:prstGeom prst="straightConnector1">
            <a:avLst/>
          </a:prstGeom>
          <a:ln>
            <a:solidFill>
              <a:schemeClr val="bg1">
                <a:lumMod val="75000"/>
              </a:schemeClr>
            </a:solidFill>
            <a:headEnd type="triangle"/>
            <a:tailEnd type="triangle"/>
          </a:ln>
        </p:spPr>
        <p:style>
          <a:lnRef idx="3">
            <a:schemeClr val="accent4"/>
          </a:lnRef>
          <a:fillRef idx="0">
            <a:schemeClr val="accent4"/>
          </a:fillRef>
          <a:effectRef idx="2">
            <a:schemeClr val="accent4"/>
          </a:effectRef>
          <a:fontRef idx="minor">
            <a:schemeClr val="tx1"/>
          </a:fontRef>
        </p:style>
      </p:cxnSp>
      <p:cxnSp>
        <p:nvCxnSpPr>
          <p:cNvPr id="46" name="Straight Arrow Connector 45"/>
          <p:cNvCxnSpPr>
            <a:stCxn id="29" idx="2"/>
          </p:cNvCxnSpPr>
          <p:nvPr/>
        </p:nvCxnSpPr>
        <p:spPr>
          <a:xfrm>
            <a:off x="5551853" y="3979754"/>
            <a:ext cx="7183" cy="239236"/>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50" name="Straight Connector 49"/>
          <p:cNvCxnSpPr/>
          <p:nvPr/>
        </p:nvCxnSpPr>
        <p:spPr>
          <a:xfrm flipH="1">
            <a:off x="2930858" y="4657471"/>
            <a:ext cx="371586" cy="0"/>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53" name="Straight Connector 52"/>
          <p:cNvCxnSpPr/>
          <p:nvPr/>
        </p:nvCxnSpPr>
        <p:spPr>
          <a:xfrm flipV="1">
            <a:off x="2930858" y="3638344"/>
            <a:ext cx="6957" cy="1019126"/>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55" name="Straight Arrow Connector 54"/>
          <p:cNvCxnSpPr/>
          <p:nvPr/>
        </p:nvCxnSpPr>
        <p:spPr>
          <a:xfrm>
            <a:off x="2930858" y="3638343"/>
            <a:ext cx="371586" cy="0"/>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65" name="Straight Connector 64"/>
          <p:cNvCxnSpPr/>
          <p:nvPr/>
        </p:nvCxnSpPr>
        <p:spPr>
          <a:xfrm flipH="1">
            <a:off x="3202208" y="3918668"/>
            <a:ext cx="100236" cy="0"/>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67" name="Straight Connector 66"/>
          <p:cNvCxnSpPr/>
          <p:nvPr/>
        </p:nvCxnSpPr>
        <p:spPr>
          <a:xfrm>
            <a:off x="3202208" y="3918668"/>
            <a:ext cx="0" cy="388279"/>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69" name="Straight Arrow Connector 68"/>
          <p:cNvCxnSpPr/>
          <p:nvPr/>
        </p:nvCxnSpPr>
        <p:spPr>
          <a:xfrm>
            <a:off x="3209165" y="4306947"/>
            <a:ext cx="93278" cy="0"/>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73" name="Straight Arrow Connector 72"/>
          <p:cNvCxnSpPr>
            <a:stCxn id="28" idx="3"/>
            <a:endCxn id="33" idx="1"/>
          </p:cNvCxnSpPr>
          <p:nvPr/>
        </p:nvCxnSpPr>
        <p:spPr>
          <a:xfrm>
            <a:off x="4489807" y="4486765"/>
            <a:ext cx="475547" cy="0"/>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75" name="Straight Connector 74"/>
          <p:cNvCxnSpPr/>
          <p:nvPr/>
        </p:nvCxnSpPr>
        <p:spPr>
          <a:xfrm flipH="1">
            <a:off x="4788559" y="4306947"/>
            <a:ext cx="176795" cy="0"/>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77" name="Straight Connector 76"/>
          <p:cNvCxnSpPr/>
          <p:nvPr/>
        </p:nvCxnSpPr>
        <p:spPr>
          <a:xfrm flipV="1">
            <a:off x="4788559" y="3851044"/>
            <a:ext cx="0" cy="455903"/>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80" name="Straight Arrow Connector 79"/>
          <p:cNvCxnSpPr/>
          <p:nvPr/>
        </p:nvCxnSpPr>
        <p:spPr>
          <a:xfrm flipH="1">
            <a:off x="4489807" y="3865978"/>
            <a:ext cx="312666" cy="0"/>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95" name="Straight Arrow Connector 94"/>
          <p:cNvCxnSpPr/>
          <p:nvPr/>
        </p:nvCxnSpPr>
        <p:spPr>
          <a:xfrm flipH="1">
            <a:off x="7801236" y="3574768"/>
            <a:ext cx="640107" cy="0"/>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96" name="Straight Arrow Connector 95"/>
          <p:cNvCxnSpPr/>
          <p:nvPr/>
        </p:nvCxnSpPr>
        <p:spPr>
          <a:xfrm flipH="1">
            <a:off x="7891686" y="4469620"/>
            <a:ext cx="549657" cy="0"/>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85" name="Straight Arrow Connector 84"/>
          <p:cNvCxnSpPr/>
          <p:nvPr/>
        </p:nvCxnSpPr>
        <p:spPr>
          <a:xfrm flipH="1">
            <a:off x="6139762" y="2902746"/>
            <a:ext cx="109912" cy="0"/>
          </a:xfrm>
          <a:prstGeom prst="straightConnector1">
            <a:avLst/>
          </a:prstGeom>
          <a:ln>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cxnSp>
        <p:nvCxnSpPr>
          <p:cNvPr id="89" name="Straight Connector 88"/>
          <p:cNvCxnSpPr/>
          <p:nvPr/>
        </p:nvCxnSpPr>
        <p:spPr>
          <a:xfrm>
            <a:off x="6249673" y="2902746"/>
            <a:ext cx="0" cy="809233"/>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91" name="Straight Arrow Connector 90"/>
          <p:cNvCxnSpPr>
            <a:endCxn id="29" idx="3"/>
          </p:cNvCxnSpPr>
          <p:nvPr/>
        </p:nvCxnSpPr>
        <p:spPr>
          <a:xfrm flipH="1">
            <a:off x="6145535" y="3711979"/>
            <a:ext cx="104138" cy="0"/>
          </a:xfrm>
          <a:prstGeom prst="straightConnector1">
            <a:avLst/>
          </a:prstGeom>
          <a:ln>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cxnSp>
        <p:nvCxnSpPr>
          <p:cNvPr id="99" name="Straight Connector 98"/>
          <p:cNvCxnSpPr/>
          <p:nvPr/>
        </p:nvCxnSpPr>
        <p:spPr>
          <a:xfrm>
            <a:off x="6145535" y="3851044"/>
            <a:ext cx="104138" cy="0"/>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01" name="Straight Connector 100"/>
          <p:cNvCxnSpPr/>
          <p:nvPr/>
        </p:nvCxnSpPr>
        <p:spPr>
          <a:xfrm>
            <a:off x="6249673" y="3851044"/>
            <a:ext cx="0" cy="711616"/>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03" name="Straight Arrow Connector 102"/>
          <p:cNvCxnSpPr/>
          <p:nvPr/>
        </p:nvCxnSpPr>
        <p:spPr>
          <a:xfrm flipH="1">
            <a:off x="6145535" y="4562660"/>
            <a:ext cx="104138" cy="0"/>
          </a:xfrm>
          <a:prstGeom prst="straightConnector1">
            <a:avLst/>
          </a:prstGeom>
          <a:ln>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cxnSp>
        <p:nvCxnSpPr>
          <p:cNvPr id="109" name="Straight Arrow Connector 108"/>
          <p:cNvCxnSpPr/>
          <p:nvPr/>
        </p:nvCxnSpPr>
        <p:spPr>
          <a:xfrm>
            <a:off x="6152719" y="4657471"/>
            <a:ext cx="461154" cy="0"/>
          </a:xfrm>
          <a:prstGeom prst="straightConnector1">
            <a:avLst/>
          </a:prstGeom>
          <a:ln>
            <a:solidFill>
              <a:schemeClr val="bg1">
                <a:lumMod val="75000"/>
              </a:schemeClr>
            </a:solidFill>
            <a:headEnd type="triangle"/>
            <a:tailEnd type="triangle"/>
          </a:ln>
        </p:spPr>
        <p:style>
          <a:lnRef idx="3">
            <a:schemeClr val="accent1"/>
          </a:lnRef>
          <a:fillRef idx="0">
            <a:schemeClr val="accent1"/>
          </a:fillRef>
          <a:effectRef idx="2">
            <a:schemeClr val="accent1"/>
          </a:effectRef>
          <a:fontRef idx="minor">
            <a:schemeClr val="tx1"/>
          </a:fontRef>
        </p:style>
      </p:cxnSp>
      <p:cxnSp>
        <p:nvCxnSpPr>
          <p:cNvPr id="119" name="Straight Arrow Connector 118"/>
          <p:cNvCxnSpPr/>
          <p:nvPr/>
        </p:nvCxnSpPr>
        <p:spPr>
          <a:xfrm>
            <a:off x="4497017" y="4653738"/>
            <a:ext cx="461154" cy="0"/>
          </a:xfrm>
          <a:prstGeom prst="straightConnector1">
            <a:avLst/>
          </a:prstGeom>
          <a:ln>
            <a:solidFill>
              <a:schemeClr val="bg1">
                <a:lumMod val="75000"/>
              </a:schemeClr>
            </a:solidFill>
            <a:headEnd type="triangle"/>
            <a:tailEnd type="triangle"/>
          </a:ln>
        </p:spPr>
        <p:style>
          <a:lnRef idx="3">
            <a:schemeClr val="accent1"/>
          </a:lnRef>
          <a:fillRef idx="0">
            <a:schemeClr val="accent1"/>
          </a:fillRef>
          <a:effectRef idx="2">
            <a:schemeClr val="accent1"/>
          </a:effectRef>
          <a:fontRef idx="minor">
            <a:schemeClr val="tx1"/>
          </a:fontRef>
        </p:style>
      </p:cxnSp>
      <p:cxnSp>
        <p:nvCxnSpPr>
          <p:cNvPr id="113" name="Straight Connector 112"/>
          <p:cNvCxnSpPr/>
          <p:nvPr/>
        </p:nvCxnSpPr>
        <p:spPr>
          <a:xfrm flipV="1">
            <a:off x="4106707" y="4112387"/>
            <a:ext cx="0" cy="127721"/>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16" name="Straight Connector 115"/>
          <p:cNvCxnSpPr/>
          <p:nvPr/>
        </p:nvCxnSpPr>
        <p:spPr>
          <a:xfrm>
            <a:off x="4106707" y="4112387"/>
            <a:ext cx="786218" cy="0"/>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18" name="Straight Connector 117"/>
          <p:cNvCxnSpPr/>
          <p:nvPr/>
        </p:nvCxnSpPr>
        <p:spPr>
          <a:xfrm flipV="1">
            <a:off x="4899884" y="3851044"/>
            <a:ext cx="0" cy="268809"/>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21" name="Straight Arrow Connector 120"/>
          <p:cNvCxnSpPr/>
          <p:nvPr/>
        </p:nvCxnSpPr>
        <p:spPr>
          <a:xfrm>
            <a:off x="4892924" y="3865978"/>
            <a:ext cx="72429" cy="0"/>
          </a:xfrm>
          <a:prstGeom prst="straightConnector1">
            <a:avLst/>
          </a:prstGeom>
          <a:ln>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cxnSp>
        <p:nvCxnSpPr>
          <p:cNvPr id="134" name="Straight Connector 133"/>
          <p:cNvCxnSpPr/>
          <p:nvPr/>
        </p:nvCxnSpPr>
        <p:spPr>
          <a:xfrm flipH="1" flipV="1">
            <a:off x="3083928" y="3791309"/>
            <a:ext cx="224059" cy="7467"/>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37" name="Straight Connector 136"/>
          <p:cNvCxnSpPr/>
          <p:nvPr/>
        </p:nvCxnSpPr>
        <p:spPr>
          <a:xfrm>
            <a:off x="3083928" y="3798775"/>
            <a:ext cx="0" cy="703433"/>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40" name="Straight Arrow Connector 139"/>
          <p:cNvCxnSpPr/>
          <p:nvPr/>
        </p:nvCxnSpPr>
        <p:spPr>
          <a:xfrm>
            <a:off x="3083928" y="4499828"/>
            <a:ext cx="218516" cy="0"/>
          </a:xfrm>
          <a:prstGeom prst="straightConnector1">
            <a:avLst/>
          </a:prstGeom>
          <a:ln>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cxnSp>
        <p:nvCxnSpPr>
          <p:cNvPr id="148" name="Straight Connector 147"/>
          <p:cNvCxnSpPr>
            <a:stCxn id="28" idx="2"/>
          </p:cNvCxnSpPr>
          <p:nvPr/>
        </p:nvCxnSpPr>
        <p:spPr>
          <a:xfrm>
            <a:off x="3896126" y="4754541"/>
            <a:ext cx="0" cy="171739"/>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50" name="Straight Connector 149"/>
          <p:cNvCxnSpPr/>
          <p:nvPr/>
        </p:nvCxnSpPr>
        <p:spPr>
          <a:xfrm>
            <a:off x="3896126" y="4926280"/>
            <a:ext cx="4134715" cy="0"/>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52" name="Straight Connector 151"/>
          <p:cNvCxnSpPr/>
          <p:nvPr/>
        </p:nvCxnSpPr>
        <p:spPr>
          <a:xfrm flipV="1">
            <a:off x="8044755" y="3851044"/>
            <a:ext cx="0" cy="1075236"/>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54" name="Straight Arrow Connector 153"/>
          <p:cNvCxnSpPr/>
          <p:nvPr/>
        </p:nvCxnSpPr>
        <p:spPr>
          <a:xfrm flipH="1" flipV="1">
            <a:off x="7801239" y="3843576"/>
            <a:ext cx="243519" cy="7467"/>
          </a:xfrm>
          <a:prstGeom prst="straightConnector1">
            <a:avLst/>
          </a:prstGeom>
          <a:ln>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cxnSp>
        <p:nvCxnSpPr>
          <p:cNvPr id="158" name="Straight Connector 157"/>
          <p:cNvCxnSpPr/>
          <p:nvPr/>
        </p:nvCxnSpPr>
        <p:spPr>
          <a:xfrm flipH="1">
            <a:off x="7801244" y="4399507"/>
            <a:ext cx="243519" cy="0"/>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sp>
        <p:nvSpPr>
          <p:cNvPr id="44" name="Rounded Rectangle 43">
            <a:hlinkClick r:id="rId17"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48" name="Rounded Rectangle 47">
            <a:hlinkClick r:id="rId18"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102" name="Rounded Rectangle 101">
            <a:hlinkClick r:id="rId19"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
        <p:nvSpPr>
          <p:cNvPr id="52" name="Rectangle 51"/>
          <p:cNvSpPr/>
          <p:nvPr/>
        </p:nvSpPr>
        <p:spPr>
          <a:xfrm>
            <a:off x="-95250" y="5585542"/>
            <a:ext cx="1228725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8" name="Rectangle 107"/>
          <p:cNvSpPr/>
          <p:nvPr/>
        </p:nvSpPr>
        <p:spPr>
          <a:xfrm>
            <a:off x="8806144" y="1444517"/>
            <a:ext cx="2032374" cy="2843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b="1" dirty="0" smtClean="0">
                <a:solidFill>
                  <a:srgbClr val="626262"/>
                </a:solidFill>
              </a:rPr>
              <a:t>Så använder du Finanskartan</a:t>
            </a:r>
            <a:endParaRPr lang="sv-SE" sz="1200" b="1" dirty="0">
              <a:solidFill>
                <a:srgbClr val="626262"/>
              </a:solidFill>
            </a:endParaRPr>
          </a:p>
        </p:txBody>
      </p:sp>
      <p:sp>
        <p:nvSpPr>
          <p:cNvPr id="125" name="Finansiellt läge-rektangel"/>
          <p:cNvSpPr/>
          <p:nvPr/>
        </p:nvSpPr>
        <p:spPr>
          <a:xfrm>
            <a:off x="9214046" y="2350908"/>
            <a:ext cx="2085557" cy="5276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Finansiellt läge</a:t>
            </a:r>
          </a:p>
          <a:p>
            <a:r>
              <a:rPr lang="sv-SE" sz="800" dirty="0" smtClean="0">
                <a:solidFill>
                  <a:srgbClr val="626262"/>
                </a:solidFill>
              </a:rPr>
              <a:t>Klicka på fliken Finansiell oro nedan för att se vilka relationer som tillkommer i sådant läge</a:t>
            </a:r>
            <a:endParaRPr lang="sv-SE" sz="800" dirty="0">
              <a:solidFill>
                <a:srgbClr val="626262"/>
              </a:solidFill>
            </a:endParaRPr>
          </a:p>
        </p:txBody>
      </p:sp>
      <p:sp>
        <p:nvSpPr>
          <p:cNvPr id="64" name="Aktörer-rektangel"/>
          <p:cNvSpPr/>
          <p:nvPr/>
        </p:nvSpPr>
        <p:spPr>
          <a:xfrm>
            <a:off x="9197283" y="1775304"/>
            <a:ext cx="1898088" cy="523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Aktörer</a:t>
            </a:r>
            <a:endParaRPr lang="sv-SE" sz="1600" u="sng" dirty="0" smtClean="0">
              <a:solidFill>
                <a:srgbClr val="626262"/>
              </a:solidFill>
            </a:endParaRPr>
          </a:p>
          <a:p>
            <a:r>
              <a:rPr lang="sv-SE" sz="800" dirty="0" smtClean="0">
                <a:solidFill>
                  <a:srgbClr val="626262"/>
                </a:solidFill>
              </a:rPr>
              <a:t>Klicka på de gröna rutorna för att läsa om varje enskild aktör</a:t>
            </a:r>
            <a:endParaRPr lang="sv-SE" sz="800" dirty="0">
              <a:solidFill>
                <a:srgbClr val="626262"/>
              </a:solidFill>
            </a:endParaRPr>
          </a:p>
        </p:txBody>
      </p:sp>
      <p:sp>
        <p:nvSpPr>
          <p:cNvPr id="84" name="Regeringen-rektangel"/>
          <p:cNvSpPr/>
          <p:nvPr/>
        </p:nvSpPr>
        <p:spPr>
          <a:xfrm>
            <a:off x="4952397" y="2270250"/>
            <a:ext cx="1187365" cy="48315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6" name="Finansdepartementet-rektangel"/>
          <p:cNvSpPr/>
          <p:nvPr/>
        </p:nvSpPr>
        <p:spPr>
          <a:xfrm>
            <a:off x="4960161" y="2753408"/>
            <a:ext cx="1179601" cy="47146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7" name="textruta 22"/>
          <p:cNvSpPr txBox="1">
            <a:spLocks noChangeArrowheads="1"/>
          </p:cNvSpPr>
          <p:nvPr/>
        </p:nvSpPr>
        <p:spPr bwMode="auto">
          <a:xfrm>
            <a:off x="8858651" y="1710296"/>
            <a:ext cx="5937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Book Antiqua" panose="02040602050305030304" pitchFamily="18" charset="0"/>
                <a:cs typeface="Times New Roman" panose="02020603050405020304" pitchFamily="18" charset="0"/>
              </a:defRPr>
            </a:lvl1pPr>
            <a:lvl2pPr marL="742950" indent="-285750">
              <a:spcBef>
                <a:spcPct val="20000"/>
              </a:spcBef>
              <a:buChar char="–"/>
              <a:defRPr sz="2400">
                <a:solidFill>
                  <a:schemeClr val="tx1"/>
                </a:solidFill>
                <a:latin typeface="Book Antiqua" panose="02040602050305030304" pitchFamily="18" charset="0"/>
                <a:cs typeface="Times New Roman" panose="02020603050405020304" pitchFamily="18" charset="0"/>
              </a:defRPr>
            </a:lvl2pPr>
            <a:lvl3pPr marL="1143000" indent="-228600">
              <a:spcBef>
                <a:spcPct val="20000"/>
              </a:spcBef>
              <a:buChar char="•"/>
              <a:defRPr sz="2000">
                <a:solidFill>
                  <a:schemeClr val="tx1"/>
                </a:solidFill>
                <a:latin typeface="Book Antiqua" panose="02040602050305030304" pitchFamily="18" charset="0"/>
                <a:cs typeface="Times New Roman" panose="02020603050405020304" pitchFamily="18" charset="0"/>
              </a:defRPr>
            </a:lvl3pPr>
            <a:lvl4pPr marL="1600200" indent="-228600">
              <a:spcBef>
                <a:spcPct val="20000"/>
              </a:spcBef>
              <a:buChar char="–"/>
              <a:defRPr>
                <a:solidFill>
                  <a:schemeClr val="tx1"/>
                </a:solidFill>
                <a:latin typeface="Book Antiqua" panose="02040602050305030304" pitchFamily="18" charset="0"/>
                <a:cs typeface="Times New Roman" panose="02020603050405020304" pitchFamily="18" charset="0"/>
              </a:defRPr>
            </a:lvl4pPr>
            <a:lvl5pPr marL="2057400" indent="-228600">
              <a:spcBef>
                <a:spcPct val="20000"/>
              </a:spcBef>
              <a:buChar char="»"/>
              <a:defRPr>
                <a:solidFill>
                  <a:schemeClr val="tx1"/>
                </a:solidFill>
                <a:latin typeface="Book Antiqua" panose="02040602050305030304" pitchFamily="18" charset="0"/>
                <a:cs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9pPr>
          </a:lstStyle>
          <a:p>
            <a:pPr eaLnBrk="0" fontAlgn="base" hangingPunct="0">
              <a:spcBef>
                <a:spcPct val="0"/>
              </a:spcBef>
              <a:spcAft>
                <a:spcPct val="0"/>
              </a:spcAft>
              <a:buFontTx/>
              <a:buNone/>
            </a:pPr>
            <a:r>
              <a:rPr lang="sv-SE" altLang="sv-SE" sz="3200" dirty="0">
                <a:solidFill>
                  <a:srgbClr val="000000"/>
                </a:solidFill>
                <a:latin typeface="Times New Roman" panose="02020603050405020304" pitchFamily="18" charset="0"/>
                <a:sym typeface="Wingdings 2" panose="05020102010507070707" pitchFamily="18" charset="2"/>
              </a:rPr>
              <a:t></a:t>
            </a:r>
            <a:endParaRPr lang="sv-SE" altLang="sv-SE" sz="3200" dirty="0">
              <a:solidFill>
                <a:srgbClr val="000000"/>
              </a:solidFill>
              <a:latin typeface="Times New Roman" panose="02020603050405020304" pitchFamily="18" charset="0"/>
            </a:endParaRPr>
          </a:p>
        </p:txBody>
      </p:sp>
      <p:sp>
        <p:nvSpPr>
          <p:cNvPr id="129" name="textruta 22"/>
          <p:cNvSpPr txBox="1">
            <a:spLocks noChangeArrowheads="1"/>
          </p:cNvSpPr>
          <p:nvPr/>
        </p:nvSpPr>
        <p:spPr bwMode="auto">
          <a:xfrm>
            <a:off x="8858651" y="2274131"/>
            <a:ext cx="5937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Book Antiqua" panose="02040602050305030304" pitchFamily="18" charset="0"/>
                <a:cs typeface="Times New Roman" panose="02020603050405020304" pitchFamily="18" charset="0"/>
              </a:defRPr>
            </a:lvl1pPr>
            <a:lvl2pPr marL="742950" indent="-285750">
              <a:spcBef>
                <a:spcPct val="20000"/>
              </a:spcBef>
              <a:buChar char="–"/>
              <a:defRPr sz="2400">
                <a:solidFill>
                  <a:schemeClr val="tx1"/>
                </a:solidFill>
                <a:latin typeface="Book Antiqua" panose="02040602050305030304" pitchFamily="18" charset="0"/>
                <a:cs typeface="Times New Roman" panose="02020603050405020304" pitchFamily="18" charset="0"/>
              </a:defRPr>
            </a:lvl2pPr>
            <a:lvl3pPr marL="1143000" indent="-228600">
              <a:spcBef>
                <a:spcPct val="20000"/>
              </a:spcBef>
              <a:buChar char="•"/>
              <a:defRPr sz="2000">
                <a:solidFill>
                  <a:schemeClr val="tx1"/>
                </a:solidFill>
                <a:latin typeface="Book Antiqua" panose="02040602050305030304" pitchFamily="18" charset="0"/>
                <a:cs typeface="Times New Roman" panose="02020603050405020304" pitchFamily="18" charset="0"/>
              </a:defRPr>
            </a:lvl3pPr>
            <a:lvl4pPr marL="1600200" indent="-228600">
              <a:spcBef>
                <a:spcPct val="20000"/>
              </a:spcBef>
              <a:buChar char="–"/>
              <a:defRPr>
                <a:solidFill>
                  <a:schemeClr val="tx1"/>
                </a:solidFill>
                <a:latin typeface="Book Antiqua" panose="02040602050305030304" pitchFamily="18" charset="0"/>
                <a:cs typeface="Times New Roman" panose="02020603050405020304" pitchFamily="18" charset="0"/>
              </a:defRPr>
            </a:lvl4pPr>
            <a:lvl5pPr marL="2057400" indent="-228600">
              <a:spcBef>
                <a:spcPct val="20000"/>
              </a:spcBef>
              <a:buChar char="»"/>
              <a:defRPr>
                <a:solidFill>
                  <a:schemeClr val="tx1"/>
                </a:solidFill>
                <a:latin typeface="Book Antiqua" panose="02040602050305030304" pitchFamily="18" charset="0"/>
                <a:cs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9pPr>
          </a:lstStyle>
          <a:p>
            <a:pPr eaLnBrk="0" fontAlgn="base" hangingPunct="0">
              <a:spcBef>
                <a:spcPct val="0"/>
              </a:spcBef>
              <a:spcAft>
                <a:spcPct val="0"/>
              </a:spcAft>
              <a:buFontTx/>
              <a:buNone/>
            </a:pPr>
            <a:r>
              <a:rPr lang="sv-SE" altLang="sv-SE" sz="3200" dirty="0">
                <a:solidFill>
                  <a:srgbClr val="000000"/>
                </a:solidFill>
                <a:latin typeface="Times New Roman" panose="02020603050405020304" pitchFamily="18" charset="0"/>
                <a:sym typeface="Wingdings 2" panose="05020102010507070707" pitchFamily="18" charset="2"/>
              </a:rPr>
              <a:t></a:t>
            </a:r>
            <a:endParaRPr lang="sv-SE" altLang="sv-SE" sz="3200" dirty="0">
              <a:solidFill>
                <a:srgbClr val="000000"/>
              </a:solidFill>
              <a:latin typeface="Times New Roman" panose="02020603050405020304" pitchFamily="18" charset="0"/>
            </a:endParaRPr>
          </a:p>
        </p:txBody>
      </p:sp>
      <p:sp>
        <p:nvSpPr>
          <p:cNvPr id="130" name="Rectangle 38"/>
          <p:cNvSpPr/>
          <p:nvPr/>
        </p:nvSpPr>
        <p:spPr>
          <a:xfrm>
            <a:off x="8998470" y="4969705"/>
            <a:ext cx="2664000" cy="204373"/>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r"/>
            <a:r>
              <a:rPr lang="en-GB" sz="1200" b="1" dirty="0" smtClean="0">
                <a:solidFill>
                  <a:schemeClr val="tx1"/>
                </a:solidFill>
              </a:rPr>
              <a:t>ALLA RELATIONER I NORMALLÄGE</a:t>
            </a:r>
            <a:endParaRPr lang="sv-SE" sz="1200" b="1" dirty="0">
              <a:solidFill>
                <a:schemeClr val="tx1"/>
              </a:solidFill>
            </a:endParaRPr>
          </a:p>
        </p:txBody>
      </p:sp>
      <p:sp>
        <p:nvSpPr>
          <p:cNvPr id="131" name="Rectangle 41">
            <a:hlinkClick r:id="rId20" action="ppaction://hlinksldjump"/>
          </p:cNvPr>
          <p:cNvSpPr/>
          <p:nvPr/>
        </p:nvSpPr>
        <p:spPr>
          <a:xfrm>
            <a:off x="8998470" y="4971808"/>
            <a:ext cx="237662" cy="198359"/>
          </a:xfrm>
          <a:prstGeom prst="rect">
            <a:avLst/>
          </a:prstGeom>
          <a:solidFill>
            <a:schemeClr val="bg1">
              <a:lumMod val="75000"/>
            </a:schemeClr>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32" name="Rectangle 124"/>
          <p:cNvSpPr/>
          <p:nvPr/>
        </p:nvSpPr>
        <p:spPr>
          <a:xfrm>
            <a:off x="125986" y="1185780"/>
            <a:ext cx="2599833" cy="30726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600" u="sng" dirty="0" smtClean="0">
                <a:solidFill>
                  <a:srgbClr val="626262"/>
                </a:solidFill>
              </a:rPr>
              <a:t>Finansiellt läge: Normalläge</a:t>
            </a:r>
          </a:p>
          <a:p>
            <a:endParaRPr lang="sv-SE" sz="900" dirty="0" smtClean="0">
              <a:solidFill>
                <a:srgbClr val="626262"/>
              </a:solidFill>
            </a:endParaRPr>
          </a:p>
          <a:p>
            <a:r>
              <a:rPr lang="sv-SE" sz="1000" dirty="0" smtClean="0">
                <a:solidFill>
                  <a:srgbClr val="626262"/>
                </a:solidFill>
              </a:rPr>
              <a:t>Relationerna </a:t>
            </a:r>
            <a:r>
              <a:rPr lang="sv-SE" sz="1000" dirty="0">
                <a:solidFill>
                  <a:srgbClr val="626262"/>
                </a:solidFill>
              </a:rPr>
              <a:t>mellan aktörerna påverkas av det finansiella läget. Det finns grovt sett två </a:t>
            </a:r>
            <a:r>
              <a:rPr lang="sv-SE" sz="1000" dirty="0" err="1">
                <a:solidFill>
                  <a:srgbClr val="626262"/>
                </a:solidFill>
              </a:rPr>
              <a:t>huvudlägen</a:t>
            </a:r>
            <a:r>
              <a:rPr lang="sv-SE" sz="1000" dirty="0">
                <a:solidFill>
                  <a:srgbClr val="626262"/>
                </a:solidFill>
              </a:rPr>
              <a:t> – normalläge och finansiell oro – även om det i praktiken kan vara svårt att avgöra när ett läge övergår i ett annat.</a:t>
            </a:r>
          </a:p>
          <a:p>
            <a:endParaRPr lang="sv-SE" sz="1000" dirty="0">
              <a:solidFill>
                <a:srgbClr val="626262"/>
              </a:solidFill>
            </a:endParaRPr>
          </a:p>
          <a:p>
            <a:r>
              <a:rPr lang="sv-SE" sz="1000" dirty="0">
                <a:solidFill>
                  <a:srgbClr val="626262"/>
                </a:solidFill>
              </a:rPr>
              <a:t>I normalläge arbetar de myndigheter som Finanskartan beskriver bland annat med att minimera riskerna för att en kris ska uppstå. I finansiell oro arbetar de för att minska krisens effekter. Om du väljer fliken Finansiell oro ser du vilka särskilda relationer som uppstår i en sådant läge.</a:t>
            </a:r>
          </a:p>
          <a:p>
            <a:endParaRPr lang="sv-SE" sz="900" dirty="0">
              <a:solidFill>
                <a:srgbClr val="626262"/>
              </a:solidFill>
            </a:endParaRPr>
          </a:p>
        </p:txBody>
      </p:sp>
      <p:sp>
        <p:nvSpPr>
          <p:cNvPr id="136" name="Rectangle 122"/>
          <p:cNvSpPr/>
          <p:nvPr/>
        </p:nvSpPr>
        <p:spPr>
          <a:xfrm>
            <a:off x="9233069" y="2930667"/>
            <a:ext cx="1898088" cy="523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Relationstyper</a:t>
            </a:r>
          </a:p>
          <a:p>
            <a:r>
              <a:rPr lang="sv-SE" sz="800" dirty="0">
                <a:solidFill>
                  <a:srgbClr val="626262"/>
                </a:solidFill>
              </a:rPr>
              <a:t>Du kan välja mellan tre typer av relationer i kryssrutorna nedan.</a:t>
            </a:r>
          </a:p>
        </p:txBody>
      </p:sp>
      <p:sp>
        <p:nvSpPr>
          <p:cNvPr id="138" name="textruta 22"/>
          <p:cNvSpPr txBox="1">
            <a:spLocks noChangeArrowheads="1"/>
          </p:cNvSpPr>
          <p:nvPr/>
        </p:nvSpPr>
        <p:spPr bwMode="auto">
          <a:xfrm>
            <a:off x="8858651" y="2838588"/>
            <a:ext cx="5937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Book Antiqua" panose="02040602050305030304" pitchFamily="18" charset="0"/>
                <a:cs typeface="Times New Roman" panose="02020603050405020304" pitchFamily="18" charset="0"/>
              </a:defRPr>
            </a:lvl1pPr>
            <a:lvl2pPr marL="742950" indent="-285750">
              <a:spcBef>
                <a:spcPct val="20000"/>
              </a:spcBef>
              <a:buChar char="–"/>
              <a:defRPr sz="2400">
                <a:solidFill>
                  <a:schemeClr val="tx1"/>
                </a:solidFill>
                <a:latin typeface="Book Antiqua" panose="02040602050305030304" pitchFamily="18" charset="0"/>
                <a:cs typeface="Times New Roman" panose="02020603050405020304" pitchFamily="18" charset="0"/>
              </a:defRPr>
            </a:lvl2pPr>
            <a:lvl3pPr marL="1143000" indent="-228600">
              <a:spcBef>
                <a:spcPct val="20000"/>
              </a:spcBef>
              <a:buChar char="•"/>
              <a:defRPr sz="2000">
                <a:solidFill>
                  <a:schemeClr val="tx1"/>
                </a:solidFill>
                <a:latin typeface="Book Antiqua" panose="02040602050305030304" pitchFamily="18" charset="0"/>
                <a:cs typeface="Times New Roman" panose="02020603050405020304" pitchFamily="18" charset="0"/>
              </a:defRPr>
            </a:lvl3pPr>
            <a:lvl4pPr marL="1600200" indent="-228600">
              <a:spcBef>
                <a:spcPct val="20000"/>
              </a:spcBef>
              <a:buChar char="–"/>
              <a:defRPr>
                <a:solidFill>
                  <a:schemeClr val="tx1"/>
                </a:solidFill>
                <a:latin typeface="Book Antiqua" panose="02040602050305030304" pitchFamily="18" charset="0"/>
                <a:cs typeface="Times New Roman" panose="02020603050405020304" pitchFamily="18" charset="0"/>
              </a:defRPr>
            </a:lvl4pPr>
            <a:lvl5pPr marL="2057400" indent="-228600">
              <a:spcBef>
                <a:spcPct val="20000"/>
              </a:spcBef>
              <a:buChar char="»"/>
              <a:defRPr>
                <a:solidFill>
                  <a:schemeClr val="tx1"/>
                </a:solidFill>
                <a:latin typeface="Book Antiqua" panose="02040602050305030304" pitchFamily="18" charset="0"/>
                <a:cs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9pPr>
          </a:lstStyle>
          <a:p>
            <a:pPr eaLnBrk="0" fontAlgn="base" hangingPunct="0">
              <a:spcBef>
                <a:spcPct val="0"/>
              </a:spcBef>
              <a:spcAft>
                <a:spcPct val="0"/>
              </a:spcAft>
              <a:buFontTx/>
              <a:buNone/>
            </a:pPr>
            <a:r>
              <a:rPr lang="sv-SE" altLang="sv-SE" sz="3200" dirty="0">
                <a:solidFill>
                  <a:srgbClr val="000000"/>
                </a:solidFill>
                <a:latin typeface="Times New Roman" panose="02020603050405020304" pitchFamily="18" charset="0"/>
                <a:sym typeface="Wingdings 2" panose="05020102010507070707" pitchFamily="18" charset="2"/>
              </a:rPr>
              <a:t></a:t>
            </a:r>
            <a:endParaRPr lang="sv-SE" altLang="sv-SE" sz="3200" dirty="0">
              <a:solidFill>
                <a:srgbClr val="000000"/>
              </a:solidFill>
              <a:latin typeface="Times New Roman" panose="02020603050405020304" pitchFamily="18" charset="0"/>
            </a:endParaRPr>
          </a:p>
        </p:txBody>
      </p:sp>
      <p:sp>
        <p:nvSpPr>
          <p:cNvPr id="9" name="Rektangel 8">
            <a:hlinkClick r:id="rId17"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Rektangel 9">
            <a:hlinkClick r:id="rId3" action="ppaction://hlinksldjump"/>
          </p:cNvPr>
          <p:cNvSpPr/>
          <p:nvPr/>
        </p:nvSpPr>
        <p:spPr>
          <a:xfrm>
            <a:off x="125986" y="5624546"/>
            <a:ext cx="2804872" cy="11541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Rektangel 10">
            <a:hlinkClick r:id="rId4"/>
          </p:cNvPr>
          <p:cNvSpPr/>
          <p:nvPr/>
        </p:nvSpPr>
        <p:spPr>
          <a:xfrm>
            <a:off x="3252326" y="5624546"/>
            <a:ext cx="2735102" cy="11541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 name="Rektangel 15">
            <a:hlinkClick r:id="rId5" action="ppaction://hlinksldjump"/>
          </p:cNvPr>
          <p:cNvSpPr/>
          <p:nvPr/>
        </p:nvSpPr>
        <p:spPr>
          <a:xfrm>
            <a:off x="6373047" y="5611151"/>
            <a:ext cx="3412095" cy="11541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9" name="Rektangel 18">
            <a:hlinkClick r:id="rId21" action="ppaction://hlinksldjump"/>
          </p:cNvPr>
          <p:cNvSpPr/>
          <p:nvPr/>
        </p:nvSpPr>
        <p:spPr>
          <a:xfrm>
            <a:off x="4694981" y="2237790"/>
            <a:ext cx="1726907" cy="484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1" name="Rektangel 20">
            <a:hlinkClick r:id="rId22" action="ppaction://hlinksldjump"/>
          </p:cNvPr>
          <p:cNvSpPr/>
          <p:nvPr/>
        </p:nvSpPr>
        <p:spPr>
          <a:xfrm>
            <a:off x="4899884" y="2722115"/>
            <a:ext cx="1294834" cy="517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208159045"/>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210622"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RIKSBANKEN</a:t>
            </a:r>
            <a:endParaRPr lang="sv-SE" sz="1100" b="1" dirty="0"/>
          </a:p>
        </p:txBody>
      </p:sp>
      <p:sp>
        <p:nvSpPr>
          <p:cNvPr id="7" name="Rounded Rectangle 6">
            <a:hlinkClick r:id="rId2" action="ppaction://hlinksldjump"/>
          </p:cNvPr>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a:hlinkClick r:id="rId3" action="ppaction://hlinksldjump"/>
          </p:cNvPr>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p:cNvSpPr/>
          <p:nvPr/>
        </p:nvSpPr>
        <p:spPr>
          <a:xfrm>
            <a:off x="1281603" y="2252750"/>
            <a:ext cx="552000"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a:hlinkClick r:id="rId4" action="ppaction://hlinksldjump"/>
          </p:cNvPr>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a:hlinkClick r:id="rId5" action="ppaction://hlinksldjump"/>
          </p:cNvPr>
          <p:cNvSpPr/>
          <p:nvPr/>
        </p:nvSpPr>
        <p:spPr>
          <a:xfrm>
            <a:off x="3056458" y="2252749"/>
            <a:ext cx="781161"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200" dirty="0">
              <a:solidFill>
                <a:schemeClr val="tx1"/>
              </a:solidFill>
            </a:endParaRPr>
          </a:p>
          <a:p>
            <a:r>
              <a:rPr lang="sv-SE" sz="1200" dirty="0">
                <a:solidFill>
                  <a:schemeClr val="tx1"/>
                </a:solidFill>
              </a:rPr>
              <a:t>Riksbanken analyserar löpande risker och hot mot stabiliteten i det svenska finansiella systemet. I fokus för Riksbankens analys är de delar av systemet som är eller kan vara systemviktiga. De stora bankerna står i centrum för analysen. Dessutom analyserar Riksbanken de finansiella marknaderna, hushållen och företagen samt den finansiella infrastrukturen. Syftet är att upptäcka förändringar och sårbarheter som kan leda till störningar eller en allvarlig kris</a:t>
            </a:r>
            <a:r>
              <a:rPr lang="sv-SE" sz="1200" dirty="0" smtClean="0">
                <a:solidFill>
                  <a:schemeClr val="tx1"/>
                </a:solidFill>
              </a:rPr>
              <a:t>.</a:t>
            </a:r>
          </a:p>
          <a:p>
            <a:endParaRPr lang="sv-SE" sz="1200" dirty="0">
              <a:solidFill>
                <a:schemeClr val="tx1"/>
              </a:solidFill>
            </a:endParaRPr>
          </a:p>
          <a:p>
            <a:r>
              <a:rPr lang="sv-SE" sz="1200" dirty="0">
                <a:solidFill>
                  <a:schemeClr val="tx1"/>
                </a:solidFill>
              </a:rPr>
              <a:t>Riksbanken arbetar med att förebygga risker genom att informera och varna banker och andra aktörer på de finansiella marknaderna för risker. Riksbanken riktar också rekommendationer till aktörerna i det finansiella systemet med åtgärder för att minska dessa risker. Målet är att aktörerna själva ska vidta åtgärder som dämpar deras risktagande och stärker deras motståndskraft. Enligt lag har Riksbanken inga tvingande verktyg för att påverka aktörerna i det finansiella systemet</a:t>
            </a:r>
            <a:r>
              <a:rPr lang="sv-SE" sz="1200" dirty="0" smtClean="0">
                <a:solidFill>
                  <a:schemeClr val="tx1"/>
                </a:solidFill>
              </a:rPr>
              <a:t>.</a:t>
            </a:r>
          </a:p>
          <a:p>
            <a:endParaRPr lang="sv-SE" sz="1200" dirty="0">
              <a:solidFill>
                <a:schemeClr val="tx1"/>
              </a:solidFill>
            </a:endParaRPr>
          </a:p>
          <a:p>
            <a:r>
              <a:rPr lang="sv-SE" sz="1200" dirty="0">
                <a:solidFill>
                  <a:schemeClr val="tx1"/>
                </a:solidFill>
              </a:rPr>
              <a:t>Riksbankens arbete syftar också till att påverka utformningen av det finansiella regelverket så att det bidrar till stabilitet och effektivitet. Det inkluderar regler för såväl internationella organisationer som enskilda institut.</a:t>
            </a:r>
          </a:p>
        </p:txBody>
      </p:sp>
      <p:pic>
        <p:nvPicPr>
          <p:cNvPr id="21"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7"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8"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8"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9"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0"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80556372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210622"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RIKSBANKEN</a:t>
            </a:r>
            <a:endParaRPr lang="sv-SE" sz="1100" b="1" dirty="0"/>
          </a:p>
        </p:txBody>
      </p:sp>
      <p:sp>
        <p:nvSpPr>
          <p:cNvPr id="7" name="Rounded Rectangle 6">
            <a:hlinkClick r:id="rId2" action="ppaction://hlinksldjump"/>
          </p:cNvPr>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a:hlinkClick r:id="rId3" action="ppaction://hlinksldjump"/>
          </p:cNvPr>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a:hlinkClick r:id="rId4" action="ppaction://hlinksldjump"/>
          </p:cNvPr>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p:cNvSpPr/>
          <p:nvPr/>
        </p:nvSpPr>
        <p:spPr>
          <a:xfrm>
            <a:off x="1833603" y="2252750"/>
            <a:ext cx="1222855" cy="299257"/>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a:hlinkClick r:id="rId5" action="ppaction://hlinksldjump"/>
          </p:cNvPr>
          <p:cNvSpPr/>
          <p:nvPr/>
        </p:nvSpPr>
        <p:spPr>
          <a:xfrm>
            <a:off x="3056458" y="2252749"/>
            <a:ext cx="781161"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200" dirty="0">
              <a:solidFill>
                <a:schemeClr val="tx1"/>
              </a:solidFill>
            </a:endParaRPr>
          </a:p>
          <a:p>
            <a:r>
              <a:rPr lang="sv-SE" sz="1200" dirty="0">
                <a:solidFill>
                  <a:schemeClr val="tx1"/>
                </a:solidFill>
              </a:rPr>
              <a:t>Tillgång på likvida medel blir ofta en bristvara i en kris. I en krissituation kan Riksbanken under vissa förutsättningar ge tillfälligt likviditetsstöd till banker. Syftet är att förhindra att en bank tvingas ställa in sina betalningar vilket skulle kunna ge effekter i hela systemet. Riksbanken ger bara likviditetsstöd till banker som den bedömer är i grunden sunda och viktiga för systemet</a:t>
            </a:r>
            <a:r>
              <a:rPr lang="sv-SE" sz="1200" dirty="0" smtClean="0">
                <a:solidFill>
                  <a:schemeClr val="tx1"/>
                </a:solidFill>
              </a:rPr>
              <a:t>.</a:t>
            </a:r>
          </a:p>
          <a:p>
            <a:endParaRPr lang="sv-SE" sz="1200" dirty="0">
              <a:solidFill>
                <a:schemeClr val="tx1"/>
              </a:solidFill>
            </a:endParaRPr>
          </a:p>
          <a:p>
            <a:r>
              <a:rPr lang="sv-SE" sz="1200" dirty="0">
                <a:solidFill>
                  <a:schemeClr val="tx1"/>
                </a:solidFill>
              </a:rPr>
              <a:t>Om en bank som redan fått stöd av Riksbanken inte klarar ut sina problem kan ansvaret för att hantera banken gå över till Riksgälden som stödmyndighet. För att kunna göra bedömningar av bankerna har Riksbanken långtgående möjligheter att begära in information från företag som står under Finansinspektionens tillsyn. </a:t>
            </a:r>
            <a:endParaRPr lang="sv-SE" sz="1200" dirty="0" smtClean="0">
              <a:solidFill>
                <a:schemeClr val="tx1"/>
              </a:solidFill>
            </a:endParaRPr>
          </a:p>
          <a:p>
            <a:endParaRPr lang="sv-SE" sz="1200" dirty="0">
              <a:solidFill>
                <a:schemeClr val="tx1"/>
              </a:solidFill>
            </a:endParaRPr>
          </a:p>
          <a:p>
            <a:r>
              <a:rPr lang="sv-SE" sz="1200" dirty="0">
                <a:solidFill>
                  <a:schemeClr val="tx1"/>
                </a:solidFill>
              </a:rPr>
              <a:t>Riksbanken kan också ge generellt likviditetsstöd till flera banker i syfte att stödja marknaden som helhet.</a:t>
            </a:r>
          </a:p>
        </p:txBody>
      </p:sp>
      <p:pic>
        <p:nvPicPr>
          <p:cNvPr id="21"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7"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8"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8"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9"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0"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48593236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210622"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RIKSBANKEN</a:t>
            </a:r>
            <a:endParaRPr lang="sv-SE" sz="1100" b="1" dirty="0"/>
          </a:p>
        </p:txBody>
      </p:sp>
      <p:sp>
        <p:nvSpPr>
          <p:cNvPr id="7" name="Rounded Rectangle 6"/>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p:cNvSpPr/>
          <p:nvPr/>
        </p:nvSpPr>
        <p:spPr>
          <a:xfrm>
            <a:off x="3056458" y="2252749"/>
            <a:ext cx="781161"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200" dirty="0">
              <a:solidFill>
                <a:schemeClr val="tx1"/>
              </a:solidFill>
            </a:endParaRPr>
          </a:p>
          <a:p>
            <a:r>
              <a:rPr lang="sv-SE" sz="1200" dirty="0">
                <a:solidFill>
                  <a:schemeClr val="tx1"/>
                </a:solidFill>
              </a:rPr>
              <a:t>Riksbankens presstjänst: </a:t>
            </a:r>
            <a:r>
              <a:rPr lang="sv-SE" sz="1200" dirty="0">
                <a:solidFill>
                  <a:schemeClr val="tx1"/>
                </a:solidFill>
                <a:hlinkClick r:id="rId2"/>
              </a:rPr>
              <a:t>http://www.riksbank.se/sv/Press-och-publicerat/Pressrum/Presstjanst</a:t>
            </a:r>
            <a:r>
              <a:rPr lang="sv-SE" sz="1200" dirty="0" smtClean="0">
                <a:solidFill>
                  <a:schemeClr val="tx1"/>
                </a:solidFill>
                <a:hlinkClick r:id="rId2"/>
              </a:rPr>
              <a:t>/</a:t>
            </a:r>
            <a:endParaRPr lang="sv-SE" sz="1200" dirty="0" smtClean="0">
              <a:solidFill>
                <a:schemeClr val="tx1"/>
              </a:solidFill>
            </a:endParaRPr>
          </a:p>
          <a:p>
            <a:endParaRPr lang="sv-SE" sz="1200" dirty="0">
              <a:solidFill>
                <a:schemeClr val="tx1"/>
              </a:solidFill>
            </a:endParaRPr>
          </a:p>
          <a:p>
            <a:r>
              <a:rPr lang="sv-SE" sz="1200" dirty="0">
                <a:solidFill>
                  <a:schemeClr val="tx1"/>
                </a:solidFill>
              </a:rPr>
              <a:t>Riksbankens roll och uppdrag: </a:t>
            </a:r>
            <a:r>
              <a:rPr lang="sv-SE" sz="1200" dirty="0">
                <a:solidFill>
                  <a:schemeClr val="tx1"/>
                </a:solidFill>
                <a:hlinkClick r:id="rId3"/>
              </a:rPr>
              <a:t>http://www.riksbank.se/sv/Finansiell-stabilitet/Vad-ar-finansiell-stabilitet/Riksbankens-uppdrag-inom-finansiell-stabilitet</a:t>
            </a:r>
            <a:r>
              <a:rPr lang="sv-SE" sz="1200" dirty="0" smtClean="0">
                <a:solidFill>
                  <a:schemeClr val="tx1"/>
                </a:solidFill>
                <a:hlinkClick r:id="rId3"/>
              </a:rPr>
              <a:t>/</a:t>
            </a:r>
            <a:endParaRPr lang="sv-SE" sz="1200" dirty="0" smtClean="0">
              <a:solidFill>
                <a:schemeClr val="tx1"/>
              </a:solidFill>
            </a:endParaRPr>
          </a:p>
          <a:p>
            <a:endParaRPr lang="sv-SE" sz="1200" dirty="0">
              <a:solidFill>
                <a:schemeClr val="tx1"/>
              </a:solidFill>
            </a:endParaRPr>
          </a:p>
          <a:p>
            <a:r>
              <a:rPr lang="sv-SE" sz="1200" dirty="0">
                <a:solidFill>
                  <a:schemeClr val="tx1"/>
                </a:solidFill>
              </a:rPr>
              <a:t>Riksbankens krishantering: </a:t>
            </a:r>
            <a:r>
              <a:rPr lang="sv-SE" sz="1200" dirty="0">
                <a:solidFill>
                  <a:schemeClr val="tx1"/>
                </a:solidFill>
                <a:hlinkClick r:id="rId4"/>
              </a:rPr>
              <a:t>http://www.riksbank.se/sv/Finansiell-stabilitet/Krishantering-vid-en-finansiell-kris</a:t>
            </a:r>
            <a:r>
              <a:rPr lang="sv-SE" sz="1200" dirty="0">
                <a:hlinkClick r:id="rId4"/>
              </a:rPr>
              <a:t>/</a:t>
            </a:r>
            <a:endParaRPr lang="sv-SE" sz="1200" dirty="0"/>
          </a:p>
        </p:txBody>
      </p:sp>
      <p:pic>
        <p:nvPicPr>
          <p:cNvPr id="21" name="Picture 70"/>
          <p:cNvPicPr>
            <a:picLocks noChangeAspect="1"/>
          </p:cNvPicPr>
          <p:nvPr/>
        </p:nvPicPr>
        <p:blipFill>
          <a:blip r:embed="rId5">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6"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7"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8"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8" name="Rounded Rectangle 43">
            <a:hlinkClick r:id="rId8"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9" name="Rounded Rectangle 47">
            <a:hlinkClick r:id="rId9"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0" name="Rounded Rectangle 101">
            <a:hlinkClick r:id="rId10"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413687105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210622"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RIKSGÄLDEN</a:t>
            </a:r>
            <a:endParaRPr lang="sv-SE" sz="1100" b="1" dirty="0"/>
          </a:p>
        </p:txBody>
      </p:sp>
      <p:sp>
        <p:nvSpPr>
          <p:cNvPr id="7" name="Rounded Rectangle 6"/>
          <p:cNvSpPr/>
          <p:nvPr/>
        </p:nvSpPr>
        <p:spPr>
          <a:xfrm>
            <a:off x="177603" y="2252750"/>
            <a:ext cx="552000"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a:hlinkClick r:id="rId2" action="ppaction://hlinksldjump"/>
          </p:cNvPr>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a:hlinkClick r:id="rId3" action="ppaction://hlinksldjump"/>
          </p:cNvPr>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a:hlinkClick r:id="rId4" action="ppaction://hlinksldjump"/>
          </p:cNvPr>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a:hlinkClick r:id="rId5" action="ppaction://hlinksldjump"/>
          </p:cNvPr>
          <p:cNvSpPr/>
          <p:nvPr/>
        </p:nvSpPr>
        <p:spPr>
          <a:xfrm>
            <a:off x="3056458" y="2252749"/>
            <a:ext cx="781161"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200" dirty="0">
              <a:solidFill>
                <a:schemeClr val="tx1"/>
              </a:solidFill>
            </a:endParaRPr>
          </a:p>
          <a:p>
            <a:r>
              <a:rPr lang="sv-SE" sz="1200" dirty="0">
                <a:solidFill>
                  <a:schemeClr val="tx1"/>
                </a:solidFill>
              </a:rPr>
              <a:t>Riksgälden har en central roll i statens åtgärder för att värna finansiell stabilitet. I rollen ingår att ge stöd till banker och andra kreditinstitut vid hot om en allvarlig störning i det finansiella systemet. Riksgälden ansvarar också för insättningsgarantin, ett konsumentskydd för sparande på konto</a:t>
            </a:r>
            <a:r>
              <a:rPr lang="sv-SE" sz="1200" dirty="0" smtClean="0">
                <a:solidFill>
                  <a:schemeClr val="tx1"/>
                </a:solidFill>
              </a:rPr>
              <a:t>.</a:t>
            </a:r>
          </a:p>
          <a:p>
            <a:endParaRPr lang="sv-SE" sz="1200" dirty="0">
              <a:solidFill>
                <a:schemeClr val="tx1"/>
              </a:solidFill>
            </a:endParaRPr>
          </a:p>
          <a:p>
            <a:r>
              <a:rPr lang="sv-SE" sz="1200" dirty="0">
                <a:solidFill>
                  <a:schemeClr val="tx1"/>
                </a:solidFill>
              </a:rPr>
              <a:t>Riksgälden är statens centrala finansförvaltning. Vid sidan av uppdragen inom finansiell stabilitet hanterar Riksgälden bland annat statsskulden. "Gäld" är ett gammalt svenskt ord för "skuld". Riksgälden är en statlig myndighet som rapporterar till Finansdepartementet. Regeringen bestämmer Riksgäldens uppgifter och mål samt utser styrelse och chef – riksgäldsdirektören.</a:t>
            </a:r>
          </a:p>
        </p:txBody>
      </p:sp>
      <p:pic>
        <p:nvPicPr>
          <p:cNvPr id="21"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7"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8"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5" name="Rektangel 24">
            <a:hlinkClick r:id="rId9" action="ppaction://hlinksldjump"/>
          </p:cNvPr>
          <p:cNvSpPr/>
          <p:nvPr/>
        </p:nvSpPr>
        <p:spPr>
          <a:xfrm>
            <a:off x="243842" y="15240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9"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30"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1"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6958257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210622"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RIKSGÄLDEN</a:t>
            </a:r>
            <a:endParaRPr lang="sv-SE" sz="1100" b="1" dirty="0"/>
          </a:p>
        </p:txBody>
      </p:sp>
      <p:sp>
        <p:nvSpPr>
          <p:cNvPr id="7" name="Rounded Rectangle 6">
            <a:hlinkClick r:id="rId2" action="ppaction://hlinksldjump"/>
          </p:cNvPr>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p:cNvSpPr/>
          <p:nvPr/>
        </p:nvSpPr>
        <p:spPr>
          <a:xfrm>
            <a:off x="729603" y="2252750"/>
            <a:ext cx="552000"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a:hlinkClick r:id="rId3" action="ppaction://hlinksldjump"/>
          </p:cNvPr>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a:hlinkClick r:id="rId4" action="ppaction://hlinksldjump"/>
          </p:cNvPr>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a:hlinkClick r:id="rId5" action="ppaction://hlinksldjump"/>
          </p:cNvPr>
          <p:cNvSpPr/>
          <p:nvPr/>
        </p:nvSpPr>
        <p:spPr>
          <a:xfrm>
            <a:off x="3056458" y="2252749"/>
            <a:ext cx="781161"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200" dirty="0">
              <a:solidFill>
                <a:schemeClr val="tx1"/>
              </a:solidFill>
            </a:endParaRPr>
          </a:p>
          <a:p>
            <a:r>
              <a:rPr lang="sv-SE" sz="1200" dirty="0">
                <a:solidFill>
                  <a:schemeClr val="tx1"/>
                </a:solidFill>
              </a:rPr>
              <a:t>Riksgälden är en så kallad resolutionsmyndighet och har ansvar för förberedelser och hantering av kriser i banker, andra kreditinstitut och värdepappersbolag</a:t>
            </a:r>
            <a:r>
              <a:rPr lang="sv-SE" sz="1200" dirty="0" smtClean="0">
                <a:solidFill>
                  <a:schemeClr val="tx1"/>
                </a:solidFill>
              </a:rPr>
              <a:t>.</a:t>
            </a:r>
          </a:p>
          <a:p>
            <a:endParaRPr lang="sv-SE" sz="1200" dirty="0">
              <a:solidFill>
                <a:schemeClr val="tx1"/>
              </a:solidFill>
            </a:endParaRPr>
          </a:p>
          <a:p>
            <a:r>
              <a:rPr lang="sv-SE" sz="1200" dirty="0">
                <a:solidFill>
                  <a:schemeClr val="tx1"/>
                </a:solidFill>
              </a:rPr>
              <a:t>Riksgälden är också ansvarig för insättningsgarantin. Syftet med garantin är att skydda allmänhetens insättningar och bidra till stabilitet i det finansiella systemet.</a:t>
            </a:r>
          </a:p>
        </p:txBody>
      </p:sp>
      <p:pic>
        <p:nvPicPr>
          <p:cNvPr id="21"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7"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8"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8"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9"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0"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87614779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210622"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RIKSGÄLDEN</a:t>
            </a:r>
            <a:endParaRPr lang="sv-SE" sz="1100" b="1" dirty="0"/>
          </a:p>
        </p:txBody>
      </p:sp>
      <p:sp>
        <p:nvSpPr>
          <p:cNvPr id="7" name="Rounded Rectangle 6">
            <a:hlinkClick r:id="rId2" action="ppaction://hlinksldjump"/>
          </p:cNvPr>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a:hlinkClick r:id="rId3" action="ppaction://hlinksldjump"/>
          </p:cNvPr>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p:cNvSpPr/>
          <p:nvPr/>
        </p:nvSpPr>
        <p:spPr>
          <a:xfrm>
            <a:off x="1281603" y="2252750"/>
            <a:ext cx="552000"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a:hlinkClick r:id="rId4" action="ppaction://hlinksldjump"/>
          </p:cNvPr>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a:hlinkClick r:id="rId5" action="ppaction://hlinksldjump"/>
          </p:cNvPr>
          <p:cNvSpPr/>
          <p:nvPr/>
        </p:nvSpPr>
        <p:spPr>
          <a:xfrm>
            <a:off x="3056458" y="2252749"/>
            <a:ext cx="781161"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200" dirty="0">
              <a:solidFill>
                <a:schemeClr val="tx1"/>
              </a:solidFill>
            </a:endParaRPr>
          </a:p>
          <a:p>
            <a:r>
              <a:rPr lang="sv-SE" sz="1200" dirty="0">
                <a:solidFill>
                  <a:schemeClr val="tx1"/>
                </a:solidFill>
              </a:rPr>
              <a:t>Vid hot om allvarlig störning i det finansiella systemet kan Riksgälden ge förebyggande stöd till banker och andra kreditinstitut genom att ställa ut garantier. Riksgälden kan även ta kontroll över en krisande bank eller annat institut och hålla igång delar av verksamheten om det krävs för att bevara den finansiella stabiliteten</a:t>
            </a:r>
            <a:r>
              <a:rPr lang="sv-SE" sz="1200" dirty="0" smtClean="0">
                <a:solidFill>
                  <a:schemeClr val="tx1"/>
                </a:solidFill>
              </a:rPr>
              <a:t>.</a:t>
            </a:r>
          </a:p>
          <a:p>
            <a:endParaRPr lang="sv-SE" sz="1200" dirty="0">
              <a:solidFill>
                <a:schemeClr val="tx1"/>
              </a:solidFill>
            </a:endParaRPr>
          </a:p>
          <a:p>
            <a:r>
              <a:rPr lang="sv-SE" sz="1200" dirty="0">
                <a:solidFill>
                  <a:schemeClr val="tx1"/>
                </a:solidFill>
              </a:rPr>
              <a:t>Riksgälden hanterar insättningsgarantin. Garantin innebär att staten garanterar hushållens och företagens insättningar. Riksgälden lovar att betala ut ersättning till insättarna om en bank skulle gå i konkurs eller inte kunna betala ut pengar i tid. </a:t>
            </a:r>
            <a:endParaRPr lang="sv-SE" sz="1200" dirty="0" smtClean="0">
              <a:solidFill>
                <a:schemeClr val="tx1"/>
              </a:solidFill>
            </a:endParaRPr>
          </a:p>
          <a:p>
            <a:endParaRPr lang="sv-SE" sz="1200" dirty="0">
              <a:solidFill>
                <a:schemeClr val="tx1"/>
              </a:solidFill>
            </a:endParaRPr>
          </a:p>
          <a:p>
            <a:r>
              <a:rPr lang="sv-SE" sz="1200" dirty="0">
                <a:solidFill>
                  <a:schemeClr val="tx1"/>
                </a:solidFill>
              </a:rPr>
              <a:t>Medlen för att finansiera stödåtgärderna kommer från Stabilitetsfonden som Riksgälden har ansvar för. Banker och andra kreditinstitut betalar en årlig avgift till Stabilitetsfonden.</a:t>
            </a:r>
          </a:p>
        </p:txBody>
      </p:sp>
      <p:pic>
        <p:nvPicPr>
          <p:cNvPr id="21"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7"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8"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8"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9"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0"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88162103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210622"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RIKSGÄLDEN</a:t>
            </a:r>
            <a:endParaRPr lang="sv-SE" sz="1100" b="1" dirty="0"/>
          </a:p>
        </p:txBody>
      </p:sp>
      <p:sp>
        <p:nvSpPr>
          <p:cNvPr id="7" name="Rounded Rectangle 6">
            <a:hlinkClick r:id="rId2" action="ppaction://hlinksldjump"/>
          </p:cNvPr>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a:hlinkClick r:id="rId3" action="ppaction://hlinksldjump"/>
          </p:cNvPr>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a:hlinkClick r:id="rId4" action="ppaction://hlinksldjump"/>
          </p:cNvPr>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p:cNvSpPr/>
          <p:nvPr/>
        </p:nvSpPr>
        <p:spPr>
          <a:xfrm>
            <a:off x="1833603" y="2252750"/>
            <a:ext cx="1222855" cy="299257"/>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a:hlinkClick r:id="rId5" action="ppaction://hlinksldjump"/>
          </p:cNvPr>
          <p:cNvSpPr/>
          <p:nvPr/>
        </p:nvSpPr>
        <p:spPr>
          <a:xfrm>
            <a:off x="3056458" y="2252749"/>
            <a:ext cx="781161"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9156897"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000" dirty="0">
              <a:solidFill>
                <a:schemeClr val="tx1"/>
              </a:solidFill>
            </a:endParaRPr>
          </a:p>
          <a:p>
            <a:r>
              <a:rPr lang="sv-SE" sz="1000" dirty="0">
                <a:solidFill>
                  <a:schemeClr val="tx1"/>
                </a:solidFill>
              </a:rPr>
              <a:t>Riksgälden har en viktig roll vid en finansiell kris och ansvarar för förberedelser och hantering av banker institut i kris – </a:t>
            </a:r>
            <a:r>
              <a:rPr lang="sv-SE" sz="1000" dirty="0" err="1">
                <a:solidFill>
                  <a:schemeClr val="tx1"/>
                </a:solidFill>
              </a:rPr>
              <a:t>sk</a:t>
            </a:r>
            <a:r>
              <a:rPr lang="sv-SE" sz="1000" dirty="0">
                <a:solidFill>
                  <a:schemeClr val="tx1"/>
                </a:solidFill>
              </a:rPr>
              <a:t>. resolution</a:t>
            </a:r>
            <a:r>
              <a:rPr lang="sv-SE" sz="1000" dirty="0" smtClean="0">
                <a:solidFill>
                  <a:schemeClr val="tx1"/>
                </a:solidFill>
              </a:rPr>
              <a:t>.</a:t>
            </a:r>
          </a:p>
          <a:p>
            <a:endParaRPr lang="sv-SE" sz="1000" dirty="0">
              <a:solidFill>
                <a:schemeClr val="tx1"/>
              </a:solidFill>
            </a:endParaRPr>
          </a:p>
          <a:p>
            <a:r>
              <a:rPr lang="sv-SE" sz="1000" dirty="0">
                <a:solidFill>
                  <a:schemeClr val="tx1"/>
                </a:solidFill>
              </a:rPr>
              <a:t>Vid hot om en allvarlig störning i det finansiella systemet kan staten i vissa fall ge förebyggande stöd till livskraftiga banker och andra kreditinstitut. Riksgälden är den myndighet som ansvarar för detta</a:t>
            </a:r>
            <a:r>
              <a:rPr lang="sv-SE" sz="1000" dirty="0" smtClean="0">
                <a:solidFill>
                  <a:schemeClr val="tx1"/>
                </a:solidFill>
              </a:rPr>
              <a:t>.</a:t>
            </a:r>
          </a:p>
          <a:p>
            <a:endParaRPr lang="sv-SE" sz="1000" dirty="0">
              <a:solidFill>
                <a:schemeClr val="tx1"/>
              </a:solidFill>
            </a:endParaRPr>
          </a:p>
          <a:p>
            <a:r>
              <a:rPr lang="sv-SE" sz="1000" dirty="0">
                <a:solidFill>
                  <a:schemeClr val="tx1"/>
                </a:solidFill>
              </a:rPr>
              <a:t>Staten kan genom Riksgälden genomföra resolution om ett institut drabbas av kris. Resolution innebär att staten genom Riksgälden kan ta kontroll över problemdrabbade institut för att rekonstruera eller avveckla dem under ordnade former. Under processen hålls hela eller delar av institutet öppet så att insättare och andra kunder har tillgång till sina konton och övriga tjänster. Förlusterna hanteras genom att institutets aktie- och fordringsägare får sina innehav nedskrivna och/eller konverterade till aktiekapital (s.k. skuldnedskrivning eller </a:t>
            </a:r>
            <a:r>
              <a:rPr lang="sv-SE" sz="1000" dirty="0" err="1">
                <a:solidFill>
                  <a:schemeClr val="tx1"/>
                </a:solidFill>
              </a:rPr>
              <a:t>bail</a:t>
            </a:r>
            <a:r>
              <a:rPr lang="sv-SE" sz="1000" dirty="0">
                <a:solidFill>
                  <a:schemeClr val="tx1"/>
                </a:solidFill>
              </a:rPr>
              <a:t>-in). Garanterade insättningar är undantagna från skuldnedskrivning</a:t>
            </a:r>
            <a:r>
              <a:rPr lang="sv-SE" sz="1000" dirty="0" smtClean="0">
                <a:solidFill>
                  <a:schemeClr val="tx1"/>
                </a:solidFill>
              </a:rPr>
              <a:t>.</a:t>
            </a:r>
          </a:p>
          <a:p>
            <a:endParaRPr lang="sv-SE" sz="1000" dirty="0">
              <a:solidFill>
                <a:schemeClr val="tx1"/>
              </a:solidFill>
            </a:endParaRPr>
          </a:p>
          <a:p>
            <a:r>
              <a:rPr lang="sv-SE" sz="1000" dirty="0">
                <a:solidFill>
                  <a:schemeClr val="tx1"/>
                </a:solidFill>
              </a:rPr>
              <a:t>Ett annat sätt på vilket Riksgälden jobbar för att förebygga kriser är genom insättningsgarantin. Insättningsgarantin är ett konsumentskydd för pengar på konto. Om en bank går i konkurs eller inte kan betala ut pengar i tid betalar Riksgälden ut ersättning till hushåll och företag som satt in pengar på banken. Garantin täcker insättningar upp till 950 000 kr per insättare och bank. Riksgälden ska betala ut ersättningen inom sju arbetsdagar</a:t>
            </a:r>
            <a:r>
              <a:rPr lang="sv-SE" sz="1000" dirty="0" smtClean="0">
                <a:solidFill>
                  <a:schemeClr val="tx1"/>
                </a:solidFill>
              </a:rPr>
              <a:t>.</a:t>
            </a:r>
          </a:p>
          <a:p>
            <a:endParaRPr lang="sv-SE" sz="1000" dirty="0">
              <a:solidFill>
                <a:schemeClr val="tx1"/>
              </a:solidFill>
            </a:endParaRPr>
          </a:p>
          <a:p>
            <a:r>
              <a:rPr lang="sv-SE" sz="1000" dirty="0">
                <a:solidFill>
                  <a:schemeClr val="tx1"/>
                </a:solidFill>
              </a:rPr>
              <a:t>Insättningsgarantin dämpar oron vid en finansiell kris. Dessutom minskar risken för så kallade uttagsanstormningar. En uttagningsanstormning kan inträffa om allmänheten tror att den så fort som möjligt måste ta ut sina pengar från en bank. Det kan leda till att en bank mycket snabbt får finansiella problem.</a:t>
            </a:r>
          </a:p>
          <a:p>
            <a:r>
              <a:rPr lang="sv-SE" sz="1000" dirty="0">
                <a:solidFill>
                  <a:schemeClr val="tx1"/>
                </a:solidFill>
              </a:rPr>
              <a:t>Vid hot mot den finansiella stabiliteten kan det uppstå särskilt stort behov av statspapper med olika löptider. Riksgälden får då i samråd med Riksbanken ta upp extra lån för att tillgodose behovet. När den finansiella stabiliteten hotas kan det också uppstå behov av att förstärka Riksbankens valutareserv. Lånen tas i så fall upp av Riksgälden.</a:t>
            </a:r>
          </a:p>
        </p:txBody>
      </p:sp>
      <p:pic>
        <p:nvPicPr>
          <p:cNvPr id="21"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7"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8"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8"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9"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0"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315661776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210622"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RIKSGÄLDEN</a:t>
            </a:r>
            <a:endParaRPr lang="sv-SE" sz="1100" b="1" dirty="0"/>
          </a:p>
        </p:txBody>
      </p:sp>
      <p:sp>
        <p:nvSpPr>
          <p:cNvPr id="7" name="Rounded Rectangle 6">
            <a:hlinkClick r:id="rId2" action="ppaction://hlinksldjump"/>
          </p:cNvPr>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a:hlinkClick r:id="rId3" action="ppaction://hlinksldjump"/>
          </p:cNvPr>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a:hlinkClick r:id="rId4" action="ppaction://hlinksldjump"/>
          </p:cNvPr>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a:hlinkClick r:id="rId5" action="ppaction://hlinksldjump"/>
          </p:cNvPr>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p:cNvSpPr/>
          <p:nvPr/>
        </p:nvSpPr>
        <p:spPr>
          <a:xfrm>
            <a:off x="3056458" y="2252749"/>
            <a:ext cx="781161"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2000" dirty="0">
              <a:solidFill>
                <a:schemeClr val="tx1"/>
              </a:solidFill>
            </a:endParaRPr>
          </a:p>
          <a:p>
            <a:r>
              <a:rPr lang="sv-SE" sz="1200" dirty="0">
                <a:solidFill>
                  <a:schemeClr val="tx1"/>
                </a:solidFill>
              </a:rPr>
              <a:t>Riksgäldens presstjänst: </a:t>
            </a:r>
            <a:r>
              <a:rPr lang="sv-SE" sz="1200" dirty="0">
                <a:solidFill>
                  <a:schemeClr val="tx1"/>
                </a:solidFill>
                <a:hlinkClick r:id="rId6"/>
              </a:rPr>
              <a:t>https://www.riksgalden.se/sv/omriksgalden/Pressrum</a:t>
            </a:r>
            <a:r>
              <a:rPr lang="sv-SE" sz="1200" dirty="0" smtClean="0">
                <a:solidFill>
                  <a:schemeClr val="tx1"/>
                </a:solidFill>
                <a:hlinkClick r:id="rId6"/>
              </a:rPr>
              <a:t>/</a:t>
            </a:r>
            <a:endParaRPr lang="sv-SE" sz="1200" dirty="0" smtClean="0">
              <a:solidFill>
                <a:schemeClr val="tx1"/>
              </a:solidFill>
            </a:endParaRPr>
          </a:p>
          <a:p>
            <a:endParaRPr lang="sv-SE" sz="1200" dirty="0">
              <a:solidFill>
                <a:schemeClr val="tx1"/>
              </a:solidFill>
            </a:endParaRPr>
          </a:p>
          <a:p>
            <a:r>
              <a:rPr lang="sv-SE" sz="1200" dirty="0">
                <a:solidFill>
                  <a:schemeClr val="tx1"/>
                </a:solidFill>
              </a:rPr>
              <a:t>Om Riksgälden: </a:t>
            </a:r>
            <a:r>
              <a:rPr lang="sv-SE" sz="1200" dirty="0">
                <a:solidFill>
                  <a:schemeClr val="tx1"/>
                </a:solidFill>
                <a:hlinkClick r:id="rId7"/>
              </a:rPr>
              <a:t>https://www.riksgalden.se/sv/omriksgalden/Om-Riksgalden</a:t>
            </a:r>
            <a:r>
              <a:rPr lang="sv-SE" sz="1200" dirty="0" smtClean="0">
                <a:solidFill>
                  <a:schemeClr val="tx1"/>
                </a:solidFill>
                <a:hlinkClick r:id="rId7"/>
              </a:rPr>
              <a:t>/</a:t>
            </a:r>
            <a:endParaRPr lang="sv-SE" sz="1200" dirty="0" smtClean="0">
              <a:solidFill>
                <a:schemeClr val="tx1"/>
              </a:solidFill>
            </a:endParaRPr>
          </a:p>
          <a:p>
            <a:endParaRPr lang="sv-SE" sz="1200" dirty="0">
              <a:solidFill>
                <a:schemeClr val="tx1"/>
              </a:solidFill>
            </a:endParaRPr>
          </a:p>
          <a:p>
            <a:r>
              <a:rPr lang="sv-SE" sz="1200" dirty="0">
                <a:solidFill>
                  <a:schemeClr val="tx1"/>
                </a:solidFill>
              </a:rPr>
              <a:t>Finansiell stabilitet: </a:t>
            </a:r>
            <a:r>
              <a:rPr lang="sv-SE" sz="1200" dirty="0">
                <a:solidFill>
                  <a:schemeClr val="tx1"/>
                </a:solidFill>
                <a:hlinkClick r:id="rId8"/>
              </a:rPr>
              <a:t>https://www.riksgalden.se/sv/omriksgalden/Finansiell-stabilitet</a:t>
            </a:r>
            <a:r>
              <a:rPr lang="sv-SE" sz="1200" dirty="0" smtClean="0">
                <a:solidFill>
                  <a:schemeClr val="tx1"/>
                </a:solidFill>
                <a:hlinkClick r:id="rId8"/>
              </a:rPr>
              <a:t>/</a:t>
            </a:r>
            <a:endParaRPr lang="sv-SE" sz="1200" dirty="0" smtClean="0">
              <a:solidFill>
                <a:schemeClr val="tx1"/>
              </a:solidFill>
            </a:endParaRPr>
          </a:p>
          <a:p>
            <a:endParaRPr lang="sv-SE" sz="1200" dirty="0">
              <a:solidFill>
                <a:schemeClr val="tx1"/>
              </a:solidFill>
            </a:endParaRPr>
          </a:p>
          <a:p>
            <a:r>
              <a:rPr lang="sv-SE" sz="1200" dirty="0">
                <a:solidFill>
                  <a:schemeClr val="tx1"/>
                </a:solidFill>
              </a:rPr>
              <a:t>Insättningsgarantin: </a:t>
            </a:r>
            <a:r>
              <a:rPr lang="sv-SE" sz="1200" dirty="0">
                <a:solidFill>
                  <a:schemeClr val="tx1"/>
                </a:solidFill>
                <a:hlinkClick r:id="rId9"/>
              </a:rPr>
              <a:t>https://www.riksgalden.se/sv/Insattningsgarantin/</a:t>
            </a:r>
            <a:endParaRPr lang="sv-SE" sz="1200" dirty="0">
              <a:solidFill>
                <a:schemeClr val="tx1"/>
              </a:solidFill>
            </a:endParaRPr>
          </a:p>
        </p:txBody>
      </p:sp>
      <p:pic>
        <p:nvPicPr>
          <p:cNvPr id="21" name="Picture 70"/>
          <p:cNvPicPr>
            <a:picLocks noChangeAspect="1"/>
          </p:cNvPicPr>
          <p:nvPr/>
        </p:nvPicPr>
        <p:blipFill>
          <a:blip r:embed="rId10">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11"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12"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13"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8" name="Rounded Rectangle 43">
            <a:hlinkClick r:id="rId13"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9" name="Rounded Rectangle 47">
            <a:hlinkClick r:id="rId14"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0" name="Rounded Rectangle 101">
            <a:hlinkClick r:id="rId15"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241648301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210622"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FINANS-</a:t>
            </a:r>
          </a:p>
          <a:p>
            <a:pPr algn="ctr"/>
            <a:r>
              <a:rPr lang="en-GB" sz="1100" b="1" dirty="0" smtClean="0"/>
              <a:t>INSPEKTIONEN</a:t>
            </a:r>
            <a:endParaRPr lang="sv-SE" sz="1100" b="1" dirty="0"/>
          </a:p>
        </p:txBody>
      </p:sp>
      <p:sp>
        <p:nvSpPr>
          <p:cNvPr id="7" name="Rounded Rectangle 6"/>
          <p:cNvSpPr/>
          <p:nvPr/>
        </p:nvSpPr>
        <p:spPr>
          <a:xfrm>
            <a:off x="177603" y="2252750"/>
            <a:ext cx="552000"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a:hlinkClick r:id="rId2" action="ppaction://hlinksldjump"/>
          </p:cNvPr>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a:hlinkClick r:id="rId3" action="ppaction://hlinksldjump"/>
          </p:cNvPr>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a:hlinkClick r:id="rId4" action="ppaction://hlinksldjump"/>
          </p:cNvPr>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a:hlinkClick r:id="rId5" action="ppaction://hlinksldjump"/>
          </p:cNvPr>
          <p:cNvSpPr/>
          <p:nvPr/>
        </p:nvSpPr>
        <p:spPr>
          <a:xfrm>
            <a:off x="3056458" y="2252749"/>
            <a:ext cx="781161"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2000" dirty="0">
              <a:solidFill>
                <a:schemeClr val="tx1"/>
              </a:solidFill>
            </a:endParaRPr>
          </a:p>
          <a:p>
            <a:r>
              <a:rPr lang="sv-SE" sz="1200" dirty="0">
                <a:solidFill>
                  <a:schemeClr val="tx1"/>
                </a:solidFill>
              </a:rPr>
              <a:t>Finansinspektionen ansvarar för tillsynen av finansiella företag och banker i Sverige. Myndigheten har rätt att ingripa om ett företag inte följer lagstiftningen</a:t>
            </a:r>
            <a:r>
              <a:rPr lang="sv-SE" sz="1200" dirty="0" smtClean="0">
                <a:solidFill>
                  <a:schemeClr val="tx1"/>
                </a:solidFill>
              </a:rPr>
              <a:t>.</a:t>
            </a:r>
          </a:p>
          <a:p>
            <a:endParaRPr lang="sv-SE" sz="1200" dirty="0">
              <a:solidFill>
                <a:schemeClr val="tx1"/>
              </a:solidFill>
            </a:endParaRPr>
          </a:p>
          <a:p>
            <a:r>
              <a:rPr lang="sv-SE" sz="1200" dirty="0">
                <a:solidFill>
                  <a:schemeClr val="tx1"/>
                </a:solidFill>
              </a:rPr>
              <a:t>FI har sedan nyligen också uppdraget att analysera och motverka risker i andra delar av det finansiella systemet, som svenska hushålls och icke-finansiella företags skuldsättning</a:t>
            </a:r>
            <a:r>
              <a:rPr lang="sv-SE" sz="1200" dirty="0" smtClean="0">
                <a:solidFill>
                  <a:schemeClr val="tx1"/>
                </a:solidFill>
              </a:rPr>
              <a:t>.</a:t>
            </a:r>
          </a:p>
          <a:p>
            <a:endParaRPr lang="sv-SE" sz="1200" dirty="0">
              <a:solidFill>
                <a:schemeClr val="tx1"/>
              </a:solidFill>
            </a:endParaRPr>
          </a:p>
          <a:p>
            <a:r>
              <a:rPr lang="sv-SE" sz="1200" dirty="0">
                <a:solidFill>
                  <a:schemeClr val="tx1"/>
                </a:solidFill>
              </a:rPr>
              <a:t>Finansinspektionen är en statlig myndighet som lyder under Finansdepartementet. Finansinspektionens styrelse utses av regeringen. Verksamheten finansieras genom anslag från regeringen och avgifter från de finansiella företagen.</a:t>
            </a:r>
          </a:p>
        </p:txBody>
      </p:sp>
      <p:pic>
        <p:nvPicPr>
          <p:cNvPr id="21"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7"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8"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8"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9"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0"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190133813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210622"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FINANS-</a:t>
            </a:r>
          </a:p>
          <a:p>
            <a:pPr algn="ctr"/>
            <a:r>
              <a:rPr lang="en-GB" sz="1100" b="1" dirty="0" smtClean="0"/>
              <a:t>INSPEKTIONEN</a:t>
            </a:r>
            <a:endParaRPr lang="sv-SE" sz="1100" b="1" dirty="0"/>
          </a:p>
        </p:txBody>
      </p:sp>
      <p:sp>
        <p:nvSpPr>
          <p:cNvPr id="7" name="Rounded Rectangle 6">
            <a:hlinkClick r:id="rId2" action="ppaction://hlinksldjump"/>
          </p:cNvPr>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p:cNvSpPr/>
          <p:nvPr/>
        </p:nvSpPr>
        <p:spPr>
          <a:xfrm>
            <a:off x="729603" y="2252750"/>
            <a:ext cx="552000"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a:hlinkClick r:id="rId3" action="ppaction://hlinksldjump"/>
          </p:cNvPr>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a:hlinkClick r:id="rId4" action="ppaction://hlinksldjump"/>
          </p:cNvPr>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a:hlinkClick r:id="rId5" action="ppaction://hlinksldjump"/>
          </p:cNvPr>
          <p:cNvSpPr/>
          <p:nvPr/>
        </p:nvSpPr>
        <p:spPr>
          <a:xfrm>
            <a:off x="3056458" y="2252749"/>
            <a:ext cx="781161"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2000" dirty="0">
              <a:solidFill>
                <a:schemeClr val="tx1"/>
              </a:solidFill>
            </a:endParaRPr>
          </a:p>
          <a:p>
            <a:r>
              <a:rPr lang="sv-SE" sz="1200" dirty="0">
                <a:solidFill>
                  <a:schemeClr val="tx1"/>
                </a:solidFill>
              </a:rPr>
              <a:t>Finansinspektionen arbetar för att det finansiella systemet ska fungera väl med stabila företag och ett gott konsumentskydd. Det sker genom att utfärda tillstånd, utforma regler och utöva tillsyn. Om ett företag under tillsyn inte följer den lagstiftning som reglerar dess verksamhet har Finansinspektionen rätt att ingripa</a:t>
            </a:r>
            <a:r>
              <a:rPr lang="sv-SE" sz="1200" dirty="0" smtClean="0">
                <a:solidFill>
                  <a:schemeClr val="tx1"/>
                </a:solidFill>
              </a:rPr>
              <a:t>.</a:t>
            </a:r>
          </a:p>
          <a:p>
            <a:endParaRPr lang="sv-SE" sz="1200" dirty="0">
              <a:solidFill>
                <a:schemeClr val="tx1"/>
              </a:solidFill>
            </a:endParaRPr>
          </a:p>
          <a:p>
            <a:r>
              <a:rPr lang="sv-SE" sz="1200" dirty="0">
                <a:solidFill>
                  <a:schemeClr val="tx1"/>
                </a:solidFill>
              </a:rPr>
              <a:t>Finansinspektionen ska också ingripa mot obalanser i det finansiella systemet som kan leda till samhällsekonomiska problem även när inte finansiella företag är i riskzonen. Ett exempel är hushållens skuldsättning, som kan skapa problem för både låntagarna och för samhällsekonomin i stort.</a:t>
            </a:r>
          </a:p>
        </p:txBody>
      </p:sp>
      <p:pic>
        <p:nvPicPr>
          <p:cNvPr id="21"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7"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8"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8"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9"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0"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132746669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6" name="Picture 70"/>
          <p:cNvPicPr>
            <a:picLocks noChangeAspect="1"/>
          </p:cNvPicPr>
          <p:nvPr/>
        </p:nvPicPr>
        <p:blipFill>
          <a:blip r:embed="rId2">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2" name="Rounded Rectangle 1"/>
          <p:cNvSpPr/>
          <p:nvPr/>
        </p:nvSpPr>
        <p:spPr>
          <a:xfrm>
            <a:off x="4971781" y="1546688"/>
            <a:ext cx="1187364"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RIKSDAGEN</a:t>
            </a:r>
            <a:endParaRPr lang="sv-SE" sz="1100" b="1" dirty="0"/>
          </a:p>
        </p:txBody>
      </p:sp>
      <p:cxnSp>
        <p:nvCxnSpPr>
          <p:cNvPr id="92" name="Straight Arrow Connector 91"/>
          <p:cNvCxnSpPr/>
          <p:nvPr/>
        </p:nvCxnSpPr>
        <p:spPr>
          <a:xfrm flipV="1">
            <a:off x="3478217" y="4771986"/>
            <a:ext cx="0" cy="515216"/>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93" name="Straight Connector 92"/>
          <p:cNvCxnSpPr/>
          <p:nvPr/>
        </p:nvCxnSpPr>
        <p:spPr>
          <a:xfrm>
            <a:off x="3478217" y="5287202"/>
            <a:ext cx="4974744" cy="0"/>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94" name="Straight Connector 93"/>
          <p:cNvCxnSpPr/>
          <p:nvPr/>
        </p:nvCxnSpPr>
        <p:spPr>
          <a:xfrm flipV="1">
            <a:off x="8452961" y="3592213"/>
            <a:ext cx="0" cy="1694989"/>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sp>
        <p:nvSpPr>
          <p:cNvPr id="27" name="Rounded Rectangle 26"/>
          <p:cNvSpPr/>
          <p:nvPr/>
        </p:nvSpPr>
        <p:spPr>
          <a:xfrm>
            <a:off x="3314062" y="3461649"/>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RIKSBANKEN</a:t>
            </a:r>
            <a:endParaRPr lang="sv-SE" sz="1100" b="1" dirty="0"/>
          </a:p>
        </p:txBody>
      </p:sp>
      <p:sp>
        <p:nvSpPr>
          <p:cNvPr id="28" name="Rounded Rectangle 27"/>
          <p:cNvSpPr/>
          <p:nvPr/>
        </p:nvSpPr>
        <p:spPr>
          <a:xfrm>
            <a:off x="3314062" y="4236435"/>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BANKER</a:t>
            </a:r>
            <a:endParaRPr lang="sv-SE" sz="1100" b="1" dirty="0"/>
          </a:p>
        </p:txBody>
      </p:sp>
      <p:sp>
        <p:nvSpPr>
          <p:cNvPr id="29" name="Rounded Rectangle 28"/>
          <p:cNvSpPr/>
          <p:nvPr/>
        </p:nvSpPr>
        <p:spPr>
          <a:xfrm>
            <a:off x="4969788" y="3461649"/>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solidFill>
                  <a:schemeClr val="lt1"/>
                </a:solidFill>
              </a:rPr>
              <a:t>RIKSGÄLDEN</a:t>
            </a:r>
            <a:endParaRPr lang="sv-SE" sz="1100" b="1" dirty="0">
              <a:solidFill>
                <a:schemeClr val="lt1"/>
              </a:solidFill>
            </a:endParaRPr>
          </a:p>
        </p:txBody>
      </p:sp>
      <p:sp>
        <p:nvSpPr>
          <p:cNvPr id="30" name="Rounded Rectangle 29"/>
          <p:cNvSpPr/>
          <p:nvPr/>
        </p:nvSpPr>
        <p:spPr>
          <a:xfrm>
            <a:off x="6625490" y="3461649"/>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FINANS-</a:t>
            </a:r>
          </a:p>
          <a:p>
            <a:pPr algn="ctr"/>
            <a:r>
              <a:rPr lang="en-GB" sz="1100" b="1" dirty="0"/>
              <a:t>INSPEKTIONEN</a:t>
            </a:r>
            <a:endParaRPr lang="sv-SE" sz="1100" b="1" dirty="0"/>
          </a:p>
        </p:txBody>
      </p:sp>
      <p:sp>
        <p:nvSpPr>
          <p:cNvPr id="31" name="Rounded Rectangle 30"/>
          <p:cNvSpPr/>
          <p:nvPr/>
        </p:nvSpPr>
        <p:spPr>
          <a:xfrm>
            <a:off x="6625490" y="4236435"/>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FÖRSÄKRINGS-</a:t>
            </a:r>
          </a:p>
          <a:p>
            <a:pPr algn="ctr"/>
            <a:r>
              <a:rPr lang="en-GB" sz="1100" b="1" dirty="0"/>
              <a:t>BOLAG</a:t>
            </a:r>
            <a:endParaRPr lang="sv-SE" sz="1100" b="1" dirty="0"/>
          </a:p>
        </p:txBody>
      </p:sp>
      <p:sp>
        <p:nvSpPr>
          <p:cNvPr id="32" name="Rounded Rectangle 31"/>
          <p:cNvSpPr/>
          <p:nvPr/>
        </p:nvSpPr>
        <p:spPr>
          <a:xfrm>
            <a:off x="4964015" y="2287695"/>
            <a:ext cx="1187365" cy="96897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REGERINGEN</a:t>
            </a:r>
          </a:p>
          <a:p>
            <a:pPr algn="ctr"/>
            <a:endParaRPr lang="en-GB" sz="1100" b="1" dirty="0"/>
          </a:p>
          <a:p>
            <a:pPr algn="ctr"/>
            <a:r>
              <a:rPr lang="en-GB" sz="900" b="1" dirty="0"/>
              <a:t>FINANS-</a:t>
            </a:r>
          </a:p>
          <a:p>
            <a:pPr algn="ctr"/>
            <a:r>
              <a:rPr lang="en-GB" sz="900" b="1" dirty="0"/>
              <a:t>DEPARTEMENTET</a:t>
            </a:r>
            <a:endParaRPr lang="sv-SE" sz="900" b="1" dirty="0"/>
          </a:p>
        </p:txBody>
      </p:sp>
      <p:sp>
        <p:nvSpPr>
          <p:cNvPr id="33" name="Rounded Rectangle 32"/>
          <p:cNvSpPr/>
          <p:nvPr/>
        </p:nvSpPr>
        <p:spPr>
          <a:xfrm>
            <a:off x="4976972" y="4236435"/>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solidFill>
                  <a:schemeClr val="lt1"/>
                </a:solidFill>
              </a:rPr>
              <a:t>FÖRETAG &amp;</a:t>
            </a:r>
          </a:p>
          <a:p>
            <a:pPr algn="ctr"/>
            <a:r>
              <a:rPr lang="en-GB" sz="1100" b="1" dirty="0">
                <a:solidFill>
                  <a:schemeClr val="lt1"/>
                </a:solidFill>
              </a:rPr>
              <a:t>HUSHÅLL</a:t>
            </a:r>
            <a:endParaRPr lang="sv-SE" sz="1100" b="1" dirty="0">
              <a:solidFill>
                <a:schemeClr val="lt1"/>
              </a:solidFill>
            </a:endParaRPr>
          </a:p>
        </p:txBody>
      </p:sp>
      <p:grpSp>
        <p:nvGrpSpPr>
          <p:cNvPr id="15" name="Grupp 14"/>
          <p:cNvGrpSpPr/>
          <p:nvPr/>
        </p:nvGrpSpPr>
        <p:grpSpPr>
          <a:xfrm>
            <a:off x="3907744" y="1814463"/>
            <a:ext cx="1064035" cy="1647185"/>
            <a:chOff x="3907744" y="1814463"/>
            <a:chExt cx="1064035" cy="1647185"/>
          </a:xfrm>
        </p:grpSpPr>
        <p:cxnSp>
          <p:nvCxnSpPr>
            <p:cNvPr id="45" name="Straight Connector 44"/>
            <p:cNvCxnSpPr>
              <a:stCxn id="2" idx="1"/>
            </p:cNvCxnSpPr>
            <p:nvPr/>
          </p:nvCxnSpPr>
          <p:spPr>
            <a:xfrm flipH="1">
              <a:off x="4501424" y="1814463"/>
              <a:ext cx="470355" cy="0"/>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47" name="Straight Connector 46"/>
            <p:cNvCxnSpPr/>
            <p:nvPr/>
          </p:nvCxnSpPr>
          <p:spPr>
            <a:xfrm>
              <a:off x="4501424" y="1814463"/>
              <a:ext cx="0" cy="1180397"/>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49" name="Straight Connector 48"/>
            <p:cNvCxnSpPr/>
            <p:nvPr/>
          </p:nvCxnSpPr>
          <p:spPr>
            <a:xfrm flipH="1">
              <a:off x="3907744" y="2987394"/>
              <a:ext cx="593686" cy="7467"/>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51" name="Straight Arrow Connector 50"/>
            <p:cNvCxnSpPr>
              <a:endCxn id="27" idx="0"/>
            </p:cNvCxnSpPr>
            <p:nvPr/>
          </p:nvCxnSpPr>
          <p:spPr>
            <a:xfrm>
              <a:off x="3907744" y="2994860"/>
              <a:ext cx="0" cy="466788"/>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grpSp>
      <p:grpSp>
        <p:nvGrpSpPr>
          <p:cNvPr id="17" name="Grupp 16"/>
          <p:cNvGrpSpPr/>
          <p:nvPr/>
        </p:nvGrpSpPr>
        <p:grpSpPr>
          <a:xfrm>
            <a:off x="6151380" y="2770853"/>
            <a:ext cx="1070071" cy="690795"/>
            <a:chOff x="6151380" y="2770853"/>
            <a:chExt cx="1070071" cy="690795"/>
          </a:xfrm>
        </p:grpSpPr>
        <p:cxnSp>
          <p:nvCxnSpPr>
            <p:cNvPr id="104" name="Straight Connector 103"/>
            <p:cNvCxnSpPr>
              <a:stCxn id="32" idx="3"/>
            </p:cNvCxnSpPr>
            <p:nvPr/>
          </p:nvCxnSpPr>
          <p:spPr>
            <a:xfrm flipV="1">
              <a:off x="6151380" y="2770854"/>
              <a:ext cx="1067794" cy="1326"/>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06" name="Straight Arrow Connector 105"/>
            <p:cNvCxnSpPr>
              <a:endCxn id="30" idx="0"/>
            </p:cNvCxnSpPr>
            <p:nvPr/>
          </p:nvCxnSpPr>
          <p:spPr>
            <a:xfrm flipH="1">
              <a:off x="7219173" y="2770853"/>
              <a:ext cx="2278" cy="690795"/>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grpSp>
      <p:grpSp>
        <p:nvGrpSpPr>
          <p:cNvPr id="21" name="Grupp 20"/>
          <p:cNvGrpSpPr/>
          <p:nvPr/>
        </p:nvGrpSpPr>
        <p:grpSpPr>
          <a:xfrm>
            <a:off x="3638244" y="3729424"/>
            <a:ext cx="4572592" cy="1371106"/>
            <a:chOff x="3638244" y="3729424"/>
            <a:chExt cx="4572592" cy="1371106"/>
          </a:xfrm>
        </p:grpSpPr>
        <p:cxnSp>
          <p:nvCxnSpPr>
            <p:cNvPr id="122" name="Straight Connector 121"/>
            <p:cNvCxnSpPr>
              <a:stCxn id="30" idx="3"/>
            </p:cNvCxnSpPr>
            <p:nvPr/>
          </p:nvCxnSpPr>
          <p:spPr>
            <a:xfrm>
              <a:off x="7812854" y="3729424"/>
              <a:ext cx="397980" cy="0"/>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24" name="Straight Connector 123"/>
            <p:cNvCxnSpPr/>
            <p:nvPr/>
          </p:nvCxnSpPr>
          <p:spPr>
            <a:xfrm>
              <a:off x="8210836" y="3729424"/>
              <a:ext cx="0" cy="1356172"/>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26" name="Straight Connector 125"/>
            <p:cNvCxnSpPr/>
            <p:nvPr/>
          </p:nvCxnSpPr>
          <p:spPr>
            <a:xfrm flipH="1">
              <a:off x="3638244" y="5085596"/>
              <a:ext cx="4572591" cy="0"/>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28" name="Straight Arrow Connector 127"/>
            <p:cNvCxnSpPr/>
            <p:nvPr/>
          </p:nvCxnSpPr>
          <p:spPr>
            <a:xfrm flipV="1">
              <a:off x="3645202" y="4805271"/>
              <a:ext cx="0" cy="295259"/>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grpSp>
      <p:grpSp>
        <p:nvGrpSpPr>
          <p:cNvPr id="16" name="Grupp 15"/>
          <p:cNvGrpSpPr/>
          <p:nvPr/>
        </p:nvGrpSpPr>
        <p:grpSpPr>
          <a:xfrm>
            <a:off x="4716685" y="2987394"/>
            <a:ext cx="260286" cy="668395"/>
            <a:chOff x="4716685" y="2987394"/>
            <a:chExt cx="260286" cy="668395"/>
          </a:xfrm>
        </p:grpSpPr>
        <p:cxnSp>
          <p:nvCxnSpPr>
            <p:cNvPr id="79" name="Straight Connector 78"/>
            <p:cNvCxnSpPr/>
            <p:nvPr/>
          </p:nvCxnSpPr>
          <p:spPr>
            <a:xfrm flipH="1">
              <a:off x="4716685" y="2996575"/>
              <a:ext cx="260286" cy="0"/>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81" name="Straight Connector 80"/>
            <p:cNvCxnSpPr/>
            <p:nvPr/>
          </p:nvCxnSpPr>
          <p:spPr>
            <a:xfrm>
              <a:off x="4716685" y="2987394"/>
              <a:ext cx="0" cy="668395"/>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35" name="Straight Arrow Connector 134"/>
            <p:cNvCxnSpPr/>
            <p:nvPr/>
          </p:nvCxnSpPr>
          <p:spPr>
            <a:xfrm>
              <a:off x="4716685" y="3655788"/>
              <a:ext cx="260286" cy="0"/>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grpSp>
      <p:grpSp>
        <p:nvGrpSpPr>
          <p:cNvPr id="19" name="Grupp 18"/>
          <p:cNvGrpSpPr/>
          <p:nvPr/>
        </p:nvGrpSpPr>
        <p:grpSpPr>
          <a:xfrm>
            <a:off x="6400445" y="3729424"/>
            <a:ext cx="225045" cy="757643"/>
            <a:chOff x="6400445" y="3729424"/>
            <a:chExt cx="225045" cy="757643"/>
          </a:xfrm>
        </p:grpSpPr>
        <p:cxnSp>
          <p:nvCxnSpPr>
            <p:cNvPr id="112" name="Straight Connector 111"/>
            <p:cNvCxnSpPr>
              <a:stCxn id="30" idx="1"/>
            </p:cNvCxnSpPr>
            <p:nvPr/>
          </p:nvCxnSpPr>
          <p:spPr>
            <a:xfrm flipH="1">
              <a:off x="6407402" y="3729424"/>
              <a:ext cx="218088" cy="0"/>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14" name="Straight Connector 113"/>
            <p:cNvCxnSpPr/>
            <p:nvPr/>
          </p:nvCxnSpPr>
          <p:spPr>
            <a:xfrm>
              <a:off x="6400445" y="3729424"/>
              <a:ext cx="0" cy="757641"/>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39" name="Straight Arrow Connector 138"/>
            <p:cNvCxnSpPr/>
            <p:nvPr/>
          </p:nvCxnSpPr>
          <p:spPr>
            <a:xfrm>
              <a:off x="6400445" y="4487065"/>
              <a:ext cx="225045" cy="2"/>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grpSp>
      <p:cxnSp>
        <p:nvCxnSpPr>
          <p:cNvPr id="8" name="Straight Arrow Connector 7"/>
          <p:cNvCxnSpPr/>
          <p:nvPr/>
        </p:nvCxnSpPr>
        <p:spPr>
          <a:xfrm>
            <a:off x="7471928" y="3353273"/>
            <a:ext cx="0" cy="108376"/>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18" name="Straight Arrow Connector 17"/>
          <p:cNvCxnSpPr/>
          <p:nvPr/>
        </p:nvCxnSpPr>
        <p:spPr>
          <a:xfrm>
            <a:off x="3645202" y="3353273"/>
            <a:ext cx="0" cy="108376"/>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20" name="Straight Connector 19"/>
          <p:cNvCxnSpPr/>
          <p:nvPr/>
        </p:nvCxnSpPr>
        <p:spPr>
          <a:xfrm>
            <a:off x="3645202" y="3362454"/>
            <a:ext cx="3826726" cy="0"/>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24" name="Straight Arrow Connector 23"/>
          <p:cNvCxnSpPr>
            <a:stCxn id="32" idx="2"/>
            <a:endCxn id="29" idx="0"/>
          </p:cNvCxnSpPr>
          <p:nvPr/>
        </p:nvCxnSpPr>
        <p:spPr>
          <a:xfrm>
            <a:off x="5557697" y="3256665"/>
            <a:ext cx="5773" cy="204984"/>
          </a:xfrm>
          <a:prstGeom prst="straightConnector1">
            <a:avLst/>
          </a:prstGeom>
          <a:ln>
            <a:solidFill>
              <a:schemeClr val="bg1">
                <a:lumMod val="75000"/>
              </a:schemeClr>
            </a:solidFill>
            <a:headEnd type="triangle"/>
            <a:tailEnd type="triangle"/>
          </a:ln>
        </p:spPr>
        <p:style>
          <a:lnRef idx="3">
            <a:schemeClr val="accent4"/>
          </a:lnRef>
          <a:fillRef idx="0">
            <a:schemeClr val="accent4"/>
          </a:fillRef>
          <a:effectRef idx="2">
            <a:schemeClr val="accent4"/>
          </a:effectRef>
          <a:fontRef idx="minor">
            <a:schemeClr val="tx1"/>
          </a:fontRef>
        </p:style>
      </p:cxnSp>
      <p:cxnSp>
        <p:nvCxnSpPr>
          <p:cNvPr id="46" name="Straight Arrow Connector 45"/>
          <p:cNvCxnSpPr>
            <a:stCxn id="29" idx="2"/>
            <a:endCxn id="33" idx="0"/>
          </p:cNvCxnSpPr>
          <p:nvPr/>
        </p:nvCxnSpPr>
        <p:spPr>
          <a:xfrm>
            <a:off x="5563471" y="3997199"/>
            <a:ext cx="7183" cy="239236"/>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50" name="Straight Connector 49"/>
          <p:cNvCxnSpPr/>
          <p:nvPr/>
        </p:nvCxnSpPr>
        <p:spPr>
          <a:xfrm flipH="1">
            <a:off x="2942476" y="4674916"/>
            <a:ext cx="371586" cy="0"/>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53" name="Straight Connector 52"/>
          <p:cNvCxnSpPr/>
          <p:nvPr/>
        </p:nvCxnSpPr>
        <p:spPr>
          <a:xfrm flipV="1">
            <a:off x="2942476" y="3655789"/>
            <a:ext cx="6957" cy="1019126"/>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55" name="Straight Arrow Connector 54"/>
          <p:cNvCxnSpPr/>
          <p:nvPr/>
        </p:nvCxnSpPr>
        <p:spPr>
          <a:xfrm>
            <a:off x="2942476" y="3655788"/>
            <a:ext cx="371586" cy="0"/>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65" name="Straight Connector 64"/>
          <p:cNvCxnSpPr/>
          <p:nvPr/>
        </p:nvCxnSpPr>
        <p:spPr>
          <a:xfrm flipH="1">
            <a:off x="3213826" y="3936113"/>
            <a:ext cx="100236" cy="0"/>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67" name="Straight Connector 66"/>
          <p:cNvCxnSpPr/>
          <p:nvPr/>
        </p:nvCxnSpPr>
        <p:spPr>
          <a:xfrm>
            <a:off x="3213826" y="3936113"/>
            <a:ext cx="0" cy="388279"/>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69" name="Straight Arrow Connector 68"/>
          <p:cNvCxnSpPr/>
          <p:nvPr/>
        </p:nvCxnSpPr>
        <p:spPr>
          <a:xfrm>
            <a:off x="3220783" y="4324392"/>
            <a:ext cx="93278" cy="0"/>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73" name="Straight Arrow Connector 72"/>
          <p:cNvCxnSpPr>
            <a:stCxn id="28" idx="3"/>
            <a:endCxn id="33" idx="1"/>
          </p:cNvCxnSpPr>
          <p:nvPr/>
        </p:nvCxnSpPr>
        <p:spPr>
          <a:xfrm>
            <a:off x="4501425" y="4504210"/>
            <a:ext cx="475547" cy="0"/>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75" name="Straight Connector 74"/>
          <p:cNvCxnSpPr/>
          <p:nvPr/>
        </p:nvCxnSpPr>
        <p:spPr>
          <a:xfrm flipH="1">
            <a:off x="4800177" y="4324392"/>
            <a:ext cx="176795" cy="0"/>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77" name="Straight Connector 76"/>
          <p:cNvCxnSpPr/>
          <p:nvPr/>
        </p:nvCxnSpPr>
        <p:spPr>
          <a:xfrm flipV="1">
            <a:off x="4800177" y="3868489"/>
            <a:ext cx="0" cy="455903"/>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80" name="Straight Arrow Connector 79"/>
          <p:cNvCxnSpPr/>
          <p:nvPr/>
        </p:nvCxnSpPr>
        <p:spPr>
          <a:xfrm flipH="1">
            <a:off x="4488362" y="3870360"/>
            <a:ext cx="312666" cy="0"/>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95" name="Straight Arrow Connector 94"/>
          <p:cNvCxnSpPr/>
          <p:nvPr/>
        </p:nvCxnSpPr>
        <p:spPr>
          <a:xfrm flipH="1">
            <a:off x="7812854" y="3592213"/>
            <a:ext cx="640107" cy="0"/>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96" name="Straight Arrow Connector 95"/>
          <p:cNvCxnSpPr/>
          <p:nvPr/>
        </p:nvCxnSpPr>
        <p:spPr>
          <a:xfrm flipH="1">
            <a:off x="7903304" y="4487065"/>
            <a:ext cx="549657" cy="0"/>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85" name="Straight Arrow Connector 84"/>
          <p:cNvCxnSpPr/>
          <p:nvPr/>
        </p:nvCxnSpPr>
        <p:spPr>
          <a:xfrm flipH="1">
            <a:off x="6151380" y="2920191"/>
            <a:ext cx="109912" cy="0"/>
          </a:xfrm>
          <a:prstGeom prst="straightConnector1">
            <a:avLst/>
          </a:prstGeom>
          <a:ln>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cxnSp>
        <p:nvCxnSpPr>
          <p:cNvPr id="89" name="Straight Connector 88"/>
          <p:cNvCxnSpPr/>
          <p:nvPr/>
        </p:nvCxnSpPr>
        <p:spPr>
          <a:xfrm>
            <a:off x="6261291" y="2920191"/>
            <a:ext cx="0" cy="809233"/>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91" name="Straight Arrow Connector 90"/>
          <p:cNvCxnSpPr>
            <a:endCxn id="29" idx="3"/>
          </p:cNvCxnSpPr>
          <p:nvPr/>
        </p:nvCxnSpPr>
        <p:spPr>
          <a:xfrm flipH="1">
            <a:off x="6157153" y="3729424"/>
            <a:ext cx="104138" cy="0"/>
          </a:xfrm>
          <a:prstGeom prst="straightConnector1">
            <a:avLst/>
          </a:prstGeom>
          <a:ln>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cxnSp>
        <p:nvCxnSpPr>
          <p:cNvPr id="99" name="Straight Connector 98"/>
          <p:cNvCxnSpPr/>
          <p:nvPr/>
        </p:nvCxnSpPr>
        <p:spPr>
          <a:xfrm>
            <a:off x="6157153" y="3868489"/>
            <a:ext cx="104138" cy="0"/>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01" name="Straight Connector 100"/>
          <p:cNvCxnSpPr/>
          <p:nvPr/>
        </p:nvCxnSpPr>
        <p:spPr>
          <a:xfrm>
            <a:off x="6261291" y="3868489"/>
            <a:ext cx="0" cy="711616"/>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03" name="Straight Arrow Connector 102"/>
          <p:cNvCxnSpPr/>
          <p:nvPr/>
        </p:nvCxnSpPr>
        <p:spPr>
          <a:xfrm flipH="1">
            <a:off x="6157153" y="4580105"/>
            <a:ext cx="104138" cy="0"/>
          </a:xfrm>
          <a:prstGeom prst="straightConnector1">
            <a:avLst/>
          </a:prstGeom>
          <a:ln>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cxnSp>
        <p:nvCxnSpPr>
          <p:cNvPr id="109" name="Straight Arrow Connector 108"/>
          <p:cNvCxnSpPr/>
          <p:nvPr/>
        </p:nvCxnSpPr>
        <p:spPr>
          <a:xfrm>
            <a:off x="6164337" y="4674916"/>
            <a:ext cx="461154" cy="0"/>
          </a:xfrm>
          <a:prstGeom prst="straightConnector1">
            <a:avLst/>
          </a:prstGeom>
          <a:ln>
            <a:solidFill>
              <a:schemeClr val="bg1">
                <a:lumMod val="75000"/>
              </a:schemeClr>
            </a:solidFill>
            <a:headEnd type="triangle"/>
            <a:tailEnd type="triangle"/>
          </a:ln>
        </p:spPr>
        <p:style>
          <a:lnRef idx="3">
            <a:schemeClr val="accent1"/>
          </a:lnRef>
          <a:fillRef idx="0">
            <a:schemeClr val="accent1"/>
          </a:fillRef>
          <a:effectRef idx="2">
            <a:schemeClr val="accent1"/>
          </a:effectRef>
          <a:fontRef idx="minor">
            <a:schemeClr val="tx1"/>
          </a:fontRef>
        </p:style>
      </p:cxnSp>
      <p:cxnSp>
        <p:nvCxnSpPr>
          <p:cNvPr id="119" name="Straight Arrow Connector 118"/>
          <p:cNvCxnSpPr/>
          <p:nvPr/>
        </p:nvCxnSpPr>
        <p:spPr>
          <a:xfrm>
            <a:off x="4508635" y="4671183"/>
            <a:ext cx="461154" cy="0"/>
          </a:xfrm>
          <a:prstGeom prst="straightConnector1">
            <a:avLst/>
          </a:prstGeom>
          <a:ln>
            <a:solidFill>
              <a:schemeClr val="bg1">
                <a:lumMod val="75000"/>
              </a:schemeClr>
            </a:solidFill>
            <a:headEnd type="triangle"/>
            <a:tailEnd type="triangle"/>
          </a:ln>
        </p:spPr>
        <p:style>
          <a:lnRef idx="3">
            <a:schemeClr val="accent1"/>
          </a:lnRef>
          <a:fillRef idx="0">
            <a:schemeClr val="accent1"/>
          </a:fillRef>
          <a:effectRef idx="2">
            <a:schemeClr val="accent1"/>
          </a:effectRef>
          <a:fontRef idx="minor">
            <a:schemeClr val="tx1"/>
          </a:fontRef>
        </p:style>
      </p:cxnSp>
      <p:cxnSp>
        <p:nvCxnSpPr>
          <p:cNvPr id="113" name="Straight Connector 112"/>
          <p:cNvCxnSpPr/>
          <p:nvPr/>
        </p:nvCxnSpPr>
        <p:spPr>
          <a:xfrm flipV="1">
            <a:off x="4118325" y="4129832"/>
            <a:ext cx="0" cy="127721"/>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16" name="Straight Connector 115"/>
          <p:cNvCxnSpPr/>
          <p:nvPr/>
        </p:nvCxnSpPr>
        <p:spPr>
          <a:xfrm>
            <a:off x="4118325" y="4129832"/>
            <a:ext cx="786218" cy="0"/>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18" name="Straight Connector 117"/>
          <p:cNvCxnSpPr/>
          <p:nvPr/>
        </p:nvCxnSpPr>
        <p:spPr>
          <a:xfrm flipV="1">
            <a:off x="4911502" y="3868489"/>
            <a:ext cx="0" cy="268809"/>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21" name="Straight Arrow Connector 120"/>
          <p:cNvCxnSpPr/>
          <p:nvPr/>
        </p:nvCxnSpPr>
        <p:spPr>
          <a:xfrm>
            <a:off x="4904542" y="3883423"/>
            <a:ext cx="72429" cy="0"/>
          </a:xfrm>
          <a:prstGeom prst="straightConnector1">
            <a:avLst/>
          </a:prstGeom>
          <a:ln>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cxnSp>
        <p:nvCxnSpPr>
          <p:cNvPr id="134" name="Straight Connector 133"/>
          <p:cNvCxnSpPr/>
          <p:nvPr/>
        </p:nvCxnSpPr>
        <p:spPr>
          <a:xfrm flipH="1" flipV="1">
            <a:off x="3095546" y="3808754"/>
            <a:ext cx="224059" cy="7467"/>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37" name="Straight Connector 136"/>
          <p:cNvCxnSpPr/>
          <p:nvPr/>
        </p:nvCxnSpPr>
        <p:spPr>
          <a:xfrm>
            <a:off x="3095546" y="3816220"/>
            <a:ext cx="0" cy="703433"/>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40" name="Straight Arrow Connector 139"/>
          <p:cNvCxnSpPr>
            <a:endCxn id="28" idx="1"/>
          </p:cNvCxnSpPr>
          <p:nvPr/>
        </p:nvCxnSpPr>
        <p:spPr>
          <a:xfrm>
            <a:off x="3095546" y="4504210"/>
            <a:ext cx="218516" cy="0"/>
          </a:xfrm>
          <a:prstGeom prst="straightConnector1">
            <a:avLst/>
          </a:prstGeom>
          <a:ln>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cxnSp>
        <p:nvCxnSpPr>
          <p:cNvPr id="148" name="Straight Connector 147"/>
          <p:cNvCxnSpPr>
            <a:stCxn id="28" idx="2"/>
          </p:cNvCxnSpPr>
          <p:nvPr/>
        </p:nvCxnSpPr>
        <p:spPr>
          <a:xfrm>
            <a:off x="3907744" y="4771986"/>
            <a:ext cx="0" cy="171739"/>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50" name="Straight Connector 149"/>
          <p:cNvCxnSpPr/>
          <p:nvPr/>
        </p:nvCxnSpPr>
        <p:spPr>
          <a:xfrm>
            <a:off x="3907744" y="4943725"/>
            <a:ext cx="4134715" cy="0"/>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52" name="Straight Connector 151"/>
          <p:cNvCxnSpPr/>
          <p:nvPr/>
        </p:nvCxnSpPr>
        <p:spPr>
          <a:xfrm flipV="1">
            <a:off x="8056373" y="3868489"/>
            <a:ext cx="0" cy="1075236"/>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54" name="Straight Arrow Connector 153"/>
          <p:cNvCxnSpPr/>
          <p:nvPr/>
        </p:nvCxnSpPr>
        <p:spPr>
          <a:xfrm flipH="1" flipV="1">
            <a:off x="7812857" y="3861021"/>
            <a:ext cx="243519" cy="7467"/>
          </a:xfrm>
          <a:prstGeom prst="straightConnector1">
            <a:avLst/>
          </a:prstGeom>
          <a:ln>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cxnSp>
        <p:nvCxnSpPr>
          <p:cNvPr id="158" name="Straight Connector 157"/>
          <p:cNvCxnSpPr/>
          <p:nvPr/>
        </p:nvCxnSpPr>
        <p:spPr>
          <a:xfrm flipH="1">
            <a:off x="7812862" y="4416952"/>
            <a:ext cx="243519" cy="0"/>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sp>
        <p:nvSpPr>
          <p:cNvPr id="108" name="Rectangle 107"/>
          <p:cNvSpPr/>
          <p:nvPr/>
        </p:nvSpPr>
        <p:spPr>
          <a:xfrm>
            <a:off x="8810772" y="1416644"/>
            <a:ext cx="2032374" cy="2843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b="1" dirty="0" smtClean="0">
                <a:solidFill>
                  <a:srgbClr val="626262"/>
                </a:solidFill>
              </a:rPr>
              <a:t>Så använder du Finanskartan</a:t>
            </a:r>
            <a:endParaRPr lang="sv-SE" sz="1200" b="1" dirty="0">
              <a:solidFill>
                <a:srgbClr val="626262"/>
              </a:solidFill>
            </a:endParaRPr>
          </a:p>
        </p:txBody>
      </p:sp>
      <p:sp>
        <p:nvSpPr>
          <p:cNvPr id="123" name="Rectangle 122"/>
          <p:cNvSpPr/>
          <p:nvPr/>
        </p:nvSpPr>
        <p:spPr>
          <a:xfrm>
            <a:off x="9270656" y="1762670"/>
            <a:ext cx="2334663" cy="5857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Relationer mellan aktörer</a:t>
            </a:r>
          </a:p>
          <a:p>
            <a:r>
              <a:rPr lang="sv-SE" sz="800" dirty="0" smtClean="0">
                <a:solidFill>
                  <a:srgbClr val="626262"/>
                </a:solidFill>
              </a:rPr>
              <a:t>Klicka på pilarna för att läsa om relationerna mellan aktörerna. </a:t>
            </a:r>
            <a:endParaRPr lang="sv-SE" sz="800" dirty="0">
              <a:solidFill>
                <a:srgbClr val="626262"/>
              </a:solidFill>
            </a:endParaRPr>
          </a:p>
        </p:txBody>
      </p:sp>
      <p:sp>
        <p:nvSpPr>
          <p:cNvPr id="111" name="Rectangle 34"/>
          <p:cNvSpPr/>
          <p:nvPr/>
        </p:nvSpPr>
        <p:spPr>
          <a:xfrm>
            <a:off x="8936198" y="3795271"/>
            <a:ext cx="2808000" cy="1440000"/>
          </a:xfrm>
          <a:prstGeom prst="rect">
            <a:avLst/>
          </a:prstGeom>
          <a:solidFill>
            <a:schemeClr val="bg1"/>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400" b="1" dirty="0">
              <a:solidFill>
                <a:schemeClr val="tx1"/>
              </a:solidFill>
            </a:endParaRPr>
          </a:p>
        </p:txBody>
      </p:sp>
      <p:sp>
        <p:nvSpPr>
          <p:cNvPr id="115" name="Rectangle 35"/>
          <p:cNvSpPr/>
          <p:nvPr/>
        </p:nvSpPr>
        <p:spPr>
          <a:xfrm>
            <a:off x="8967600" y="3808509"/>
            <a:ext cx="1216501" cy="304384"/>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smtClean="0">
                <a:solidFill>
                  <a:schemeClr val="tx1"/>
                </a:solidFill>
              </a:rPr>
              <a:t>Visa  relationer</a:t>
            </a:r>
            <a:endParaRPr lang="sv-SE" sz="1100" b="1" dirty="0">
              <a:solidFill>
                <a:schemeClr val="tx1"/>
              </a:solidFill>
            </a:endParaRPr>
          </a:p>
        </p:txBody>
      </p:sp>
      <p:sp>
        <p:nvSpPr>
          <p:cNvPr id="127" name="Rectangle 36"/>
          <p:cNvSpPr/>
          <p:nvPr/>
        </p:nvSpPr>
        <p:spPr>
          <a:xfrm>
            <a:off x="8998470" y="4182851"/>
            <a:ext cx="2664000" cy="204373"/>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b="1" dirty="0" smtClean="0">
                <a:solidFill>
                  <a:schemeClr val="tx1"/>
                </a:solidFill>
              </a:rPr>
              <a:t>REGLERING OCH STYRNING</a:t>
            </a:r>
            <a:endParaRPr lang="sv-SE" sz="1200" b="1" dirty="0">
              <a:solidFill>
                <a:schemeClr val="tx1"/>
              </a:solidFill>
            </a:endParaRPr>
          </a:p>
        </p:txBody>
      </p:sp>
      <p:sp>
        <p:nvSpPr>
          <p:cNvPr id="129" name="Rectangle 37"/>
          <p:cNvSpPr/>
          <p:nvPr/>
        </p:nvSpPr>
        <p:spPr>
          <a:xfrm>
            <a:off x="8998470" y="4450497"/>
            <a:ext cx="2664000" cy="204373"/>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b="1" dirty="0">
                <a:solidFill>
                  <a:schemeClr val="tx1"/>
                </a:solidFill>
              </a:rPr>
              <a:t>PENGAR OCH GARANTIER</a:t>
            </a:r>
            <a:endParaRPr lang="sv-SE" sz="1200" b="1" dirty="0">
              <a:solidFill>
                <a:schemeClr val="tx1"/>
              </a:solidFill>
            </a:endParaRPr>
          </a:p>
        </p:txBody>
      </p:sp>
      <p:sp>
        <p:nvSpPr>
          <p:cNvPr id="130" name="Rectangle 38"/>
          <p:cNvSpPr/>
          <p:nvPr/>
        </p:nvSpPr>
        <p:spPr>
          <a:xfrm>
            <a:off x="8998470" y="4718142"/>
            <a:ext cx="2664000" cy="205200"/>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b="1" dirty="0">
                <a:solidFill>
                  <a:schemeClr val="tx1"/>
                </a:solidFill>
              </a:rPr>
              <a:t>INFORMATION OCH ANALYS</a:t>
            </a:r>
            <a:endParaRPr lang="sv-SE" sz="1200" b="1" dirty="0">
              <a:solidFill>
                <a:schemeClr val="tx1"/>
              </a:solidFill>
            </a:endParaRPr>
          </a:p>
        </p:txBody>
      </p:sp>
      <p:sp>
        <p:nvSpPr>
          <p:cNvPr id="131" name="Rectangle 39">
            <a:hlinkClick r:id="rId3" action="ppaction://hlinksldjump"/>
          </p:cNvPr>
          <p:cNvSpPr/>
          <p:nvPr/>
        </p:nvSpPr>
        <p:spPr>
          <a:xfrm>
            <a:off x="8998470" y="4182851"/>
            <a:ext cx="237662" cy="204373"/>
          </a:xfrm>
          <a:prstGeom prst="rect">
            <a:avLst/>
          </a:prstGeom>
          <a:solidFill>
            <a:srgbClr val="FF0000"/>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32" name="Rectangle 40">
            <a:hlinkClick r:id="rId4" action="ppaction://hlinksldjump"/>
          </p:cNvPr>
          <p:cNvSpPr/>
          <p:nvPr/>
        </p:nvSpPr>
        <p:spPr>
          <a:xfrm>
            <a:off x="8998470" y="4450497"/>
            <a:ext cx="237662" cy="204373"/>
          </a:xfrm>
          <a:prstGeom prst="rect">
            <a:avLst/>
          </a:prstGeom>
          <a:solidFill>
            <a:schemeClr val="bg1">
              <a:lumMod val="75000"/>
            </a:schemeClr>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33" name="Rectangle 41">
            <a:hlinkClick r:id="rId5" action="ppaction://hlinksldjump"/>
          </p:cNvPr>
          <p:cNvSpPr/>
          <p:nvPr/>
        </p:nvSpPr>
        <p:spPr>
          <a:xfrm>
            <a:off x="8998470" y="4720246"/>
            <a:ext cx="237662" cy="198359"/>
          </a:xfrm>
          <a:prstGeom prst="rect">
            <a:avLst/>
          </a:prstGeom>
          <a:solidFill>
            <a:schemeClr val="bg1">
              <a:lumMod val="75000"/>
            </a:schemeClr>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36" name="Rectangle 38"/>
          <p:cNvSpPr/>
          <p:nvPr/>
        </p:nvSpPr>
        <p:spPr>
          <a:xfrm>
            <a:off x="8998470" y="4969705"/>
            <a:ext cx="2664000" cy="204373"/>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r"/>
            <a:r>
              <a:rPr lang="en-GB" sz="1200" b="1" dirty="0" smtClean="0">
                <a:solidFill>
                  <a:schemeClr val="tx1"/>
                </a:solidFill>
              </a:rPr>
              <a:t>ALLA RELATIONER I NORMALLÄGE</a:t>
            </a:r>
            <a:endParaRPr lang="sv-SE" sz="1200" b="1" dirty="0">
              <a:solidFill>
                <a:schemeClr val="tx1"/>
              </a:solidFill>
            </a:endParaRPr>
          </a:p>
        </p:txBody>
      </p:sp>
      <p:sp>
        <p:nvSpPr>
          <p:cNvPr id="138" name="Rectangle 41">
            <a:hlinkClick r:id="rId6" action="ppaction://hlinksldjump"/>
          </p:cNvPr>
          <p:cNvSpPr/>
          <p:nvPr/>
        </p:nvSpPr>
        <p:spPr>
          <a:xfrm>
            <a:off x="8998470" y="4971808"/>
            <a:ext cx="237662" cy="198359"/>
          </a:xfrm>
          <a:prstGeom prst="rect">
            <a:avLst/>
          </a:prstGeom>
          <a:solidFill>
            <a:schemeClr val="bg1">
              <a:lumMod val="75000"/>
            </a:schemeClr>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42" name="textruta 22"/>
          <p:cNvSpPr txBox="1">
            <a:spLocks noChangeArrowheads="1"/>
          </p:cNvSpPr>
          <p:nvPr/>
        </p:nvSpPr>
        <p:spPr bwMode="auto">
          <a:xfrm>
            <a:off x="8927218" y="1716307"/>
            <a:ext cx="5937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Book Antiqua" panose="02040602050305030304" pitchFamily="18" charset="0"/>
                <a:cs typeface="Times New Roman" panose="02020603050405020304" pitchFamily="18" charset="0"/>
              </a:defRPr>
            </a:lvl1pPr>
            <a:lvl2pPr marL="742950" indent="-285750">
              <a:spcBef>
                <a:spcPct val="20000"/>
              </a:spcBef>
              <a:buChar char="–"/>
              <a:defRPr sz="2400">
                <a:solidFill>
                  <a:schemeClr val="tx1"/>
                </a:solidFill>
                <a:latin typeface="Book Antiqua" panose="02040602050305030304" pitchFamily="18" charset="0"/>
                <a:cs typeface="Times New Roman" panose="02020603050405020304" pitchFamily="18" charset="0"/>
              </a:defRPr>
            </a:lvl2pPr>
            <a:lvl3pPr marL="1143000" indent="-228600">
              <a:spcBef>
                <a:spcPct val="20000"/>
              </a:spcBef>
              <a:buChar char="•"/>
              <a:defRPr sz="2000">
                <a:solidFill>
                  <a:schemeClr val="tx1"/>
                </a:solidFill>
                <a:latin typeface="Book Antiqua" panose="02040602050305030304" pitchFamily="18" charset="0"/>
                <a:cs typeface="Times New Roman" panose="02020603050405020304" pitchFamily="18" charset="0"/>
              </a:defRPr>
            </a:lvl3pPr>
            <a:lvl4pPr marL="1600200" indent="-228600">
              <a:spcBef>
                <a:spcPct val="20000"/>
              </a:spcBef>
              <a:buChar char="–"/>
              <a:defRPr>
                <a:solidFill>
                  <a:schemeClr val="tx1"/>
                </a:solidFill>
                <a:latin typeface="Book Antiqua" panose="02040602050305030304" pitchFamily="18" charset="0"/>
                <a:cs typeface="Times New Roman" panose="02020603050405020304" pitchFamily="18" charset="0"/>
              </a:defRPr>
            </a:lvl4pPr>
            <a:lvl5pPr marL="2057400" indent="-228600">
              <a:spcBef>
                <a:spcPct val="20000"/>
              </a:spcBef>
              <a:buChar char="»"/>
              <a:defRPr>
                <a:solidFill>
                  <a:schemeClr val="tx1"/>
                </a:solidFill>
                <a:latin typeface="Book Antiqua" panose="02040602050305030304" pitchFamily="18" charset="0"/>
                <a:cs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9pPr>
          </a:lstStyle>
          <a:p>
            <a:pPr eaLnBrk="0" fontAlgn="base" hangingPunct="0">
              <a:spcBef>
                <a:spcPct val="0"/>
              </a:spcBef>
              <a:spcAft>
                <a:spcPct val="0"/>
              </a:spcAft>
              <a:buFontTx/>
              <a:buNone/>
            </a:pPr>
            <a:r>
              <a:rPr lang="sv-SE" altLang="sv-SE" sz="3200" dirty="0">
                <a:solidFill>
                  <a:srgbClr val="000000"/>
                </a:solidFill>
                <a:latin typeface="Times New Roman" panose="02020603050405020304" pitchFamily="18" charset="0"/>
                <a:sym typeface="Wingdings 2" panose="05020102010507070707" pitchFamily="18" charset="2"/>
              </a:rPr>
              <a:t></a:t>
            </a:r>
            <a:endParaRPr lang="sv-SE" altLang="sv-SE" sz="3200" dirty="0">
              <a:solidFill>
                <a:srgbClr val="000000"/>
              </a:solidFill>
              <a:latin typeface="Times New Roman" panose="02020603050405020304" pitchFamily="18" charset="0"/>
            </a:endParaRPr>
          </a:p>
        </p:txBody>
      </p:sp>
      <p:sp>
        <p:nvSpPr>
          <p:cNvPr id="5" name="textruta 4"/>
          <p:cNvSpPr txBox="1"/>
          <p:nvPr/>
        </p:nvSpPr>
        <p:spPr>
          <a:xfrm>
            <a:off x="8991412" y="4185727"/>
            <a:ext cx="303562" cy="261610"/>
          </a:xfrm>
          <a:prstGeom prst="rect">
            <a:avLst/>
          </a:prstGeom>
          <a:noFill/>
        </p:spPr>
        <p:txBody>
          <a:bodyPr wrap="square" rtlCol="0">
            <a:spAutoFit/>
          </a:bodyPr>
          <a:lstStyle/>
          <a:p>
            <a:pPr marL="285750" indent="-285750">
              <a:buFont typeface="Wingdings" panose="05000000000000000000" pitchFamily="2" charset="2"/>
              <a:buChar char="ü"/>
            </a:pPr>
            <a:r>
              <a:rPr lang="sv-SE" sz="1100" dirty="0" smtClean="0">
                <a:solidFill>
                  <a:schemeClr val="bg1"/>
                </a:solidFill>
              </a:rPr>
              <a:t>.</a:t>
            </a:r>
            <a:endParaRPr lang="sv-SE" sz="1100" dirty="0">
              <a:solidFill>
                <a:schemeClr val="bg1"/>
              </a:solidFill>
            </a:endParaRPr>
          </a:p>
        </p:txBody>
      </p:sp>
      <p:sp>
        <p:nvSpPr>
          <p:cNvPr id="143" name="Rectangle 122"/>
          <p:cNvSpPr/>
          <p:nvPr/>
        </p:nvSpPr>
        <p:spPr>
          <a:xfrm>
            <a:off x="9270656" y="2331812"/>
            <a:ext cx="1898088" cy="523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Relationstyper</a:t>
            </a:r>
          </a:p>
          <a:p>
            <a:r>
              <a:rPr lang="sv-SE" sz="800" dirty="0">
                <a:solidFill>
                  <a:srgbClr val="626262"/>
                </a:solidFill>
              </a:rPr>
              <a:t>Du kan välja mellan tre typer av relationer i kryssrutorna nedan.</a:t>
            </a:r>
          </a:p>
        </p:txBody>
      </p:sp>
      <p:sp>
        <p:nvSpPr>
          <p:cNvPr id="144" name="textruta 22"/>
          <p:cNvSpPr txBox="1">
            <a:spLocks noChangeArrowheads="1"/>
          </p:cNvSpPr>
          <p:nvPr/>
        </p:nvSpPr>
        <p:spPr bwMode="auto">
          <a:xfrm>
            <a:off x="8927218" y="2238272"/>
            <a:ext cx="5937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Book Antiqua" panose="02040602050305030304" pitchFamily="18" charset="0"/>
                <a:cs typeface="Times New Roman" panose="02020603050405020304" pitchFamily="18" charset="0"/>
              </a:defRPr>
            </a:lvl1pPr>
            <a:lvl2pPr marL="742950" indent="-285750">
              <a:spcBef>
                <a:spcPct val="20000"/>
              </a:spcBef>
              <a:buChar char="–"/>
              <a:defRPr sz="2400">
                <a:solidFill>
                  <a:schemeClr val="tx1"/>
                </a:solidFill>
                <a:latin typeface="Book Antiqua" panose="02040602050305030304" pitchFamily="18" charset="0"/>
                <a:cs typeface="Times New Roman" panose="02020603050405020304" pitchFamily="18" charset="0"/>
              </a:defRPr>
            </a:lvl2pPr>
            <a:lvl3pPr marL="1143000" indent="-228600">
              <a:spcBef>
                <a:spcPct val="20000"/>
              </a:spcBef>
              <a:buChar char="•"/>
              <a:defRPr sz="2000">
                <a:solidFill>
                  <a:schemeClr val="tx1"/>
                </a:solidFill>
                <a:latin typeface="Book Antiqua" panose="02040602050305030304" pitchFamily="18" charset="0"/>
                <a:cs typeface="Times New Roman" panose="02020603050405020304" pitchFamily="18" charset="0"/>
              </a:defRPr>
            </a:lvl3pPr>
            <a:lvl4pPr marL="1600200" indent="-228600">
              <a:spcBef>
                <a:spcPct val="20000"/>
              </a:spcBef>
              <a:buChar char="–"/>
              <a:defRPr>
                <a:solidFill>
                  <a:schemeClr val="tx1"/>
                </a:solidFill>
                <a:latin typeface="Book Antiqua" panose="02040602050305030304" pitchFamily="18" charset="0"/>
                <a:cs typeface="Times New Roman" panose="02020603050405020304" pitchFamily="18" charset="0"/>
              </a:defRPr>
            </a:lvl4pPr>
            <a:lvl5pPr marL="2057400" indent="-228600">
              <a:spcBef>
                <a:spcPct val="20000"/>
              </a:spcBef>
              <a:buChar char="»"/>
              <a:defRPr>
                <a:solidFill>
                  <a:schemeClr val="tx1"/>
                </a:solidFill>
                <a:latin typeface="Book Antiqua" panose="02040602050305030304" pitchFamily="18" charset="0"/>
                <a:cs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9pPr>
          </a:lstStyle>
          <a:p>
            <a:pPr eaLnBrk="0" fontAlgn="base" hangingPunct="0">
              <a:spcBef>
                <a:spcPct val="0"/>
              </a:spcBef>
              <a:spcAft>
                <a:spcPct val="0"/>
              </a:spcAft>
              <a:buFontTx/>
              <a:buNone/>
            </a:pPr>
            <a:r>
              <a:rPr lang="sv-SE" altLang="sv-SE" sz="3200" dirty="0">
                <a:solidFill>
                  <a:srgbClr val="000000"/>
                </a:solidFill>
                <a:latin typeface="Times New Roman" panose="02020603050405020304" pitchFamily="18" charset="0"/>
                <a:sym typeface="Wingdings 2" panose="05020102010507070707" pitchFamily="18" charset="2"/>
              </a:rPr>
              <a:t></a:t>
            </a:r>
            <a:endParaRPr lang="sv-SE" altLang="sv-SE" sz="3200" dirty="0">
              <a:solidFill>
                <a:srgbClr val="000000"/>
              </a:solidFill>
              <a:latin typeface="Times New Roman" panose="02020603050405020304" pitchFamily="18" charset="0"/>
            </a:endParaRPr>
          </a:p>
        </p:txBody>
      </p:sp>
      <p:sp>
        <p:nvSpPr>
          <p:cNvPr id="147" name="Rectangle 124"/>
          <p:cNvSpPr/>
          <p:nvPr/>
        </p:nvSpPr>
        <p:spPr>
          <a:xfrm>
            <a:off x="160024" y="1982636"/>
            <a:ext cx="2837123" cy="13537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Reglering och styrning i normalläge</a:t>
            </a:r>
          </a:p>
          <a:p>
            <a:endParaRPr lang="sv-SE" sz="1000" dirty="0" smtClean="0">
              <a:solidFill>
                <a:srgbClr val="626262"/>
              </a:solidFill>
            </a:endParaRPr>
          </a:p>
          <a:p>
            <a:r>
              <a:rPr lang="sv-SE" sz="1000" dirty="0" smtClean="0">
                <a:solidFill>
                  <a:srgbClr val="626262"/>
                </a:solidFill>
              </a:rPr>
              <a:t>Det </a:t>
            </a:r>
            <a:r>
              <a:rPr lang="sv-SE" sz="1000" dirty="0">
                <a:solidFill>
                  <a:srgbClr val="626262"/>
                </a:solidFill>
              </a:rPr>
              <a:t>finansiella systemets funktion är viktig för samhällsekonomin. Därför finns det regler som syftar till att säkra det finansiella systemets stabilitet och ge sparare, investerare och företag trygghet. De företag och den marknad som handlar med finansiella tjänster övervakas noga.</a:t>
            </a:r>
          </a:p>
          <a:p>
            <a:endParaRPr lang="sv-SE" sz="1000" dirty="0">
              <a:solidFill>
                <a:srgbClr val="626262"/>
              </a:solidFill>
            </a:endParaRPr>
          </a:p>
          <a:p>
            <a:r>
              <a:rPr lang="sv-SE" sz="1000" dirty="0">
                <a:solidFill>
                  <a:srgbClr val="626262"/>
                </a:solidFill>
              </a:rPr>
              <a:t>Ett fungerande finansiellt system förutsätter förtroende mellan aktörerna. Om en bank drabbas av problem kan det snabbt uppstå oro om att även andra banker har problem. Det som börjar som ett problem i en enskild bank kan utveckla sig till en förtroendekris för hela det finansiella systemet</a:t>
            </a:r>
            <a:r>
              <a:rPr lang="sv-SE" sz="1000" dirty="0" smtClean="0">
                <a:solidFill>
                  <a:srgbClr val="626262"/>
                </a:solidFill>
              </a:rPr>
              <a:t>.</a:t>
            </a:r>
            <a:endParaRPr lang="sv-SE" sz="1000" dirty="0">
              <a:solidFill>
                <a:srgbClr val="626262"/>
              </a:solidFill>
            </a:endParaRPr>
          </a:p>
        </p:txBody>
      </p:sp>
      <p:sp>
        <p:nvSpPr>
          <p:cNvPr id="149" name="Rectangle 124"/>
          <p:cNvSpPr/>
          <p:nvPr/>
        </p:nvSpPr>
        <p:spPr>
          <a:xfrm>
            <a:off x="140966" y="4107260"/>
            <a:ext cx="2839163" cy="14596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smtClean="0">
                <a:solidFill>
                  <a:srgbClr val="626262"/>
                </a:solidFill>
              </a:rPr>
              <a:t>Regeringen </a:t>
            </a:r>
            <a:r>
              <a:rPr lang="sv-SE" sz="1000" dirty="0">
                <a:solidFill>
                  <a:srgbClr val="626262"/>
                </a:solidFill>
              </a:rPr>
              <a:t>lämnar lagförslag till riksdagen vars folkvalda ledamöter stiftar de lagar som reglerar det finansiella systemet. </a:t>
            </a:r>
            <a:r>
              <a:rPr lang="sv-SE" sz="1000" dirty="0" err="1">
                <a:solidFill>
                  <a:srgbClr val="626262"/>
                </a:solidFill>
              </a:rPr>
              <a:t>Stödlagen</a:t>
            </a:r>
            <a:r>
              <a:rPr lang="sv-SE" sz="1000" dirty="0">
                <a:solidFill>
                  <a:srgbClr val="626262"/>
                </a:solidFill>
              </a:rPr>
              <a:t> är en sådan lag. I övrigt bygger den finansiella lagstiftningen i Sverige i huvudsak på EU-direktiv.</a:t>
            </a:r>
          </a:p>
          <a:p>
            <a:endParaRPr lang="sv-SE" sz="1000" dirty="0">
              <a:solidFill>
                <a:srgbClr val="626262"/>
              </a:solidFill>
            </a:endParaRPr>
          </a:p>
          <a:p>
            <a:r>
              <a:rPr lang="sv-SE" sz="1000" dirty="0">
                <a:solidFill>
                  <a:srgbClr val="626262"/>
                </a:solidFill>
              </a:rPr>
              <a:t>Myndigheterna Riksbanken, Finansinspektionen och Riksgälden ansvarar för den löpande verksamheten med att förebygga och hantera kriser.</a:t>
            </a:r>
          </a:p>
          <a:p>
            <a:endParaRPr lang="sv-SE" sz="900" dirty="0">
              <a:solidFill>
                <a:srgbClr val="626262"/>
              </a:solidFill>
            </a:endParaRPr>
          </a:p>
        </p:txBody>
      </p:sp>
      <p:sp>
        <p:nvSpPr>
          <p:cNvPr id="151" name="Rectangle 12">
            <a:hlinkClick r:id="rId7" action="ppaction://hlinksldjump"/>
          </p:cNvPr>
          <p:cNvSpPr/>
          <p:nvPr/>
        </p:nvSpPr>
        <p:spPr>
          <a:xfrm>
            <a:off x="8939147" y="3573251"/>
            <a:ext cx="976923" cy="203200"/>
          </a:xfrm>
          <a:prstGeom prst="rect">
            <a:avLst/>
          </a:prstGeom>
          <a:solidFill>
            <a:srgbClr val="BCEADE"/>
          </a:solidFill>
          <a:ln>
            <a:solidFill>
              <a:schemeClr val="bg1">
                <a:lumMod val="8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000" b="1" dirty="0" smtClean="0">
                <a:solidFill>
                  <a:schemeClr val="tx1"/>
                </a:solidFill>
              </a:rPr>
              <a:t>NORMALLÄGE</a:t>
            </a:r>
            <a:endParaRPr lang="sv-SE" sz="1000" b="1" dirty="0">
              <a:solidFill>
                <a:schemeClr val="tx1"/>
              </a:solidFill>
            </a:endParaRPr>
          </a:p>
        </p:txBody>
      </p:sp>
      <p:sp>
        <p:nvSpPr>
          <p:cNvPr id="153" name="Rectangle 33">
            <a:hlinkClick r:id="rId8" action="ppaction://hlinksldjump"/>
          </p:cNvPr>
          <p:cNvSpPr/>
          <p:nvPr/>
        </p:nvSpPr>
        <p:spPr>
          <a:xfrm>
            <a:off x="9951948" y="3573251"/>
            <a:ext cx="976923" cy="203200"/>
          </a:xfrm>
          <a:prstGeom prst="rect">
            <a:avLst/>
          </a:prstGeom>
          <a:solidFill>
            <a:srgbClr val="F5F5F5"/>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FINANSIELL ORO</a:t>
            </a:r>
            <a:endParaRPr lang="sv-SE" sz="900" dirty="0">
              <a:solidFill>
                <a:schemeClr val="tx1"/>
              </a:solidFill>
            </a:endParaRPr>
          </a:p>
        </p:txBody>
      </p:sp>
      <p:sp>
        <p:nvSpPr>
          <p:cNvPr id="155" name="Finansiellt läge-rektangel"/>
          <p:cNvSpPr/>
          <p:nvPr/>
        </p:nvSpPr>
        <p:spPr>
          <a:xfrm>
            <a:off x="9270656" y="2873869"/>
            <a:ext cx="2085557" cy="5276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Finansiellt läge</a:t>
            </a:r>
          </a:p>
          <a:p>
            <a:r>
              <a:rPr lang="sv-SE" sz="800" dirty="0" smtClean="0">
                <a:solidFill>
                  <a:srgbClr val="626262"/>
                </a:solidFill>
              </a:rPr>
              <a:t>Klicka på fliken Finansiell oro nedan för att se vilka relationer som tillkommer i sådant läge</a:t>
            </a:r>
            <a:endParaRPr lang="sv-SE" sz="800" dirty="0">
              <a:solidFill>
                <a:srgbClr val="626262"/>
              </a:solidFill>
            </a:endParaRPr>
          </a:p>
        </p:txBody>
      </p:sp>
      <p:sp>
        <p:nvSpPr>
          <p:cNvPr id="156" name="textruta 22"/>
          <p:cNvSpPr txBox="1">
            <a:spLocks noChangeArrowheads="1"/>
          </p:cNvSpPr>
          <p:nvPr/>
        </p:nvSpPr>
        <p:spPr bwMode="auto">
          <a:xfrm>
            <a:off x="8927218" y="2797092"/>
            <a:ext cx="5937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Book Antiqua" panose="02040602050305030304" pitchFamily="18" charset="0"/>
                <a:cs typeface="Times New Roman" panose="02020603050405020304" pitchFamily="18" charset="0"/>
              </a:defRPr>
            </a:lvl1pPr>
            <a:lvl2pPr marL="742950" indent="-285750">
              <a:spcBef>
                <a:spcPct val="20000"/>
              </a:spcBef>
              <a:buChar char="–"/>
              <a:defRPr sz="2400">
                <a:solidFill>
                  <a:schemeClr val="tx1"/>
                </a:solidFill>
                <a:latin typeface="Book Antiqua" panose="02040602050305030304" pitchFamily="18" charset="0"/>
                <a:cs typeface="Times New Roman" panose="02020603050405020304" pitchFamily="18" charset="0"/>
              </a:defRPr>
            </a:lvl2pPr>
            <a:lvl3pPr marL="1143000" indent="-228600">
              <a:spcBef>
                <a:spcPct val="20000"/>
              </a:spcBef>
              <a:buChar char="•"/>
              <a:defRPr sz="2000">
                <a:solidFill>
                  <a:schemeClr val="tx1"/>
                </a:solidFill>
                <a:latin typeface="Book Antiqua" panose="02040602050305030304" pitchFamily="18" charset="0"/>
                <a:cs typeface="Times New Roman" panose="02020603050405020304" pitchFamily="18" charset="0"/>
              </a:defRPr>
            </a:lvl3pPr>
            <a:lvl4pPr marL="1600200" indent="-228600">
              <a:spcBef>
                <a:spcPct val="20000"/>
              </a:spcBef>
              <a:buChar char="–"/>
              <a:defRPr>
                <a:solidFill>
                  <a:schemeClr val="tx1"/>
                </a:solidFill>
                <a:latin typeface="Book Antiqua" panose="02040602050305030304" pitchFamily="18" charset="0"/>
                <a:cs typeface="Times New Roman" panose="02020603050405020304" pitchFamily="18" charset="0"/>
              </a:defRPr>
            </a:lvl4pPr>
            <a:lvl5pPr marL="2057400" indent="-228600">
              <a:spcBef>
                <a:spcPct val="20000"/>
              </a:spcBef>
              <a:buChar char="»"/>
              <a:defRPr>
                <a:solidFill>
                  <a:schemeClr val="tx1"/>
                </a:solidFill>
                <a:latin typeface="Book Antiqua" panose="02040602050305030304" pitchFamily="18" charset="0"/>
                <a:cs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9pPr>
          </a:lstStyle>
          <a:p>
            <a:pPr eaLnBrk="0" fontAlgn="base" hangingPunct="0">
              <a:spcBef>
                <a:spcPct val="0"/>
              </a:spcBef>
              <a:spcAft>
                <a:spcPct val="0"/>
              </a:spcAft>
              <a:buFontTx/>
              <a:buNone/>
            </a:pPr>
            <a:r>
              <a:rPr lang="sv-SE" altLang="sv-SE" sz="3200" dirty="0">
                <a:solidFill>
                  <a:srgbClr val="000000"/>
                </a:solidFill>
                <a:latin typeface="Times New Roman" panose="02020603050405020304" pitchFamily="18" charset="0"/>
                <a:sym typeface="Wingdings 2" panose="05020102010507070707" pitchFamily="18" charset="2"/>
              </a:rPr>
              <a:t></a:t>
            </a:r>
            <a:endParaRPr lang="sv-SE" altLang="sv-SE" sz="3200" dirty="0">
              <a:solidFill>
                <a:srgbClr val="000000"/>
              </a:solidFill>
              <a:latin typeface="Times New Roman" panose="02020603050405020304" pitchFamily="18" charset="0"/>
            </a:endParaRPr>
          </a:p>
        </p:txBody>
      </p:sp>
      <p:sp>
        <p:nvSpPr>
          <p:cNvPr id="187" name="Rektangel 186">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91"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192"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193"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grpSp>
        <p:nvGrpSpPr>
          <p:cNvPr id="14" name="Grupp 13"/>
          <p:cNvGrpSpPr/>
          <p:nvPr/>
        </p:nvGrpSpPr>
        <p:grpSpPr>
          <a:xfrm>
            <a:off x="4716685" y="1971894"/>
            <a:ext cx="260286" cy="566682"/>
            <a:chOff x="4716685" y="1971894"/>
            <a:chExt cx="260286" cy="566682"/>
          </a:xfrm>
        </p:grpSpPr>
        <p:cxnSp>
          <p:nvCxnSpPr>
            <p:cNvPr id="56" name="Straight Connector 55"/>
            <p:cNvCxnSpPr/>
            <p:nvPr/>
          </p:nvCxnSpPr>
          <p:spPr>
            <a:xfrm flipH="1">
              <a:off x="4716685" y="1971894"/>
              <a:ext cx="260286" cy="0"/>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59" name="Straight Connector 58"/>
            <p:cNvCxnSpPr/>
            <p:nvPr/>
          </p:nvCxnSpPr>
          <p:spPr>
            <a:xfrm>
              <a:off x="4716685" y="1971894"/>
              <a:ext cx="0" cy="566682"/>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61" name="Straight Arrow Connector 60"/>
            <p:cNvCxnSpPr/>
            <p:nvPr/>
          </p:nvCxnSpPr>
          <p:spPr>
            <a:xfrm flipV="1">
              <a:off x="4716685" y="2531057"/>
              <a:ext cx="250320" cy="7519"/>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grpSp>
      <p:grpSp>
        <p:nvGrpSpPr>
          <p:cNvPr id="3" name="Grupp 2"/>
          <p:cNvGrpSpPr/>
          <p:nvPr/>
        </p:nvGrpSpPr>
        <p:grpSpPr>
          <a:xfrm>
            <a:off x="3290186" y="2469400"/>
            <a:ext cx="5971939" cy="2041286"/>
            <a:chOff x="12327980" y="-2443561"/>
            <a:chExt cx="5971939" cy="2041286"/>
          </a:xfrm>
        </p:grpSpPr>
        <p:grpSp>
          <p:nvGrpSpPr>
            <p:cNvPr id="157" name="Group 71"/>
            <p:cNvGrpSpPr/>
            <p:nvPr/>
          </p:nvGrpSpPr>
          <p:grpSpPr>
            <a:xfrm>
              <a:off x="12327980" y="-2231944"/>
              <a:ext cx="5890637" cy="1829669"/>
              <a:chOff x="701684" y="7070496"/>
              <a:chExt cx="5890637" cy="1829669"/>
            </a:xfrm>
          </p:grpSpPr>
          <p:sp>
            <p:nvSpPr>
              <p:cNvPr id="159" name="Rectangle 67"/>
              <p:cNvSpPr/>
              <p:nvPr/>
            </p:nvSpPr>
            <p:spPr>
              <a:xfrm>
                <a:off x="701684" y="7070496"/>
                <a:ext cx="5890637" cy="1829669"/>
              </a:xfrm>
              <a:prstGeom prst="rect">
                <a:avLst/>
              </a:prstGeom>
              <a:solidFill>
                <a:schemeClr val="bg1"/>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0" name="Rectangle 150"/>
              <p:cNvSpPr/>
              <p:nvPr/>
            </p:nvSpPr>
            <p:spPr>
              <a:xfrm>
                <a:off x="701684" y="7090296"/>
                <a:ext cx="3061644" cy="3612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cap="all" dirty="0" smtClean="0">
                    <a:solidFill>
                      <a:schemeClr val="tx1"/>
                    </a:solidFill>
                  </a:rPr>
                  <a:t>Från Riksdag till Riksbank</a:t>
                </a:r>
                <a:endParaRPr lang="sv-SE" b="1" cap="all" dirty="0">
                  <a:solidFill>
                    <a:schemeClr val="tx1"/>
                  </a:solidFill>
                </a:endParaRPr>
              </a:p>
            </p:txBody>
          </p:sp>
          <p:sp>
            <p:nvSpPr>
              <p:cNvPr id="161" name="Rectangle 152"/>
              <p:cNvSpPr/>
              <p:nvPr/>
            </p:nvSpPr>
            <p:spPr>
              <a:xfrm>
                <a:off x="735743" y="7515005"/>
                <a:ext cx="5614451" cy="1321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b="1" i="1" dirty="0">
                    <a:solidFill>
                      <a:schemeClr val="tx1"/>
                    </a:solidFill>
                  </a:rPr>
                  <a:t>Anger mål och uppgifter i lag och utser riksbanksfullmäktige</a:t>
                </a:r>
              </a:p>
              <a:p>
                <a:r>
                  <a:rPr lang="sv-SE" sz="1400" dirty="0">
                    <a:solidFill>
                      <a:schemeClr val="tx1"/>
                    </a:solidFill>
                  </a:rPr>
                  <a:t>Riksdagen anger Riksbankens mål och uppgifter i riksbankslagen. Riksbanken har en självständig ställning när den genomför uppgifterna. Riksdagen utser riksbanksfullmäktige som utser Riksbankens ledning – riksbanksdirektionen</a:t>
                </a:r>
                <a:r>
                  <a:rPr lang="sv-SE" sz="1400" dirty="0" smtClean="0">
                    <a:solidFill>
                      <a:schemeClr val="tx1"/>
                    </a:solidFill>
                  </a:rPr>
                  <a:t>.</a:t>
                </a:r>
                <a:endParaRPr lang="sv-SE" sz="1400" dirty="0">
                  <a:solidFill>
                    <a:schemeClr val="tx1"/>
                  </a:solidFill>
                </a:endParaRPr>
              </a:p>
              <a:p>
                <a:endParaRPr lang="sv-SE" sz="1400" dirty="0">
                  <a:solidFill>
                    <a:schemeClr val="tx1"/>
                  </a:solidFill>
                </a:endParaRPr>
              </a:p>
            </p:txBody>
          </p:sp>
        </p:grpSp>
        <p:sp>
          <p:nvSpPr>
            <p:cNvPr id="125" name="X"/>
            <p:cNvSpPr>
              <a:spLocks noChangeAspect="1"/>
            </p:cNvSpPr>
            <p:nvPr/>
          </p:nvSpPr>
          <p:spPr>
            <a:xfrm>
              <a:off x="17976069" y="-2443561"/>
              <a:ext cx="323850" cy="522288"/>
            </a:xfrm>
            <a:prstGeom prst="mathMultiply">
              <a:avLst/>
            </a:prstGeom>
            <a:solidFill>
              <a:srgbClr val="00956F"/>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500">
                <a:solidFill>
                  <a:srgbClr val="FFFFFF"/>
                </a:solidFill>
              </a:endParaRPr>
            </a:p>
          </p:txBody>
        </p:sp>
      </p:grpSp>
      <p:grpSp>
        <p:nvGrpSpPr>
          <p:cNvPr id="7" name="Grupp 6"/>
          <p:cNvGrpSpPr/>
          <p:nvPr/>
        </p:nvGrpSpPr>
        <p:grpSpPr>
          <a:xfrm>
            <a:off x="2374762" y="2571744"/>
            <a:ext cx="6910911" cy="2056113"/>
            <a:chOff x="12327980" y="-431463"/>
            <a:chExt cx="6910911" cy="2056113"/>
          </a:xfrm>
        </p:grpSpPr>
        <p:grpSp>
          <p:nvGrpSpPr>
            <p:cNvPr id="162" name="Group 71"/>
            <p:cNvGrpSpPr/>
            <p:nvPr/>
          </p:nvGrpSpPr>
          <p:grpSpPr>
            <a:xfrm>
              <a:off x="12327980" y="-206639"/>
              <a:ext cx="6824315" cy="1831289"/>
              <a:chOff x="701683" y="7070496"/>
              <a:chExt cx="5890638" cy="1829669"/>
            </a:xfrm>
          </p:grpSpPr>
          <p:sp>
            <p:nvSpPr>
              <p:cNvPr id="163" name="Rectangle 67"/>
              <p:cNvSpPr/>
              <p:nvPr/>
            </p:nvSpPr>
            <p:spPr>
              <a:xfrm>
                <a:off x="701684" y="7070496"/>
                <a:ext cx="5890637" cy="1829669"/>
              </a:xfrm>
              <a:prstGeom prst="rect">
                <a:avLst/>
              </a:prstGeom>
              <a:solidFill>
                <a:schemeClr val="bg1"/>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64" name="Rectangle 150"/>
              <p:cNvSpPr/>
              <p:nvPr/>
            </p:nvSpPr>
            <p:spPr>
              <a:xfrm>
                <a:off x="701683" y="7090296"/>
                <a:ext cx="5890637" cy="3851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b="1" cap="all" dirty="0">
                    <a:solidFill>
                      <a:schemeClr val="tx1"/>
                    </a:solidFill>
                  </a:rPr>
                  <a:t>Från Riksdag till Regering och </a:t>
                </a:r>
                <a:r>
                  <a:rPr lang="sv-SE" b="1" cap="all" dirty="0" smtClean="0">
                    <a:solidFill>
                      <a:schemeClr val="tx1"/>
                    </a:solidFill>
                  </a:rPr>
                  <a:t>Finansdepartementet</a:t>
                </a:r>
                <a:endParaRPr lang="sv-SE" cap="all" dirty="0">
                  <a:solidFill>
                    <a:schemeClr val="tx1"/>
                  </a:solidFill>
                </a:endParaRPr>
              </a:p>
            </p:txBody>
          </p:sp>
          <p:sp>
            <p:nvSpPr>
              <p:cNvPr id="165" name="Rectangle 152"/>
              <p:cNvSpPr/>
              <p:nvPr/>
            </p:nvSpPr>
            <p:spPr>
              <a:xfrm>
                <a:off x="722055" y="7428011"/>
                <a:ext cx="5614451" cy="1321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b="1" i="1" dirty="0">
                    <a:solidFill>
                      <a:schemeClr val="tx1"/>
                    </a:solidFill>
                  </a:rPr>
                  <a:t>Lagstiftning och kontroll </a:t>
                </a:r>
                <a:endParaRPr lang="sv-SE" sz="1400" dirty="0">
                  <a:solidFill>
                    <a:schemeClr val="tx1"/>
                  </a:solidFill>
                </a:endParaRPr>
              </a:p>
              <a:p>
                <a:r>
                  <a:rPr lang="sv-SE" sz="1400" dirty="0" smtClean="0">
                    <a:solidFill>
                      <a:schemeClr val="tx1"/>
                    </a:solidFill>
                  </a:rPr>
                  <a:t>Riksdagen </a:t>
                </a:r>
                <a:r>
                  <a:rPr lang="sv-SE" sz="1400" dirty="0">
                    <a:solidFill>
                      <a:schemeClr val="tx1"/>
                    </a:solidFill>
                  </a:rPr>
                  <a:t>stiftar de lagar som gäller för det finansiella systemet. Riksdagen får lagförslag från regeringen i form av propositioner. Finansdepartementet förser regeringen med underlag till lagförslagen.  </a:t>
                </a:r>
              </a:p>
              <a:p>
                <a:endParaRPr lang="sv-SE" sz="1400" dirty="0">
                  <a:solidFill>
                    <a:schemeClr val="tx1"/>
                  </a:solidFill>
                </a:endParaRPr>
              </a:p>
            </p:txBody>
          </p:sp>
        </p:grpSp>
        <p:sp>
          <p:nvSpPr>
            <p:cNvPr id="141" name="X"/>
            <p:cNvSpPr>
              <a:spLocks noChangeAspect="1"/>
            </p:cNvSpPr>
            <p:nvPr/>
          </p:nvSpPr>
          <p:spPr>
            <a:xfrm>
              <a:off x="18915041" y="-431463"/>
              <a:ext cx="323850" cy="522288"/>
            </a:xfrm>
            <a:prstGeom prst="mathMultiply">
              <a:avLst/>
            </a:prstGeom>
            <a:solidFill>
              <a:srgbClr val="00956F"/>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500">
                <a:solidFill>
                  <a:srgbClr val="FFFFFF"/>
                </a:solidFill>
              </a:endParaRPr>
            </a:p>
          </p:txBody>
        </p:sp>
      </p:grpSp>
      <p:grpSp>
        <p:nvGrpSpPr>
          <p:cNvPr id="9" name="Grupp 8"/>
          <p:cNvGrpSpPr/>
          <p:nvPr/>
        </p:nvGrpSpPr>
        <p:grpSpPr>
          <a:xfrm>
            <a:off x="2369081" y="2471848"/>
            <a:ext cx="6923594" cy="2027032"/>
            <a:chOff x="12323961" y="1520382"/>
            <a:chExt cx="6923594" cy="2027032"/>
          </a:xfrm>
        </p:grpSpPr>
        <p:grpSp>
          <p:nvGrpSpPr>
            <p:cNvPr id="166" name="Group 71"/>
            <p:cNvGrpSpPr/>
            <p:nvPr/>
          </p:nvGrpSpPr>
          <p:grpSpPr>
            <a:xfrm>
              <a:off x="12323961" y="1755664"/>
              <a:ext cx="6828334" cy="1791750"/>
              <a:chOff x="701684" y="7070496"/>
              <a:chExt cx="5890637" cy="1829669"/>
            </a:xfrm>
          </p:grpSpPr>
          <p:sp>
            <p:nvSpPr>
              <p:cNvPr id="167" name="Rectangle 67"/>
              <p:cNvSpPr/>
              <p:nvPr/>
            </p:nvSpPr>
            <p:spPr>
              <a:xfrm>
                <a:off x="701684" y="7070496"/>
                <a:ext cx="5890637" cy="1829669"/>
              </a:xfrm>
              <a:prstGeom prst="rect">
                <a:avLst/>
              </a:prstGeom>
              <a:solidFill>
                <a:schemeClr val="bg1"/>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8" name="Rectangle 150"/>
              <p:cNvSpPr/>
              <p:nvPr/>
            </p:nvSpPr>
            <p:spPr>
              <a:xfrm>
                <a:off x="701684" y="7090296"/>
                <a:ext cx="5447434" cy="4247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b="1" cap="all" dirty="0">
                    <a:solidFill>
                      <a:schemeClr val="tx1"/>
                    </a:solidFill>
                  </a:rPr>
                  <a:t>Från Regeringen till Finansinspektionen </a:t>
                </a:r>
              </a:p>
            </p:txBody>
          </p:sp>
          <p:sp>
            <p:nvSpPr>
              <p:cNvPr id="169" name="Rectangle 152"/>
              <p:cNvSpPr/>
              <p:nvPr/>
            </p:nvSpPr>
            <p:spPr>
              <a:xfrm>
                <a:off x="735743" y="7515005"/>
                <a:ext cx="5614451" cy="1321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b="1" i="1" dirty="0">
                    <a:solidFill>
                      <a:schemeClr val="tx1"/>
                    </a:solidFill>
                  </a:rPr>
                  <a:t>Regler och ramverk. Utser styrelse</a:t>
                </a:r>
                <a:r>
                  <a:rPr lang="sv-SE" sz="1400" b="1" i="1" dirty="0" smtClean="0">
                    <a:solidFill>
                      <a:schemeClr val="tx1"/>
                    </a:solidFill>
                  </a:rPr>
                  <a:t>.</a:t>
                </a:r>
                <a:endParaRPr lang="sv-SE" sz="1400" b="1" i="1" dirty="0">
                  <a:solidFill>
                    <a:schemeClr val="tx1"/>
                  </a:solidFill>
                </a:endParaRPr>
              </a:p>
              <a:p>
                <a:r>
                  <a:rPr lang="sv-SE" sz="1400" dirty="0">
                    <a:solidFill>
                      <a:schemeClr val="tx1"/>
                    </a:solidFill>
                  </a:rPr>
                  <a:t>Regeringen beslutar om förutsättningarna för myndighetens verksamhet genom regleringsbrev och budget. Hit hör befogenheter, skyldigheter och den inriktning som fastställs i budgeten. Finansdepartementet tar fram underlag för regeringens beslut</a:t>
                </a:r>
                <a:r>
                  <a:rPr lang="sv-SE" sz="1400" dirty="0" smtClean="0">
                    <a:solidFill>
                      <a:schemeClr val="tx1"/>
                    </a:solidFill>
                  </a:rPr>
                  <a:t>.</a:t>
                </a:r>
                <a:endParaRPr lang="sv-SE" sz="1400" dirty="0">
                  <a:solidFill>
                    <a:schemeClr val="tx1"/>
                  </a:solidFill>
                </a:endParaRPr>
              </a:p>
              <a:p>
                <a:endParaRPr lang="sv-SE" sz="1400" dirty="0">
                  <a:solidFill>
                    <a:schemeClr val="tx1"/>
                  </a:solidFill>
                </a:endParaRPr>
              </a:p>
            </p:txBody>
          </p:sp>
        </p:grpSp>
        <p:sp>
          <p:nvSpPr>
            <p:cNvPr id="145" name="X"/>
            <p:cNvSpPr>
              <a:spLocks noChangeAspect="1"/>
            </p:cNvSpPr>
            <p:nvPr/>
          </p:nvSpPr>
          <p:spPr>
            <a:xfrm>
              <a:off x="18923705" y="1520382"/>
              <a:ext cx="323850" cy="522288"/>
            </a:xfrm>
            <a:prstGeom prst="mathMultiply">
              <a:avLst/>
            </a:prstGeom>
            <a:solidFill>
              <a:srgbClr val="00956F"/>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500">
                <a:solidFill>
                  <a:srgbClr val="FFFFFF"/>
                </a:solidFill>
              </a:endParaRPr>
            </a:p>
          </p:txBody>
        </p:sp>
      </p:grpSp>
      <p:grpSp>
        <p:nvGrpSpPr>
          <p:cNvPr id="10" name="Grupp 9"/>
          <p:cNvGrpSpPr/>
          <p:nvPr/>
        </p:nvGrpSpPr>
        <p:grpSpPr>
          <a:xfrm>
            <a:off x="2365856" y="2419776"/>
            <a:ext cx="6935046" cy="2149546"/>
            <a:chOff x="12339015" y="3468280"/>
            <a:chExt cx="6935046" cy="2149546"/>
          </a:xfrm>
        </p:grpSpPr>
        <p:grpSp>
          <p:nvGrpSpPr>
            <p:cNvPr id="174" name="Group 71"/>
            <p:cNvGrpSpPr/>
            <p:nvPr/>
          </p:nvGrpSpPr>
          <p:grpSpPr>
            <a:xfrm>
              <a:off x="12339015" y="3752046"/>
              <a:ext cx="6813280" cy="1865780"/>
              <a:chOff x="701683" y="7070496"/>
              <a:chExt cx="5890638" cy="1829669"/>
            </a:xfrm>
          </p:grpSpPr>
          <p:sp>
            <p:nvSpPr>
              <p:cNvPr id="175" name="Rectangle 67"/>
              <p:cNvSpPr/>
              <p:nvPr/>
            </p:nvSpPr>
            <p:spPr>
              <a:xfrm>
                <a:off x="701684" y="7070496"/>
                <a:ext cx="5890637" cy="1829669"/>
              </a:xfrm>
              <a:prstGeom prst="rect">
                <a:avLst/>
              </a:prstGeom>
              <a:solidFill>
                <a:schemeClr val="bg1"/>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6" name="Rectangle 150"/>
              <p:cNvSpPr/>
              <p:nvPr/>
            </p:nvSpPr>
            <p:spPr>
              <a:xfrm>
                <a:off x="701683" y="7090296"/>
                <a:ext cx="4534137" cy="4247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b="1" cap="all" dirty="0">
                    <a:solidFill>
                      <a:schemeClr val="tx1"/>
                    </a:solidFill>
                  </a:rPr>
                  <a:t>Från Regering till Riksgälden </a:t>
                </a:r>
              </a:p>
            </p:txBody>
          </p:sp>
          <p:sp>
            <p:nvSpPr>
              <p:cNvPr id="177" name="Rectangle 152"/>
              <p:cNvSpPr/>
              <p:nvPr/>
            </p:nvSpPr>
            <p:spPr>
              <a:xfrm>
                <a:off x="735743" y="7515005"/>
                <a:ext cx="5614451" cy="1321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b="1" i="1" dirty="0">
                    <a:solidFill>
                      <a:schemeClr val="tx1"/>
                    </a:solidFill>
                  </a:rPr>
                  <a:t>Regler och ramverk. Utser styrelse</a:t>
                </a:r>
                <a:r>
                  <a:rPr lang="sv-SE" sz="1400" b="1" i="1" dirty="0" smtClean="0">
                    <a:solidFill>
                      <a:schemeClr val="tx1"/>
                    </a:solidFill>
                  </a:rPr>
                  <a:t>.</a:t>
                </a:r>
                <a:endParaRPr lang="sv-SE" sz="1400" b="1" i="1" dirty="0">
                  <a:solidFill>
                    <a:schemeClr val="tx1"/>
                  </a:solidFill>
                </a:endParaRPr>
              </a:p>
              <a:p>
                <a:r>
                  <a:rPr lang="sv-SE" sz="1400" dirty="0">
                    <a:solidFill>
                      <a:schemeClr val="tx1"/>
                    </a:solidFill>
                  </a:rPr>
                  <a:t>Regeringen beslutar om förutsättningarna för myndighetens verksamhet. Hit hör befogenheter, skyldigheter och den inriktning som fastställs i budgeten</a:t>
                </a:r>
                <a:r>
                  <a:rPr lang="sv-SE" sz="1400" dirty="0" smtClean="0">
                    <a:solidFill>
                      <a:schemeClr val="tx1"/>
                    </a:solidFill>
                  </a:rPr>
                  <a:t>.</a:t>
                </a:r>
                <a:endParaRPr lang="sv-SE" sz="1400" dirty="0">
                  <a:solidFill>
                    <a:schemeClr val="tx1"/>
                  </a:solidFill>
                </a:endParaRPr>
              </a:p>
              <a:p>
                <a:endParaRPr lang="sv-SE" sz="1400" dirty="0">
                  <a:solidFill>
                    <a:schemeClr val="tx1"/>
                  </a:solidFill>
                </a:endParaRPr>
              </a:p>
            </p:txBody>
          </p:sp>
        </p:grpSp>
        <p:sp>
          <p:nvSpPr>
            <p:cNvPr id="170" name="X"/>
            <p:cNvSpPr>
              <a:spLocks noChangeAspect="1"/>
            </p:cNvSpPr>
            <p:nvPr/>
          </p:nvSpPr>
          <p:spPr>
            <a:xfrm>
              <a:off x="18950211" y="3468280"/>
              <a:ext cx="323850" cy="522288"/>
            </a:xfrm>
            <a:prstGeom prst="mathMultiply">
              <a:avLst/>
            </a:prstGeom>
            <a:solidFill>
              <a:srgbClr val="00956F"/>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500">
                <a:solidFill>
                  <a:srgbClr val="FFFFFF"/>
                </a:solidFill>
              </a:endParaRPr>
            </a:p>
          </p:txBody>
        </p:sp>
      </p:grpSp>
      <p:grpSp>
        <p:nvGrpSpPr>
          <p:cNvPr id="11" name="Grupp 10"/>
          <p:cNvGrpSpPr/>
          <p:nvPr/>
        </p:nvGrpSpPr>
        <p:grpSpPr>
          <a:xfrm>
            <a:off x="2381444" y="2472092"/>
            <a:ext cx="6904229" cy="2022316"/>
            <a:chOff x="12369832" y="5543406"/>
            <a:chExt cx="6904229" cy="2022316"/>
          </a:xfrm>
        </p:grpSpPr>
        <p:grpSp>
          <p:nvGrpSpPr>
            <p:cNvPr id="179" name="Group 71"/>
            <p:cNvGrpSpPr/>
            <p:nvPr/>
          </p:nvGrpSpPr>
          <p:grpSpPr>
            <a:xfrm>
              <a:off x="12369832" y="5768230"/>
              <a:ext cx="6782464" cy="1797492"/>
              <a:chOff x="701683" y="7070496"/>
              <a:chExt cx="5890638" cy="1829669"/>
            </a:xfrm>
          </p:grpSpPr>
          <p:sp>
            <p:nvSpPr>
              <p:cNvPr id="180" name="Rectangle 67"/>
              <p:cNvSpPr/>
              <p:nvPr/>
            </p:nvSpPr>
            <p:spPr>
              <a:xfrm>
                <a:off x="701684" y="7070496"/>
                <a:ext cx="5890637" cy="1829669"/>
              </a:xfrm>
              <a:prstGeom prst="rect">
                <a:avLst/>
              </a:prstGeom>
              <a:solidFill>
                <a:schemeClr val="bg1"/>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81" name="Rectangle 150"/>
              <p:cNvSpPr/>
              <p:nvPr/>
            </p:nvSpPr>
            <p:spPr>
              <a:xfrm>
                <a:off x="701683" y="7090296"/>
                <a:ext cx="5617693" cy="3612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b="1" cap="all" dirty="0">
                    <a:solidFill>
                      <a:schemeClr val="tx1"/>
                    </a:solidFill>
                  </a:rPr>
                  <a:t>Från Finansinspektionen till </a:t>
                </a:r>
                <a:r>
                  <a:rPr lang="sv-SE" b="1" cap="all" dirty="0" smtClean="0">
                    <a:solidFill>
                      <a:schemeClr val="tx1"/>
                    </a:solidFill>
                  </a:rPr>
                  <a:t>Försäkringsbolag</a:t>
                </a:r>
                <a:endParaRPr lang="sv-SE" b="1" cap="all" dirty="0">
                  <a:solidFill>
                    <a:schemeClr val="tx1"/>
                  </a:solidFill>
                </a:endParaRPr>
              </a:p>
            </p:txBody>
          </p:sp>
          <p:sp>
            <p:nvSpPr>
              <p:cNvPr id="182" name="Rectangle 152"/>
              <p:cNvSpPr/>
              <p:nvPr/>
            </p:nvSpPr>
            <p:spPr>
              <a:xfrm>
                <a:off x="735743" y="7515005"/>
                <a:ext cx="5614451" cy="1321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b="1" i="1" dirty="0">
                    <a:solidFill>
                      <a:schemeClr val="tx1"/>
                    </a:solidFill>
                  </a:rPr>
                  <a:t>Regler, tillstånd, tillsyn och </a:t>
                </a:r>
                <a:r>
                  <a:rPr lang="sv-SE" sz="1400" b="1" i="1" dirty="0" smtClean="0">
                    <a:solidFill>
                      <a:schemeClr val="tx1"/>
                    </a:solidFill>
                  </a:rPr>
                  <a:t>ingripanden</a:t>
                </a:r>
                <a:endParaRPr lang="sv-SE" sz="1400" b="1" i="1" dirty="0">
                  <a:solidFill>
                    <a:schemeClr val="tx1"/>
                  </a:solidFill>
                </a:endParaRPr>
              </a:p>
              <a:p>
                <a:r>
                  <a:rPr lang="sv-SE" sz="1400" dirty="0">
                    <a:solidFill>
                      <a:schemeClr val="tx1"/>
                    </a:solidFill>
                  </a:rPr>
                  <a:t>Finansinspektionen arbetar för att det finansiella systemet ska fungera väl med stabila företag och ett gott konsumentskydd. Finansinspektionen utfärdar tillstånd till försäkringsbolag och kontrollerar att försäkringsbolagen hanterar sina risker och åtaganden. Finansinspektionen kan besluta om nya föreskrifter. Om ett försäkringsbolag bryter mot regelverket kan Finansinspektionen ingripa..</a:t>
                </a:r>
              </a:p>
              <a:p>
                <a:endParaRPr lang="sv-SE" sz="1400" dirty="0">
                  <a:solidFill>
                    <a:schemeClr val="tx1"/>
                  </a:solidFill>
                </a:endParaRPr>
              </a:p>
            </p:txBody>
          </p:sp>
        </p:grpSp>
        <p:sp>
          <p:nvSpPr>
            <p:cNvPr id="171" name="X"/>
            <p:cNvSpPr>
              <a:spLocks noChangeAspect="1"/>
            </p:cNvSpPr>
            <p:nvPr/>
          </p:nvSpPr>
          <p:spPr>
            <a:xfrm>
              <a:off x="18950211" y="5543406"/>
              <a:ext cx="323850" cy="522288"/>
            </a:xfrm>
            <a:prstGeom prst="mathMultiply">
              <a:avLst/>
            </a:prstGeom>
            <a:solidFill>
              <a:srgbClr val="00956F"/>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500">
                <a:solidFill>
                  <a:srgbClr val="FFFFFF"/>
                </a:solidFill>
              </a:endParaRPr>
            </a:p>
          </p:txBody>
        </p:sp>
      </p:grpSp>
      <p:grpSp>
        <p:nvGrpSpPr>
          <p:cNvPr id="12" name="Grupp 11"/>
          <p:cNvGrpSpPr/>
          <p:nvPr/>
        </p:nvGrpSpPr>
        <p:grpSpPr>
          <a:xfrm>
            <a:off x="2475779" y="2435219"/>
            <a:ext cx="6884554" cy="2134103"/>
            <a:chOff x="12383942" y="7529402"/>
            <a:chExt cx="6884554" cy="2134103"/>
          </a:xfrm>
        </p:grpSpPr>
        <p:grpSp>
          <p:nvGrpSpPr>
            <p:cNvPr id="183" name="Group 71"/>
            <p:cNvGrpSpPr/>
            <p:nvPr/>
          </p:nvGrpSpPr>
          <p:grpSpPr>
            <a:xfrm>
              <a:off x="12383942" y="7770056"/>
              <a:ext cx="6768353" cy="1893449"/>
              <a:chOff x="701683" y="7070496"/>
              <a:chExt cx="5890638" cy="1829669"/>
            </a:xfrm>
          </p:grpSpPr>
          <p:sp>
            <p:nvSpPr>
              <p:cNvPr id="184" name="Rectangle 67"/>
              <p:cNvSpPr/>
              <p:nvPr/>
            </p:nvSpPr>
            <p:spPr>
              <a:xfrm>
                <a:off x="701684" y="7070496"/>
                <a:ext cx="5890637" cy="1829669"/>
              </a:xfrm>
              <a:prstGeom prst="rect">
                <a:avLst/>
              </a:prstGeom>
              <a:solidFill>
                <a:schemeClr val="bg1"/>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85" name="Rectangle 150"/>
              <p:cNvSpPr/>
              <p:nvPr/>
            </p:nvSpPr>
            <p:spPr>
              <a:xfrm>
                <a:off x="701683" y="7090296"/>
                <a:ext cx="4676505" cy="4247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b="1" cap="all" dirty="0">
                    <a:solidFill>
                      <a:schemeClr val="tx1"/>
                    </a:solidFill>
                  </a:rPr>
                  <a:t>Från Finansinspektionen till </a:t>
                </a:r>
                <a:r>
                  <a:rPr lang="sv-SE" b="1" cap="all" dirty="0" smtClean="0">
                    <a:solidFill>
                      <a:schemeClr val="tx1"/>
                    </a:solidFill>
                  </a:rPr>
                  <a:t>Banker</a:t>
                </a:r>
                <a:endParaRPr lang="sv-SE" b="1" cap="all" dirty="0">
                  <a:solidFill>
                    <a:schemeClr val="tx1"/>
                  </a:solidFill>
                </a:endParaRPr>
              </a:p>
            </p:txBody>
          </p:sp>
          <p:sp>
            <p:nvSpPr>
              <p:cNvPr id="186" name="Rectangle 152"/>
              <p:cNvSpPr/>
              <p:nvPr/>
            </p:nvSpPr>
            <p:spPr>
              <a:xfrm>
                <a:off x="735743" y="7515005"/>
                <a:ext cx="5614451" cy="1321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b="1" i="1" dirty="0">
                    <a:solidFill>
                      <a:schemeClr val="tx1"/>
                    </a:solidFill>
                  </a:rPr>
                  <a:t>Regler, tillstånd, tillsyn och </a:t>
                </a:r>
                <a:r>
                  <a:rPr lang="sv-SE" sz="1400" b="1" i="1" dirty="0" smtClean="0">
                    <a:solidFill>
                      <a:schemeClr val="tx1"/>
                    </a:solidFill>
                  </a:rPr>
                  <a:t>ingripanden</a:t>
                </a:r>
                <a:endParaRPr lang="sv-SE" sz="1400" b="1" i="1" dirty="0">
                  <a:solidFill>
                    <a:schemeClr val="tx1"/>
                  </a:solidFill>
                </a:endParaRPr>
              </a:p>
              <a:p>
                <a:r>
                  <a:rPr lang="sv-SE" sz="1400" dirty="0">
                    <a:solidFill>
                      <a:schemeClr val="tx1"/>
                    </a:solidFill>
                  </a:rPr>
                  <a:t>Finansinspektionen arbetar för att det finansiella systemet ska fungera väl med stabila företag och ett gott konsumentskydd. Finansinspektionen utfärdar tillstånd till banker och kontrollerar bland annat att bankerna inte tar på sig stora risker. Finansinspektionen kan besluta om nya föreskrifter. Om en bank bryter mot regelverket kan Finansinspektionen ingripa</a:t>
                </a:r>
                <a:r>
                  <a:rPr lang="sv-SE" sz="1400" dirty="0" smtClean="0">
                    <a:solidFill>
                      <a:schemeClr val="tx1"/>
                    </a:solidFill>
                  </a:rPr>
                  <a:t>.</a:t>
                </a:r>
                <a:endParaRPr lang="sv-SE" sz="1400" dirty="0">
                  <a:solidFill>
                    <a:schemeClr val="tx1"/>
                  </a:solidFill>
                </a:endParaRPr>
              </a:p>
              <a:p>
                <a:endParaRPr lang="sv-SE" sz="1400" dirty="0">
                  <a:solidFill>
                    <a:schemeClr val="tx1"/>
                  </a:solidFill>
                </a:endParaRPr>
              </a:p>
            </p:txBody>
          </p:sp>
        </p:grpSp>
        <p:sp>
          <p:nvSpPr>
            <p:cNvPr id="172" name="X"/>
            <p:cNvSpPr>
              <a:spLocks noChangeAspect="1"/>
            </p:cNvSpPr>
            <p:nvPr/>
          </p:nvSpPr>
          <p:spPr>
            <a:xfrm>
              <a:off x="18944646" y="7529402"/>
              <a:ext cx="323850" cy="522288"/>
            </a:xfrm>
            <a:prstGeom prst="mathMultiply">
              <a:avLst/>
            </a:prstGeom>
            <a:solidFill>
              <a:srgbClr val="00956F"/>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500">
                <a:solidFill>
                  <a:srgbClr val="FFFFFF"/>
                </a:solidFill>
              </a:endParaRPr>
            </a:p>
          </p:txBody>
        </p:sp>
      </p:grpSp>
    </p:spTree>
    <p:extLst>
      <p:ext uri="{BB962C8B-B14F-4D97-AF65-F5344CB8AC3E}">
        <p14:creationId xmlns:p14="http://schemas.microsoft.com/office/powerpoint/2010/main" val="353719828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nodeType="withEffect">
                                  <p:stCondLst>
                                    <p:cond delay="0"/>
                                  </p:stCondLst>
                                  <p:childTnLst>
                                    <p:set>
                                      <p:cBhvr>
                                        <p:cTn id="6" dur="1" fill="hold">
                                          <p:stCondLst>
                                            <p:cond delay="0"/>
                                          </p:stCondLst>
                                        </p:cTn>
                                        <p:tgtEl>
                                          <p:spTgt spid="3"/>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par>
                                <p:cTn id="9" presetID="1" presetClass="exit" presetSubtype="0" fill="hold" nodeType="withEffect">
                                  <p:stCondLst>
                                    <p:cond delay="0"/>
                                  </p:stCondLst>
                                  <p:childTnLst>
                                    <p:set>
                                      <p:cBhvr>
                                        <p:cTn id="10" dur="1" fill="hold">
                                          <p:stCondLst>
                                            <p:cond delay="0"/>
                                          </p:stCondLst>
                                        </p:cTn>
                                        <p:tgtEl>
                                          <p:spTgt spid="9"/>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10"/>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11"/>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7" restart="whenNotActive" fill="hold" evtFilter="cancelBubble" nodeType="interactiveSeq">
                <p:stCondLst>
                  <p:cond evt="onClick" delay="0">
                    <p:tgtEl>
                      <p:spTgt spid="15"/>
                    </p:tgtEl>
                  </p:cond>
                </p:stCondLst>
                <p:endSync evt="end" delay="0">
                  <p:rtn val="all"/>
                </p:endSync>
                <p:childTnLst>
                  <p:par>
                    <p:cTn id="18" fill="hold">
                      <p:stCondLst>
                        <p:cond delay="0"/>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childTnLst>
                                </p:cTn>
                              </p:par>
                              <p:par>
                                <p:cTn id="22" presetID="1" presetClass="exit" presetSubtype="0" fill="hold" nodeType="withEffect">
                                  <p:stCondLst>
                                    <p:cond delay="0"/>
                                  </p:stCondLst>
                                  <p:childTnLst>
                                    <p:set>
                                      <p:cBhvr>
                                        <p:cTn id="23" dur="1" fill="hold">
                                          <p:stCondLst>
                                            <p:cond delay="0"/>
                                          </p:stCondLst>
                                        </p:cTn>
                                        <p:tgtEl>
                                          <p:spTgt spid="7"/>
                                        </p:tgtEl>
                                        <p:attrNameLst>
                                          <p:attrName>style.visibility</p:attrName>
                                        </p:attrNameLst>
                                      </p:cBhvr>
                                      <p:to>
                                        <p:strVal val="hidden"/>
                                      </p:to>
                                    </p:set>
                                  </p:childTnLst>
                                </p:cTn>
                              </p:par>
                              <p:par>
                                <p:cTn id="24" presetID="1" presetClass="exit" presetSubtype="0" fill="hold" nodeType="withEffect">
                                  <p:stCondLst>
                                    <p:cond delay="0"/>
                                  </p:stCondLst>
                                  <p:childTnLst>
                                    <p:set>
                                      <p:cBhvr>
                                        <p:cTn id="25" dur="1" fill="hold">
                                          <p:stCondLst>
                                            <p:cond delay="0"/>
                                          </p:stCondLst>
                                        </p:cTn>
                                        <p:tgtEl>
                                          <p:spTgt spid="9"/>
                                        </p:tgtEl>
                                        <p:attrNameLst>
                                          <p:attrName>style.visibility</p:attrName>
                                        </p:attrNameLst>
                                      </p:cBhvr>
                                      <p:to>
                                        <p:strVal val="hidden"/>
                                      </p:to>
                                    </p:set>
                                  </p:childTnLst>
                                </p:cTn>
                              </p:par>
                              <p:par>
                                <p:cTn id="26" presetID="1" presetClass="exit" presetSubtype="0" fill="hold" nodeType="withEffect">
                                  <p:stCondLst>
                                    <p:cond delay="0"/>
                                  </p:stCondLst>
                                  <p:childTnLst>
                                    <p:set>
                                      <p:cBhvr>
                                        <p:cTn id="27" dur="1" fill="hold">
                                          <p:stCondLst>
                                            <p:cond delay="0"/>
                                          </p:stCondLst>
                                        </p:cTn>
                                        <p:tgtEl>
                                          <p:spTgt spid="10"/>
                                        </p:tgtEl>
                                        <p:attrNameLst>
                                          <p:attrName>style.visibility</p:attrName>
                                        </p:attrNameLst>
                                      </p:cBhvr>
                                      <p:to>
                                        <p:strVal val="hidden"/>
                                      </p:to>
                                    </p:set>
                                  </p:childTnLst>
                                </p:cTn>
                              </p:par>
                              <p:par>
                                <p:cTn id="28" presetID="1" presetClass="exit" presetSubtype="0" fill="hold" nodeType="withEffect">
                                  <p:stCondLst>
                                    <p:cond delay="0"/>
                                  </p:stCondLst>
                                  <p:childTnLst>
                                    <p:set>
                                      <p:cBhvr>
                                        <p:cTn id="29" dur="1" fill="hold">
                                          <p:stCondLst>
                                            <p:cond delay="0"/>
                                          </p:stCondLst>
                                        </p:cTn>
                                        <p:tgtEl>
                                          <p:spTgt spid="11"/>
                                        </p:tgtEl>
                                        <p:attrNameLst>
                                          <p:attrName>style.visibility</p:attrName>
                                        </p:attrNameLst>
                                      </p:cBhvr>
                                      <p:to>
                                        <p:strVal val="hidden"/>
                                      </p:to>
                                    </p:set>
                                  </p:childTnLst>
                                </p:cTn>
                              </p:par>
                              <p:par>
                                <p:cTn id="30" presetID="1" presetClass="exit" presetSubtype="0" fill="hold" nodeType="withEffect">
                                  <p:stCondLst>
                                    <p:cond delay="0"/>
                                  </p:stCondLst>
                                  <p:childTnLst>
                                    <p:set>
                                      <p:cBhvr>
                                        <p:cTn id="31"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5"/>
                  </p:tgtEl>
                </p:cond>
              </p:nextCondLst>
            </p:seq>
            <p:seq concurrent="1" nextAc="seek">
              <p:cTn id="32" restart="whenNotActive" fill="hold" evtFilter="cancelBubble" nodeType="interactiveSeq">
                <p:stCondLst>
                  <p:cond evt="onClick" delay="0">
                    <p:tgtEl>
                      <p:spTgt spid="3"/>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nodeType="clickEffect">
                                  <p:stCondLst>
                                    <p:cond delay="0"/>
                                  </p:stCondLst>
                                  <p:childTnLst>
                                    <p:set>
                                      <p:cBhvr>
                                        <p:cTn id="36"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37" restart="whenNotActive" fill="hold" evtFilter="cancelBubble" nodeType="interactiveSeq">
                <p:stCondLst>
                  <p:cond evt="onClick" delay="0">
                    <p:tgtEl>
                      <p:spTgt spid="14"/>
                    </p:tgtEl>
                  </p:cond>
                </p:stCondLst>
                <p:endSync evt="end" delay="0">
                  <p:rtn val="all"/>
                </p:endSync>
                <p:childTnLst>
                  <p:par>
                    <p:cTn id="38" fill="hold">
                      <p:stCondLst>
                        <p:cond delay="0"/>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7"/>
                                        </p:tgtEl>
                                        <p:attrNameLst>
                                          <p:attrName>style.visibility</p:attrName>
                                        </p:attrNameLst>
                                      </p:cBhvr>
                                      <p:to>
                                        <p:strVal val="visible"/>
                                      </p:to>
                                    </p:set>
                                  </p:childTnLst>
                                </p:cTn>
                              </p:par>
                              <p:par>
                                <p:cTn id="42" presetID="1" presetClass="exit" presetSubtype="0" fill="hold" nodeType="withEffect">
                                  <p:stCondLst>
                                    <p:cond delay="0"/>
                                  </p:stCondLst>
                                  <p:childTnLst>
                                    <p:set>
                                      <p:cBhvr>
                                        <p:cTn id="43" dur="1" fill="hold">
                                          <p:stCondLst>
                                            <p:cond delay="0"/>
                                          </p:stCondLst>
                                        </p:cTn>
                                        <p:tgtEl>
                                          <p:spTgt spid="3"/>
                                        </p:tgtEl>
                                        <p:attrNameLst>
                                          <p:attrName>style.visibility</p:attrName>
                                        </p:attrNameLst>
                                      </p:cBhvr>
                                      <p:to>
                                        <p:strVal val="hidden"/>
                                      </p:to>
                                    </p:set>
                                  </p:childTnLst>
                                </p:cTn>
                              </p:par>
                              <p:par>
                                <p:cTn id="44" presetID="1" presetClass="exit" presetSubtype="0" fill="hold" nodeType="withEffect">
                                  <p:stCondLst>
                                    <p:cond delay="0"/>
                                  </p:stCondLst>
                                  <p:childTnLst>
                                    <p:set>
                                      <p:cBhvr>
                                        <p:cTn id="45" dur="1" fill="hold">
                                          <p:stCondLst>
                                            <p:cond delay="0"/>
                                          </p:stCondLst>
                                        </p:cTn>
                                        <p:tgtEl>
                                          <p:spTgt spid="9"/>
                                        </p:tgtEl>
                                        <p:attrNameLst>
                                          <p:attrName>style.visibility</p:attrName>
                                        </p:attrNameLst>
                                      </p:cBhvr>
                                      <p:to>
                                        <p:strVal val="hidden"/>
                                      </p:to>
                                    </p:set>
                                  </p:childTnLst>
                                </p:cTn>
                              </p:par>
                              <p:par>
                                <p:cTn id="46" presetID="1" presetClass="exit" presetSubtype="0" fill="hold" nodeType="withEffect">
                                  <p:stCondLst>
                                    <p:cond delay="0"/>
                                  </p:stCondLst>
                                  <p:childTnLst>
                                    <p:set>
                                      <p:cBhvr>
                                        <p:cTn id="47" dur="1" fill="hold">
                                          <p:stCondLst>
                                            <p:cond delay="0"/>
                                          </p:stCondLst>
                                        </p:cTn>
                                        <p:tgtEl>
                                          <p:spTgt spid="10"/>
                                        </p:tgtEl>
                                        <p:attrNameLst>
                                          <p:attrName>style.visibility</p:attrName>
                                        </p:attrNameLst>
                                      </p:cBhvr>
                                      <p:to>
                                        <p:strVal val="hidden"/>
                                      </p:to>
                                    </p:set>
                                  </p:childTnLst>
                                </p:cTn>
                              </p:par>
                              <p:par>
                                <p:cTn id="48" presetID="1" presetClass="exit" presetSubtype="0" fill="hold" nodeType="withEffect">
                                  <p:stCondLst>
                                    <p:cond delay="0"/>
                                  </p:stCondLst>
                                  <p:childTnLst>
                                    <p:set>
                                      <p:cBhvr>
                                        <p:cTn id="49" dur="1" fill="hold">
                                          <p:stCondLst>
                                            <p:cond delay="0"/>
                                          </p:stCondLst>
                                        </p:cTn>
                                        <p:tgtEl>
                                          <p:spTgt spid="11"/>
                                        </p:tgtEl>
                                        <p:attrNameLst>
                                          <p:attrName>style.visibility</p:attrName>
                                        </p:attrNameLst>
                                      </p:cBhvr>
                                      <p:to>
                                        <p:strVal val="hidden"/>
                                      </p:to>
                                    </p:set>
                                  </p:childTnLst>
                                </p:cTn>
                              </p:par>
                              <p:par>
                                <p:cTn id="50" presetID="1" presetClass="exit" presetSubtype="0" fill="hold" nodeType="withEffect">
                                  <p:stCondLst>
                                    <p:cond delay="0"/>
                                  </p:stCondLst>
                                  <p:childTnLst>
                                    <p:set>
                                      <p:cBhvr>
                                        <p:cTn id="51"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52" restart="whenNotActive" fill="hold" evtFilter="cancelBubble" nodeType="interactiveSeq">
                <p:stCondLst>
                  <p:cond evt="onClick" delay="0">
                    <p:tgtEl>
                      <p:spTgt spid="17"/>
                    </p:tgtEl>
                  </p:cond>
                </p:stCondLst>
                <p:endSync evt="end" delay="0">
                  <p:rtn val="all"/>
                </p:endSync>
                <p:childTnLst>
                  <p:par>
                    <p:cTn id="53" fill="hold">
                      <p:stCondLst>
                        <p:cond delay="0"/>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9"/>
                                        </p:tgtEl>
                                        <p:attrNameLst>
                                          <p:attrName>style.visibility</p:attrName>
                                        </p:attrNameLst>
                                      </p:cBhvr>
                                      <p:to>
                                        <p:strVal val="visible"/>
                                      </p:to>
                                    </p:set>
                                  </p:childTnLst>
                                </p:cTn>
                              </p:par>
                              <p:par>
                                <p:cTn id="57" presetID="1" presetClass="exit" presetSubtype="0" fill="hold" nodeType="withEffect">
                                  <p:stCondLst>
                                    <p:cond delay="0"/>
                                  </p:stCondLst>
                                  <p:childTnLst>
                                    <p:set>
                                      <p:cBhvr>
                                        <p:cTn id="58" dur="1" fill="hold">
                                          <p:stCondLst>
                                            <p:cond delay="0"/>
                                          </p:stCondLst>
                                        </p:cTn>
                                        <p:tgtEl>
                                          <p:spTgt spid="3"/>
                                        </p:tgtEl>
                                        <p:attrNameLst>
                                          <p:attrName>style.visibility</p:attrName>
                                        </p:attrNameLst>
                                      </p:cBhvr>
                                      <p:to>
                                        <p:strVal val="hidden"/>
                                      </p:to>
                                    </p:set>
                                  </p:childTnLst>
                                </p:cTn>
                              </p:par>
                              <p:par>
                                <p:cTn id="59" presetID="1" presetClass="exit" presetSubtype="0" fill="hold" nodeType="withEffect">
                                  <p:stCondLst>
                                    <p:cond delay="0"/>
                                  </p:stCondLst>
                                  <p:childTnLst>
                                    <p:set>
                                      <p:cBhvr>
                                        <p:cTn id="60" dur="1" fill="hold">
                                          <p:stCondLst>
                                            <p:cond delay="0"/>
                                          </p:stCondLst>
                                        </p:cTn>
                                        <p:tgtEl>
                                          <p:spTgt spid="7"/>
                                        </p:tgtEl>
                                        <p:attrNameLst>
                                          <p:attrName>style.visibility</p:attrName>
                                        </p:attrNameLst>
                                      </p:cBhvr>
                                      <p:to>
                                        <p:strVal val="hidden"/>
                                      </p:to>
                                    </p:set>
                                  </p:childTnLst>
                                </p:cTn>
                              </p:par>
                              <p:par>
                                <p:cTn id="61" presetID="1" presetClass="exit" presetSubtype="0" fill="hold" nodeType="withEffect">
                                  <p:stCondLst>
                                    <p:cond delay="0"/>
                                  </p:stCondLst>
                                  <p:childTnLst>
                                    <p:set>
                                      <p:cBhvr>
                                        <p:cTn id="62" dur="1" fill="hold">
                                          <p:stCondLst>
                                            <p:cond delay="0"/>
                                          </p:stCondLst>
                                        </p:cTn>
                                        <p:tgtEl>
                                          <p:spTgt spid="10"/>
                                        </p:tgtEl>
                                        <p:attrNameLst>
                                          <p:attrName>style.visibility</p:attrName>
                                        </p:attrNameLst>
                                      </p:cBhvr>
                                      <p:to>
                                        <p:strVal val="hidden"/>
                                      </p:to>
                                    </p:set>
                                  </p:childTnLst>
                                </p:cTn>
                              </p:par>
                              <p:par>
                                <p:cTn id="63" presetID="1" presetClass="exit" presetSubtype="0" fill="hold" nodeType="withEffect">
                                  <p:stCondLst>
                                    <p:cond delay="0"/>
                                  </p:stCondLst>
                                  <p:childTnLst>
                                    <p:set>
                                      <p:cBhvr>
                                        <p:cTn id="64" dur="1" fill="hold">
                                          <p:stCondLst>
                                            <p:cond delay="0"/>
                                          </p:stCondLst>
                                        </p:cTn>
                                        <p:tgtEl>
                                          <p:spTgt spid="11"/>
                                        </p:tgtEl>
                                        <p:attrNameLst>
                                          <p:attrName>style.visibility</p:attrName>
                                        </p:attrNameLst>
                                      </p:cBhvr>
                                      <p:to>
                                        <p:strVal val="hidden"/>
                                      </p:to>
                                    </p:set>
                                  </p:childTnLst>
                                </p:cTn>
                              </p:par>
                              <p:par>
                                <p:cTn id="65" presetID="1" presetClass="exit" presetSubtype="0" fill="hold" nodeType="withEffect">
                                  <p:stCondLst>
                                    <p:cond delay="0"/>
                                  </p:stCondLst>
                                  <p:childTnLst>
                                    <p:set>
                                      <p:cBhvr>
                                        <p:cTn id="66"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67" restart="whenNotActive" fill="hold" evtFilter="cancelBubble" nodeType="interactiveSeq">
                <p:stCondLst>
                  <p:cond evt="onClick" delay="0">
                    <p:tgtEl>
                      <p:spTgt spid="7"/>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nodeType="clickEffect">
                                  <p:stCondLst>
                                    <p:cond delay="0"/>
                                  </p:stCondLst>
                                  <p:childTnLst>
                                    <p:set>
                                      <p:cBhvr>
                                        <p:cTn id="71"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72" restart="whenNotActive" fill="hold" evtFilter="cancelBubble" nodeType="interactiveSeq">
                <p:stCondLst>
                  <p:cond evt="onClick" delay="0">
                    <p:tgtEl>
                      <p:spTgt spid="9"/>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nodeType="clickEffect">
                                  <p:stCondLst>
                                    <p:cond delay="0"/>
                                  </p:stCondLst>
                                  <p:childTnLst>
                                    <p:set>
                                      <p:cBhvr>
                                        <p:cTn id="76"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77" restart="whenNotActive" fill="hold" evtFilter="cancelBubble" nodeType="interactiveSeq">
                <p:stCondLst>
                  <p:cond evt="onClick" delay="0">
                    <p:tgtEl>
                      <p:spTgt spid="16"/>
                    </p:tgtEl>
                  </p:cond>
                </p:stCondLst>
                <p:endSync evt="end" delay="0">
                  <p:rtn val="all"/>
                </p:endSync>
                <p:childTnLst>
                  <p:par>
                    <p:cTn id="78" fill="hold">
                      <p:stCondLst>
                        <p:cond delay="0"/>
                      </p:stCondLst>
                      <p:childTnLst>
                        <p:par>
                          <p:cTn id="79" fill="hold">
                            <p:stCondLst>
                              <p:cond delay="0"/>
                            </p:stCondLst>
                            <p:childTnLst>
                              <p:par>
                                <p:cTn id="80" presetID="1" presetClass="entr" presetSubtype="0" fill="hold" nodeType="clickEffect">
                                  <p:stCondLst>
                                    <p:cond delay="0"/>
                                  </p:stCondLst>
                                  <p:childTnLst>
                                    <p:set>
                                      <p:cBhvr>
                                        <p:cTn id="81" dur="1" fill="hold">
                                          <p:stCondLst>
                                            <p:cond delay="0"/>
                                          </p:stCondLst>
                                        </p:cTn>
                                        <p:tgtEl>
                                          <p:spTgt spid="10"/>
                                        </p:tgtEl>
                                        <p:attrNameLst>
                                          <p:attrName>style.visibility</p:attrName>
                                        </p:attrNameLst>
                                      </p:cBhvr>
                                      <p:to>
                                        <p:strVal val="visible"/>
                                      </p:to>
                                    </p:set>
                                  </p:childTnLst>
                                </p:cTn>
                              </p:par>
                              <p:par>
                                <p:cTn id="82" presetID="1" presetClass="exit" presetSubtype="0" fill="hold" nodeType="withEffect">
                                  <p:stCondLst>
                                    <p:cond delay="0"/>
                                  </p:stCondLst>
                                  <p:childTnLst>
                                    <p:set>
                                      <p:cBhvr>
                                        <p:cTn id="83" dur="1" fill="hold">
                                          <p:stCondLst>
                                            <p:cond delay="0"/>
                                          </p:stCondLst>
                                        </p:cTn>
                                        <p:tgtEl>
                                          <p:spTgt spid="3"/>
                                        </p:tgtEl>
                                        <p:attrNameLst>
                                          <p:attrName>style.visibility</p:attrName>
                                        </p:attrNameLst>
                                      </p:cBhvr>
                                      <p:to>
                                        <p:strVal val="hidden"/>
                                      </p:to>
                                    </p:set>
                                  </p:childTnLst>
                                </p:cTn>
                              </p:par>
                              <p:par>
                                <p:cTn id="84" presetID="1" presetClass="exit" presetSubtype="0" fill="hold" nodeType="withEffect">
                                  <p:stCondLst>
                                    <p:cond delay="0"/>
                                  </p:stCondLst>
                                  <p:childTnLst>
                                    <p:set>
                                      <p:cBhvr>
                                        <p:cTn id="85" dur="1" fill="hold">
                                          <p:stCondLst>
                                            <p:cond delay="0"/>
                                          </p:stCondLst>
                                        </p:cTn>
                                        <p:tgtEl>
                                          <p:spTgt spid="7"/>
                                        </p:tgtEl>
                                        <p:attrNameLst>
                                          <p:attrName>style.visibility</p:attrName>
                                        </p:attrNameLst>
                                      </p:cBhvr>
                                      <p:to>
                                        <p:strVal val="hidden"/>
                                      </p:to>
                                    </p:set>
                                  </p:childTnLst>
                                </p:cTn>
                              </p:par>
                              <p:par>
                                <p:cTn id="86" presetID="1" presetClass="exit" presetSubtype="0" fill="hold" nodeType="withEffect">
                                  <p:stCondLst>
                                    <p:cond delay="0"/>
                                  </p:stCondLst>
                                  <p:childTnLst>
                                    <p:set>
                                      <p:cBhvr>
                                        <p:cTn id="87" dur="1" fill="hold">
                                          <p:stCondLst>
                                            <p:cond delay="0"/>
                                          </p:stCondLst>
                                        </p:cTn>
                                        <p:tgtEl>
                                          <p:spTgt spid="9"/>
                                        </p:tgtEl>
                                        <p:attrNameLst>
                                          <p:attrName>style.visibility</p:attrName>
                                        </p:attrNameLst>
                                      </p:cBhvr>
                                      <p:to>
                                        <p:strVal val="hidden"/>
                                      </p:to>
                                    </p:set>
                                  </p:childTnLst>
                                </p:cTn>
                              </p:par>
                              <p:par>
                                <p:cTn id="88" presetID="1" presetClass="exit" presetSubtype="0" fill="hold" nodeType="withEffect">
                                  <p:stCondLst>
                                    <p:cond delay="0"/>
                                  </p:stCondLst>
                                  <p:childTnLst>
                                    <p:set>
                                      <p:cBhvr>
                                        <p:cTn id="89" dur="1" fill="hold">
                                          <p:stCondLst>
                                            <p:cond delay="0"/>
                                          </p:stCondLst>
                                        </p:cTn>
                                        <p:tgtEl>
                                          <p:spTgt spid="11"/>
                                        </p:tgtEl>
                                        <p:attrNameLst>
                                          <p:attrName>style.visibility</p:attrName>
                                        </p:attrNameLst>
                                      </p:cBhvr>
                                      <p:to>
                                        <p:strVal val="hidden"/>
                                      </p:to>
                                    </p:set>
                                  </p:childTnLst>
                                </p:cTn>
                              </p:par>
                              <p:par>
                                <p:cTn id="90" presetID="1" presetClass="exit" presetSubtype="0" fill="hold" nodeType="withEffect">
                                  <p:stCondLst>
                                    <p:cond delay="0"/>
                                  </p:stCondLst>
                                  <p:childTnLst>
                                    <p:set>
                                      <p:cBhvr>
                                        <p:cTn id="91"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92" restart="whenNotActive" fill="hold" evtFilter="cancelBubble" nodeType="interactiveSeq">
                <p:stCondLst>
                  <p:cond evt="onClick" delay="0">
                    <p:tgtEl>
                      <p:spTgt spid="10"/>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97" restart="whenNotActive" fill="hold" evtFilter="cancelBubble" nodeType="interactiveSeq">
                <p:stCondLst>
                  <p:cond evt="onClick" delay="0">
                    <p:tgtEl>
                      <p:spTgt spid="19"/>
                    </p:tgtEl>
                  </p:cond>
                </p:stCondLst>
                <p:endSync evt="end" delay="0">
                  <p:rtn val="all"/>
                </p:endSync>
                <p:childTnLst>
                  <p:par>
                    <p:cTn id="98" fill="hold">
                      <p:stCondLst>
                        <p:cond delay="0"/>
                      </p:stCondLst>
                      <p:childTnLst>
                        <p:par>
                          <p:cTn id="99" fill="hold">
                            <p:stCondLst>
                              <p:cond delay="0"/>
                            </p:stCondLst>
                            <p:childTnLst>
                              <p:par>
                                <p:cTn id="100" presetID="1" presetClass="entr" presetSubtype="0" fill="hold" nodeType="clickEffect">
                                  <p:stCondLst>
                                    <p:cond delay="0"/>
                                  </p:stCondLst>
                                  <p:childTnLst>
                                    <p:set>
                                      <p:cBhvr>
                                        <p:cTn id="101" dur="1" fill="hold">
                                          <p:stCondLst>
                                            <p:cond delay="0"/>
                                          </p:stCondLst>
                                        </p:cTn>
                                        <p:tgtEl>
                                          <p:spTgt spid="11"/>
                                        </p:tgtEl>
                                        <p:attrNameLst>
                                          <p:attrName>style.visibility</p:attrName>
                                        </p:attrNameLst>
                                      </p:cBhvr>
                                      <p:to>
                                        <p:strVal val="visible"/>
                                      </p:to>
                                    </p:set>
                                  </p:childTnLst>
                                </p:cTn>
                              </p:par>
                              <p:par>
                                <p:cTn id="102" presetID="1" presetClass="exit" presetSubtype="0" fill="hold" nodeType="withEffect">
                                  <p:stCondLst>
                                    <p:cond delay="0"/>
                                  </p:stCondLst>
                                  <p:childTnLst>
                                    <p:set>
                                      <p:cBhvr>
                                        <p:cTn id="103" dur="1" fill="hold">
                                          <p:stCondLst>
                                            <p:cond delay="0"/>
                                          </p:stCondLst>
                                        </p:cTn>
                                        <p:tgtEl>
                                          <p:spTgt spid="3"/>
                                        </p:tgtEl>
                                        <p:attrNameLst>
                                          <p:attrName>style.visibility</p:attrName>
                                        </p:attrNameLst>
                                      </p:cBhvr>
                                      <p:to>
                                        <p:strVal val="hidden"/>
                                      </p:to>
                                    </p:set>
                                  </p:childTnLst>
                                </p:cTn>
                              </p:par>
                              <p:par>
                                <p:cTn id="104" presetID="1" presetClass="exit" presetSubtype="0" fill="hold" nodeType="withEffect">
                                  <p:stCondLst>
                                    <p:cond delay="0"/>
                                  </p:stCondLst>
                                  <p:childTnLst>
                                    <p:set>
                                      <p:cBhvr>
                                        <p:cTn id="105" dur="1" fill="hold">
                                          <p:stCondLst>
                                            <p:cond delay="0"/>
                                          </p:stCondLst>
                                        </p:cTn>
                                        <p:tgtEl>
                                          <p:spTgt spid="7"/>
                                        </p:tgtEl>
                                        <p:attrNameLst>
                                          <p:attrName>style.visibility</p:attrName>
                                        </p:attrNameLst>
                                      </p:cBhvr>
                                      <p:to>
                                        <p:strVal val="hidden"/>
                                      </p:to>
                                    </p:set>
                                  </p:childTnLst>
                                </p:cTn>
                              </p:par>
                              <p:par>
                                <p:cTn id="106" presetID="1" presetClass="exit" presetSubtype="0" fill="hold" nodeType="withEffect">
                                  <p:stCondLst>
                                    <p:cond delay="0"/>
                                  </p:stCondLst>
                                  <p:childTnLst>
                                    <p:set>
                                      <p:cBhvr>
                                        <p:cTn id="107" dur="1" fill="hold">
                                          <p:stCondLst>
                                            <p:cond delay="0"/>
                                          </p:stCondLst>
                                        </p:cTn>
                                        <p:tgtEl>
                                          <p:spTgt spid="9"/>
                                        </p:tgtEl>
                                        <p:attrNameLst>
                                          <p:attrName>style.visibility</p:attrName>
                                        </p:attrNameLst>
                                      </p:cBhvr>
                                      <p:to>
                                        <p:strVal val="hidden"/>
                                      </p:to>
                                    </p:set>
                                  </p:childTnLst>
                                </p:cTn>
                              </p:par>
                              <p:par>
                                <p:cTn id="108" presetID="1" presetClass="exit" presetSubtype="0" fill="hold" nodeType="withEffect">
                                  <p:stCondLst>
                                    <p:cond delay="0"/>
                                  </p:stCondLst>
                                  <p:childTnLst>
                                    <p:set>
                                      <p:cBhvr>
                                        <p:cTn id="109" dur="1" fill="hold">
                                          <p:stCondLst>
                                            <p:cond delay="0"/>
                                          </p:stCondLst>
                                        </p:cTn>
                                        <p:tgtEl>
                                          <p:spTgt spid="10"/>
                                        </p:tgtEl>
                                        <p:attrNameLst>
                                          <p:attrName>style.visibility</p:attrName>
                                        </p:attrNameLst>
                                      </p:cBhvr>
                                      <p:to>
                                        <p:strVal val="hidden"/>
                                      </p:to>
                                    </p:set>
                                  </p:childTnLst>
                                </p:cTn>
                              </p:par>
                              <p:par>
                                <p:cTn id="110" presetID="1" presetClass="exit" presetSubtype="0" fill="hold" nodeType="withEffect">
                                  <p:stCondLst>
                                    <p:cond delay="0"/>
                                  </p:stCondLst>
                                  <p:childTnLst>
                                    <p:set>
                                      <p:cBhvr>
                                        <p:cTn id="111"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12" restart="whenNotActive" fill="hold" evtFilter="cancelBubble" nodeType="interactiveSeq">
                <p:stCondLst>
                  <p:cond evt="onClick" delay="0">
                    <p:tgtEl>
                      <p:spTgt spid="11"/>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117" restart="whenNotActive" fill="hold" evtFilter="cancelBubble" nodeType="interactiveSeq">
                <p:stCondLst>
                  <p:cond evt="onClick" delay="0">
                    <p:tgtEl>
                      <p:spTgt spid="21"/>
                    </p:tgtEl>
                  </p:cond>
                </p:stCondLst>
                <p:endSync evt="end" delay="0">
                  <p:rtn val="all"/>
                </p:endSync>
                <p:childTnLst>
                  <p:par>
                    <p:cTn id="118" fill="hold">
                      <p:stCondLst>
                        <p:cond delay="0"/>
                      </p:stCondLst>
                      <p:childTnLst>
                        <p:par>
                          <p:cTn id="119" fill="hold">
                            <p:stCondLst>
                              <p:cond delay="0"/>
                            </p:stCondLst>
                            <p:childTnLst>
                              <p:par>
                                <p:cTn id="120" presetID="1" presetClass="entr" presetSubtype="0" fill="hold" nodeType="clickEffect">
                                  <p:stCondLst>
                                    <p:cond delay="0"/>
                                  </p:stCondLst>
                                  <p:childTnLst>
                                    <p:set>
                                      <p:cBhvr>
                                        <p:cTn id="121" dur="1" fill="hold">
                                          <p:stCondLst>
                                            <p:cond delay="0"/>
                                          </p:stCondLst>
                                        </p:cTn>
                                        <p:tgtEl>
                                          <p:spTgt spid="12"/>
                                        </p:tgtEl>
                                        <p:attrNameLst>
                                          <p:attrName>style.visibility</p:attrName>
                                        </p:attrNameLst>
                                      </p:cBhvr>
                                      <p:to>
                                        <p:strVal val="visible"/>
                                      </p:to>
                                    </p:set>
                                  </p:childTnLst>
                                </p:cTn>
                              </p:par>
                              <p:par>
                                <p:cTn id="122" presetID="1" presetClass="exit" presetSubtype="0" fill="hold" nodeType="withEffect">
                                  <p:stCondLst>
                                    <p:cond delay="0"/>
                                  </p:stCondLst>
                                  <p:childTnLst>
                                    <p:set>
                                      <p:cBhvr>
                                        <p:cTn id="123" dur="1" fill="hold">
                                          <p:stCondLst>
                                            <p:cond delay="0"/>
                                          </p:stCondLst>
                                        </p:cTn>
                                        <p:tgtEl>
                                          <p:spTgt spid="3"/>
                                        </p:tgtEl>
                                        <p:attrNameLst>
                                          <p:attrName>style.visibility</p:attrName>
                                        </p:attrNameLst>
                                      </p:cBhvr>
                                      <p:to>
                                        <p:strVal val="hidden"/>
                                      </p:to>
                                    </p:set>
                                  </p:childTnLst>
                                </p:cTn>
                              </p:par>
                              <p:par>
                                <p:cTn id="124" presetID="1" presetClass="exit" presetSubtype="0" fill="hold" nodeType="withEffect">
                                  <p:stCondLst>
                                    <p:cond delay="0"/>
                                  </p:stCondLst>
                                  <p:childTnLst>
                                    <p:set>
                                      <p:cBhvr>
                                        <p:cTn id="125" dur="1" fill="hold">
                                          <p:stCondLst>
                                            <p:cond delay="0"/>
                                          </p:stCondLst>
                                        </p:cTn>
                                        <p:tgtEl>
                                          <p:spTgt spid="7"/>
                                        </p:tgtEl>
                                        <p:attrNameLst>
                                          <p:attrName>style.visibility</p:attrName>
                                        </p:attrNameLst>
                                      </p:cBhvr>
                                      <p:to>
                                        <p:strVal val="hidden"/>
                                      </p:to>
                                    </p:set>
                                  </p:childTnLst>
                                </p:cTn>
                              </p:par>
                              <p:par>
                                <p:cTn id="126" presetID="1" presetClass="exit" presetSubtype="0" fill="hold" nodeType="withEffect">
                                  <p:stCondLst>
                                    <p:cond delay="0"/>
                                  </p:stCondLst>
                                  <p:childTnLst>
                                    <p:set>
                                      <p:cBhvr>
                                        <p:cTn id="127" dur="1" fill="hold">
                                          <p:stCondLst>
                                            <p:cond delay="0"/>
                                          </p:stCondLst>
                                        </p:cTn>
                                        <p:tgtEl>
                                          <p:spTgt spid="9"/>
                                        </p:tgtEl>
                                        <p:attrNameLst>
                                          <p:attrName>style.visibility</p:attrName>
                                        </p:attrNameLst>
                                      </p:cBhvr>
                                      <p:to>
                                        <p:strVal val="hidden"/>
                                      </p:to>
                                    </p:set>
                                  </p:childTnLst>
                                </p:cTn>
                              </p:par>
                              <p:par>
                                <p:cTn id="128" presetID="1" presetClass="exit" presetSubtype="0" fill="hold" nodeType="withEffect">
                                  <p:stCondLst>
                                    <p:cond delay="0"/>
                                  </p:stCondLst>
                                  <p:childTnLst>
                                    <p:set>
                                      <p:cBhvr>
                                        <p:cTn id="129" dur="1" fill="hold">
                                          <p:stCondLst>
                                            <p:cond delay="0"/>
                                          </p:stCondLst>
                                        </p:cTn>
                                        <p:tgtEl>
                                          <p:spTgt spid="10"/>
                                        </p:tgtEl>
                                        <p:attrNameLst>
                                          <p:attrName>style.visibility</p:attrName>
                                        </p:attrNameLst>
                                      </p:cBhvr>
                                      <p:to>
                                        <p:strVal val="hidden"/>
                                      </p:to>
                                    </p:set>
                                  </p:childTnLst>
                                </p:cTn>
                              </p:par>
                              <p:par>
                                <p:cTn id="130" presetID="1" presetClass="exit" presetSubtype="0" fill="hold" nodeType="withEffect">
                                  <p:stCondLst>
                                    <p:cond delay="0"/>
                                  </p:stCondLst>
                                  <p:childTnLst>
                                    <p:set>
                                      <p:cBhvr>
                                        <p:cTn id="131"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132" restart="whenNotActive" fill="hold" evtFilter="cancelBubble" nodeType="interactiveSeq">
                <p:stCondLst>
                  <p:cond evt="onClick" delay="0">
                    <p:tgtEl>
                      <p:spTgt spid="12"/>
                    </p:tgtEl>
                  </p:cond>
                </p:stCondLst>
                <p:endSync evt="end" delay="0">
                  <p:rtn val="all"/>
                </p:endSync>
                <p:childTnLst>
                  <p:par>
                    <p:cTn id="133" fill="hold">
                      <p:stCondLst>
                        <p:cond delay="0"/>
                      </p:stCondLst>
                      <p:childTnLst>
                        <p:par>
                          <p:cTn id="134" fill="hold">
                            <p:stCondLst>
                              <p:cond delay="0"/>
                            </p:stCondLst>
                            <p:childTnLst>
                              <p:par>
                                <p:cTn id="135" presetID="1" presetClass="exit" presetSubtype="0" fill="hold" nodeType="clickEffect">
                                  <p:stCondLst>
                                    <p:cond delay="0"/>
                                  </p:stCondLst>
                                  <p:childTnLst>
                                    <p:set>
                                      <p:cBhvr>
                                        <p:cTn id="136"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210622"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FINANS-</a:t>
            </a:r>
          </a:p>
          <a:p>
            <a:pPr algn="ctr"/>
            <a:r>
              <a:rPr lang="en-GB" sz="1100" b="1" dirty="0" smtClean="0"/>
              <a:t>INSPEKTIONEN</a:t>
            </a:r>
            <a:endParaRPr lang="sv-SE" sz="1100" b="1" dirty="0"/>
          </a:p>
        </p:txBody>
      </p:sp>
      <p:sp>
        <p:nvSpPr>
          <p:cNvPr id="7" name="Rounded Rectangle 6">
            <a:hlinkClick r:id="rId2" action="ppaction://hlinksldjump"/>
          </p:cNvPr>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a:hlinkClick r:id="rId3" action="ppaction://hlinksldjump"/>
          </p:cNvPr>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p:cNvSpPr/>
          <p:nvPr/>
        </p:nvSpPr>
        <p:spPr>
          <a:xfrm>
            <a:off x="1281603" y="2252750"/>
            <a:ext cx="552000"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a:hlinkClick r:id="rId4" action="ppaction://hlinksldjump"/>
          </p:cNvPr>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a:hlinkClick r:id="rId5" action="ppaction://hlinksldjump"/>
          </p:cNvPr>
          <p:cNvSpPr/>
          <p:nvPr/>
        </p:nvSpPr>
        <p:spPr>
          <a:xfrm>
            <a:off x="3056458" y="2252749"/>
            <a:ext cx="781161"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smtClean="0"/>
              <a:t>och </a:t>
            </a:r>
            <a:r>
              <a:rPr lang="sv-SE" sz="1200" dirty="0"/>
              <a:t>på </a:t>
            </a:r>
            <a:endParaRPr lang="sv-SE" sz="2000" dirty="0">
              <a:solidFill>
                <a:schemeClr val="tx1"/>
              </a:solidFill>
            </a:endParaRPr>
          </a:p>
          <a:p>
            <a:r>
              <a:rPr lang="sv-SE" sz="1000" dirty="0">
                <a:solidFill>
                  <a:schemeClr val="tx1"/>
                </a:solidFill>
              </a:rPr>
              <a:t>Finansinspektionen kontrollerar att banker, försäkringsbolag, fondbolag och andra inte tar på sig större risker än de mäktar med. Myndigheten kontrollerar de finansiella företagens tillgång på kapital och granskar verksamhetsplaner, ägare och ledning. Stresstester är ett sätt att bedöma bankernas och försäkringsbolagens förmåga att klara av påfrestningar, till exempel vid finansiella kriser</a:t>
            </a:r>
            <a:r>
              <a:rPr lang="sv-SE" sz="1000" dirty="0" smtClean="0">
                <a:solidFill>
                  <a:schemeClr val="tx1"/>
                </a:solidFill>
              </a:rPr>
              <a:t>.</a:t>
            </a:r>
          </a:p>
          <a:p>
            <a:endParaRPr lang="sv-SE" sz="1000" dirty="0">
              <a:solidFill>
                <a:schemeClr val="tx1"/>
              </a:solidFill>
            </a:endParaRPr>
          </a:p>
          <a:p>
            <a:r>
              <a:rPr lang="sv-SE" sz="1000" dirty="0">
                <a:solidFill>
                  <a:schemeClr val="tx1"/>
                </a:solidFill>
              </a:rPr>
              <a:t>Finansinspektionen prioriterar sin tillsyn utifrån olika bedömningar. En av dem rör riskerna i olika finansiella verksamheter. Dessutom uppskattar Finansinspektionen hur stort det negativa genomslaget kan bli för andra företag, för konsumenterna och för skattebetalarna, om risken skulle bli verklighet. För att kunna bedöma det gör Finansinspektionen en övergripande analys av läget på finansmarknaderna och i det finansiella systemet i stort</a:t>
            </a:r>
            <a:r>
              <a:rPr lang="sv-SE" sz="1000" dirty="0" smtClean="0">
                <a:solidFill>
                  <a:schemeClr val="tx1"/>
                </a:solidFill>
              </a:rPr>
              <a:t>.</a:t>
            </a:r>
          </a:p>
          <a:p>
            <a:endParaRPr lang="sv-SE" sz="1000" dirty="0">
              <a:solidFill>
                <a:schemeClr val="tx1"/>
              </a:solidFill>
            </a:endParaRPr>
          </a:p>
          <a:p>
            <a:r>
              <a:rPr lang="sv-SE" sz="1000" dirty="0">
                <a:solidFill>
                  <a:schemeClr val="tx1"/>
                </a:solidFill>
              </a:rPr>
              <a:t>De företag som vill erbjuda sina finansiella tjänster till allmänheten behöver tillstånd från Finansinspektionen. Om ett företag bryter mot reglerna kan Finansinspektionen ingripa genom att återkalla tillståndet</a:t>
            </a:r>
            <a:r>
              <a:rPr lang="sv-SE" sz="1000" dirty="0" smtClean="0">
                <a:solidFill>
                  <a:schemeClr val="tx1"/>
                </a:solidFill>
              </a:rPr>
              <a:t>.</a:t>
            </a:r>
          </a:p>
          <a:p>
            <a:endParaRPr lang="sv-SE" sz="1000" dirty="0">
              <a:solidFill>
                <a:schemeClr val="tx1"/>
              </a:solidFill>
            </a:endParaRPr>
          </a:p>
          <a:p>
            <a:r>
              <a:rPr lang="sv-SE" sz="1000" dirty="0">
                <a:solidFill>
                  <a:schemeClr val="tx1"/>
                </a:solidFill>
              </a:rPr>
              <a:t>Finansinspektionen utformar och beslutar också om nya regelverk för företagen i den finansiella sektorn. </a:t>
            </a:r>
            <a:endParaRPr lang="sv-SE" sz="1000" dirty="0" smtClean="0">
              <a:solidFill>
                <a:schemeClr val="tx1"/>
              </a:solidFill>
            </a:endParaRPr>
          </a:p>
          <a:p>
            <a:endParaRPr lang="sv-SE" sz="1000" dirty="0">
              <a:solidFill>
                <a:schemeClr val="tx1"/>
              </a:solidFill>
            </a:endParaRPr>
          </a:p>
          <a:p>
            <a:r>
              <a:rPr lang="sv-SE" sz="1000" dirty="0">
                <a:solidFill>
                  <a:schemeClr val="tx1"/>
                </a:solidFill>
              </a:rPr>
              <a:t>För att minska samhällsriskerna med hushållens skuldsättning kan Finansinspektionen dels förbättra det finansiella systemets motståndskraft, dels påverka utbud och efterfrågan på bolån. Exempel på det förra är att FI infört skärpta krav på bankerna att hålla mer kapital </a:t>
            </a:r>
            <a:r>
              <a:rPr lang="sv-SE" sz="1000" dirty="0" smtClean="0">
                <a:solidFill>
                  <a:schemeClr val="tx1"/>
                </a:solidFill>
              </a:rPr>
              <a:t>det </a:t>
            </a:r>
            <a:r>
              <a:rPr lang="sv-SE" sz="1000" dirty="0">
                <a:solidFill>
                  <a:schemeClr val="tx1"/>
                </a:solidFill>
              </a:rPr>
              <a:t>senare det bolånetak som FI beslutat om, som begränsar bolån till högst 85 procent av bostadens värde.</a:t>
            </a:r>
          </a:p>
        </p:txBody>
      </p:sp>
      <p:pic>
        <p:nvPicPr>
          <p:cNvPr id="21"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7"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8"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1"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32"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3"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109293401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210622"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FINANS-</a:t>
            </a:r>
          </a:p>
          <a:p>
            <a:pPr algn="ctr"/>
            <a:r>
              <a:rPr lang="en-GB" sz="1100" b="1" dirty="0" smtClean="0"/>
              <a:t>INSPEKTIONEN</a:t>
            </a:r>
            <a:endParaRPr lang="sv-SE" sz="1100" b="1" dirty="0"/>
          </a:p>
        </p:txBody>
      </p:sp>
      <p:sp>
        <p:nvSpPr>
          <p:cNvPr id="7" name="Rounded Rectangle 6">
            <a:hlinkClick r:id="rId2" action="ppaction://hlinksldjump"/>
          </p:cNvPr>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a:hlinkClick r:id="rId3" action="ppaction://hlinksldjump"/>
          </p:cNvPr>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a:hlinkClick r:id="rId4" action="ppaction://hlinksldjump"/>
          </p:cNvPr>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p:cNvSpPr/>
          <p:nvPr/>
        </p:nvSpPr>
        <p:spPr>
          <a:xfrm>
            <a:off x="1833603" y="2252750"/>
            <a:ext cx="1222855" cy="299257"/>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a:hlinkClick r:id="rId5" action="ppaction://hlinksldjump"/>
          </p:cNvPr>
          <p:cNvSpPr/>
          <p:nvPr/>
        </p:nvSpPr>
        <p:spPr>
          <a:xfrm>
            <a:off x="3056458" y="2252749"/>
            <a:ext cx="781161"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smtClean="0">
                <a:solidFill>
                  <a:schemeClr val="tx1"/>
                </a:solidFill>
              </a:rPr>
              <a:t>Finansinspektionen </a:t>
            </a:r>
            <a:r>
              <a:rPr lang="sv-SE" sz="1200" dirty="0">
                <a:solidFill>
                  <a:schemeClr val="tx1"/>
                </a:solidFill>
              </a:rPr>
              <a:t>kan tidigt få indikationer på brister i de finansiella företagen. Vid problem i finansiella företag bedömer Finansinspektionen problemens orsak och kan vidta åtgärder mot företaget</a:t>
            </a:r>
            <a:r>
              <a:rPr lang="sv-SE" sz="1200" dirty="0" smtClean="0">
                <a:solidFill>
                  <a:schemeClr val="tx1"/>
                </a:solidFill>
              </a:rPr>
              <a:t>.</a:t>
            </a:r>
          </a:p>
          <a:p>
            <a:endParaRPr lang="sv-SE" sz="1200" dirty="0">
              <a:solidFill>
                <a:schemeClr val="tx1"/>
              </a:solidFill>
            </a:endParaRPr>
          </a:p>
          <a:p>
            <a:r>
              <a:rPr lang="sv-SE" sz="1200" dirty="0">
                <a:solidFill>
                  <a:schemeClr val="tx1"/>
                </a:solidFill>
              </a:rPr>
              <a:t>Finansinspektionen ska underrätta regeringen om den bedömer att instabilitet i finanssektorn hotar det svenska finansiella systemets funktionalitet.</a:t>
            </a:r>
          </a:p>
        </p:txBody>
      </p:sp>
      <p:pic>
        <p:nvPicPr>
          <p:cNvPr id="21"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7"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8"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8"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9"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0"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124888092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210622"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FINANS-</a:t>
            </a:r>
          </a:p>
          <a:p>
            <a:pPr algn="ctr"/>
            <a:r>
              <a:rPr lang="en-GB" sz="1100" b="1" dirty="0" smtClean="0"/>
              <a:t>INSPEKTIONEN</a:t>
            </a:r>
            <a:endParaRPr lang="sv-SE" sz="1100" b="1" dirty="0"/>
          </a:p>
        </p:txBody>
      </p:sp>
      <p:sp>
        <p:nvSpPr>
          <p:cNvPr id="7" name="Rounded Rectangle 6">
            <a:hlinkClick r:id="rId2" action="ppaction://hlinksldjump"/>
          </p:cNvPr>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a:hlinkClick r:id="rId3" action="ppaction://hlinksldjump"/>
          </p:cNvPr>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a:hlinkClick r:id="rId4" action="ppaction://hlinksldjump"/>
          </p:cNvPr>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a:hlinkClick r:id="rId5" action="ppaction://hlinksldjump"/>
          </p:cNvPr>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p:cNvSpPr/>
          <p:nvPr/>
        </p:nvSpPr>
        <p:spPr>
          <a:xfrm>
            <a:off x="3056458" y="2252749"/>
            <a:ext cx="781161"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a:solidFill>
                  <a:schemeClr val="tx1"/>
                </a:solidFill>
              </a:rPr>
              <a:t>Finansinspektionens presstjänst: </a:t>
            </a:r>
            <a:r>
              <a:rPr lang="sv-SE" sz="1200" dirty="0">
                <a:solidFill>
                  <a:schemeClr val="tx1"/>
                </a:solidFill>
                <a:hlinkClick r:id="rId6"/>
              </a:rPr>
              <a:t>http://finansinspektionen.se/Press/Presskontakter</a:t>
            </a:r>
            <a:r>
              <a:rPr lang="sv-SE" sz="1200" dirty="0" smtClean="0">
                <a:solidFill>
                  <a:schemeClr val="tx1"/>
                </a:solidFill>
                <a:hlinkClick r:id="rId6"/>
              </a:rPr>
              <a:t>/</a:t>
            </a:r>
            <a:endParaRPr lang="sv-SE" sz="1200" dirty="0" smtClean="0">
              <a:solidFill>
                <a:schemeClr val="tx1"/>
              </a:solidFill>
            </a:endParaRPr>
          </a:p>
          <a:p>
            <a:endParaRPr lang="sv-SE" sz="1200" dirty="0">
              <a:solidFill>
                <a:schemeClr val="tx1"/>
              </a:solidFill>
            </a:endParaRPr>
          </a:p>
          <a:p>
            <a:r>
              <a:rPr lang="sv-SE" sz="1200" dirty="0">
                <a:solidFill>
                  <a:schemeClr val="tx1"/>
                </a:solidFill>
              </a:rPr>
              <a:t>Om Finansinspektionen: </a:t>
            </a:r>
            <a:r>
              <a:rPr lang="sv-SE" sz="1200" dirty="0">
                <a:solidFill>
                  <a:schemeClr val="tx1"/>
                </a:solidFill>
                <a:hlinkClick r:id="rId7"/>
              </a:rPr>
              <a:t>http://www.fi.se/Om-FI</a:t>
            </a:r>
            <a:r>
              <a:rPr lang="sv-SE" sz="1200" dirty="0" smtClean="0">
                <a:solidFill>
                  <a:schemeClr val="tx1"/>
                </a:solidFill>
                <a:hlinkClick r:id="rId7"/>
              </a:rPr>
              <a:t>/</a:t>
            </a:r>
            <a:endParaRPr lang="sv-SE" sz="1200" dirty="0" smtClean="0">
              <a:solidFill>
                <a:schemeClr val="tx1"/>
              </a:solidFill>
            </a:endParaRPr>
          </a:p>
          <a:p>
            <a:endParaRPr lang="sv-SE" sz="1200" dirty="0">
              <a:solidFill>
                <a:schemeClr val="tx1"/>
              </a:solidFill>
            </a:endParaRPr>
          </a:p>
          <a:p>
            <a:r>
              <a:rPr lang="sv-SE" sz="1200" dirty="0">
                <a:solidFill>
                  <a:schemeClr val="tx1"/>
                </a:solidFill>
              </a:rPr>
              <a:t>Tillstånd: </a:t>
            </a:r>
            <a:r>
              <a:rPr lang="sv-SE" sz="1200" dirty="0">
                <a:solidFill>
                  <a:schemeClr val="tx1"/>
                </a:solidFill>
                <a:hlinkClick r:id="rId8"/>
              </a:rPr>
              <a:t>http://www.fi.se/Tillstand</a:t>
            </a:r>
            <a:r>
              <a:rPr lang="sv-SE" sz="1200" dirty="0" smtClean="0">
                <a:solidFill>
                  <a:schemeClr val="tx1"/>
                </a:solidFill>
                <a:hlinkClick r:id="rId8"/>
              </a:rPr>
              <a:t>/</a:t>
            </a:r>
            <a:endParaRPr lang="sv-SE" sz="1200" dirty="0" smtClean="0">
              <a:solidFill>
                <a:schemeClr val="tx1"/>
              </a:solidFill>
            </a:endParaRPr>
          </a:p>
          <a:p>
            <a:endParaRPr lang="sv-SE" sz="1200" dirty="0">
              <a:solidFill>
                <a:schemeClr val="tx1"/>
              </a:solidFill>
            </a:endParaRPr>
          </a:p>
          <a:p>
            <a:r>
              <a:rPr lang="sv-SE" sz="1200" dirty="0">
                <a:solidFill>
                  <a:schemeClr val="tx1"/>
                </a:solidFill>
              </a:rPr>
              <a:t>Ingripanden: </a:t>
            </a:r>
            <a:r>
              <a:rPr lang="sv-SE" sz="1200" dirty="0">
                <a:solidFill>
                  <a:schemeClr val="tx1"/>
                </a:solidFill>
                <a:hlinkClick r:id="rId9"/>
              </a:rPr>
              <a:t>http://www.fi.se/Tillsyn/Sanktioner/</a:t>
            </a:r>
            <a:endParaRPr lang="sv-SE" sz="1200" dirty="0">
              <a:solidFill>
                <a:schemeClr val="tx1"/>
              </a:solidFill>
            </a:endParaRPr>
          </a:p>
        </p:txBody>
      </p:sp>
      <p:pic>
        <p:nvPicPr>
          <p:cNvPr id="21" name="Picture 70"/>
          <p:cNvPicPr>
            <a:picLocks noChangeAspect="1"/>
          </p:cNvPicPr>
          <p:nvPr/>
        </p:nvPicPr>
        <p:blipFill>
          <a:blip r:embed="rId10">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11"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12"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13"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8" name="Rounded Rectangle 43">
            <a:hlinkClick r:id="rId13"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9" name="Rounded Rectangle 47">
            <a:hlinkClick r:id="rId14"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0" name="Rounded Rectangle 101">
            <a:hlinkClick r:id="rId15"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287626504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210622"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BANKER</a:t>
            </a:r>
            <a:endParaRPr lang="sv-SE" sz="1100" b="1" dirty="0"/>
          </a:p>
        </p:txBody>
      </p:sp>
      <p:sp>
        <p:nvSpPr>
          <p:cNvPr id="7" name="Rounded Rectangle 6"/>
          <p:cNvSpPr/>
          <p:nvPr/>
        </p:nvSpPr>
        <p:spPr>
          <a:xfrm>
            <a:off x="177603" y="2252750"/>
            <a:ext cx="552000"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a:hlinkClick r:id="rId2" action="ppaction://hlinksldjump"/>
          </p:cNvPr>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a:hlinkClick r:id="rId3" action="ppaction://hlinksldjump"/>
          </p:cNvPr>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a:hlinkClick r:id="rId4" action="ppaction://hlinksldjump"/>
          </p:cNvPr>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a:hlinkClick r:id="rId5" action="ppaction://hlinksldjump"/>
          </p:cNvPr>
          <p:cNvSpPr/>
          <p:nvPr/>
        </p:nvSpPr>
        <p:spPr>
          <a:xfrm>
            <a:off x="3056458" y="2252749"/>
            <a:ext cx="781161"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a:solidFill>
                  <a:schemeClr val="tx1"/>
                </a:solidFill>
              </a:rPr>
              <a:t>Bankerna spelar en viktig roll i det finansiella systemet och i samhällsekonomin. De lånar in pengar från hushåll och företag och lånar själva upp pengar på kapitalmarknaden, både i Sverige och internationellt. De lånar sedan ut pengar för bostadsköp eller andra investeringar. Bankerna gör det också möjligt att genomföra betalningar och finansiella transaktioner på ett effektivt sätt. Dessutom hanterar de finansiella risker genom att sprida och omfördela risker mellan olika aktörer eller över tiden. Ett vanligt exempel på riskspridning är att bankerna erbjuder bolån med olika löptider eller försäkrings- och fondsparande</a:t>
            </a:r>
            <a:r>
              <a:rPr lang="sv-SE" sz="1200" dirty="0" smtClean="0">
                <a:solidFill>
                  <a:schemeClr val="tx1"/>
                </a:solidFill>
              </a:rPr>
              <a:t>.</a:t>
            </a:r>
          </a:p>
          <a:p>
            <a:endParaRPr lang="sv-SE" sz="1200" dirty="0">
              <a:solidFill>
                <a:schemeClr val="tx1"/>
              </a:solidFill>
            </a:endParaRPr>
          </a:p>
          <a:p>
            <a:r>
              <a:rPr lang="sv-SE" sz="1200" dirty="0">
                <a:solidFill>
                  <a:schemeClr val="tx1"/>
                </a:solidFill>
              </a:rPr>
              <a:t>Det finns drygt 100 banker i Sverige. Bankmarknaden består av svenska universalbanker, sparbanker och medlemsbanker. Dessutom har många utländska banker verksamhet i Sverige. Numera har också kreditmarknadsbolag möjlighet att ta emot sparmedel.</a:t>
            </a:r>
          </a:p>
        </p:txBody>
      </p:sp>
      <p:pic>
        <p:nvPicPr>
          <p:cNvPr id="21"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7"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8"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8"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9"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0"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43883049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210622"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BANKER</a:t>
            </a:r>
            <a:endParaRPr lang="sv-SE" sz="1100" b="1" dirty="0"/>
          </a:p>
        </p:txBody>
      </p:sp>
      <p:sp>
        <p:nvSpPr>
          <p:cNvPr id="7" name="Rounded Rectangle 6">
            <a:hlinkClick r:id="rId2" action="ppaction://hlinksldjump"/>
          </p:cNvPr>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p:cNvSpPr/>
          <p:nvPr/>
        </p:nvSpPr>
        <p:spPr>
          <a:xfrm>
            <a:off x="729603" y="2252750"/>
            <a:ext cx="552000"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a:hlinkClick r:id="rId3" action="ppaction://hlinksldjump"/>
          </p:cNvPr>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a:hlinkClick r:id="rId4" action="ppaction://hlinksldjump"/>
          </p:cNvPr>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a:hlinkClick r:id="rId5" action="ppaction://hlinksldjump"/>
          </p:cNvPr>
          <p:cNvSpPr/>
          <p:nvPr/>
        </p:nvSpPr>
        <p:spPr>
          <a:xfrm>
            <a:off x="3056458" y="2252749"/>
            <a:ext cx="781161"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a:solidFill>
                  <a:schemeClr val="tx1"/>
                </a:solidFill>
              </a:rPr>
              <a:t>Bankernas kärnverksamhet är att omvandla sparande till finansiering, hantera risker och erbjuda effektiva betalningslösningar. Bankerna är en viktig del i människors vardag genom att de tillhandahåller produkter och tjänster som gör det enklare att sköta vardagsekonomin, spara och låna pengar. Bankerna skapar genom kreditgivning och andra finansiella tjänster förutsättningar för små och medelstora företag att starta och växa och för stora företag att lyckas i den internationella konkurrensen. Verksamheter som pensionssparande och fondförvaltning har stor betydelse vid sidan av den traditionella bankverksamheten.</a:t>
            </a:r>
          </a:p>
        </p:txBody>
      </p:sp>
      <p:pic>
        <p:nvPicPr>
          <p:cNvPr id="21"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7"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8"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8"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9"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0"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415549602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210622"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BANKER</a:t>
            </a:r>
            <a:endParaRPr lang="sv-SE" sz="1100" b="1" dirty="0"/>
          </a:p>
        </p:txBody>
      </p:sp>
      <p:sp>
        <p:nvSpPr>
          <p:cNvPr id="7" name="Rounded Rectangle 6">
            <a:hlinkClick r:id="rId2" action="ppaction://hlinksldjump"/>
          </p:cNvPr>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a:hlinkClick r:id="rId3" action="ppaction://hlinksldjump"/>
          </p:cNvPr>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p:cNvSpPr/>
          <p:nvPr/>
        </p:nvSpPr>
        <p:spPr>
          <a:xfrm>
            <a:off x="1281603" y="2252750"/>
            <a:ext cx="552000"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a:hlinkClick r:id="rId4" action="ppaction://hlinksldjump"/>
          </p:cNvPr>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a:hlinkClick r:id="rId5" action="ppaction://hlinksldjump"/>
          </p:cNvPr>
          <p:cNvSpPr/>
          <p:nvPr/>
        </p:nvSpPr>
        <p:spPr>
          <a:xfrm>
            <a:off x="3056458" y="2252749"/>
            <a:ext cx="781161"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100" dirty="0">
                <a:solidFill>
                  <a:schemeClr val="tx1"/>
                </a:solidFill>
              </a:rPr>
              <a:t>Den svenska bankmarknaden har förändrats starkt under de senaste 20 åren. Tack vare stor innovationsförmåga har de svenska bankerna utvecklat många IT-baserade produkter och tjänster. Denna utveckling har lett till att de flesta kunder numera betalar med kort och gör sina bankärenden via internet. I dag kan även flertalet banktjänster utföras i mobiltelefonen. Många banker har kontor spridda över landet. Antalet bankkontor uppgick 2012 till 1830 stycken</a:t>
            </a:r>
            <a:r>
              <a:rPr lang="sv-SE" sz="1100" dirty="0" smtClean="0">
                <a:solidFill>
                  <a:schemeClr val="tx1"/>
                </a:solidFill>
              </a:rPr>
              <a:t>.</a:t>
            </a:r>
          </a:p>
          <a:p>
            <a:endParaRPr lang="sv-SE" sz="1100" dirty="0">
              <a:solidFill>
                <a:schemeClr val="tx1"/>
              </a:solidFill>
            </a:endParaRPr>
          </a:p>
          <a:p>
            <a:r>
              <a:rPr lang="sv-SE" sz="1100" dirty="0">
                <a:solidFill>
                  <a:schemeClr val="tx1"/>
                </a:solidFill>
              </a:rPr>
              <a:t>Den största delen av bankernas inlåning kommer från svenska hushåll. Alla institut som har tillstånd att ta emot kunders medel på konto är anslutna till den statliga insättningsgarantin. Den garanterar sparare ersättning upp till 100 000 euro om institutet skulle gå i konkurs. Insättningsgarantin sköts av Riksgälden</a:t>
            </a:r>
            <a:r>
              <a:rPr lang="sv-SE" sz="1100" dirty="0" smtClean="0">
                <a:solidFill>
                  <a:schemeClr val="tx1"/>
                </a:solidFill>
              </a:rPr>
              <a:t>.</a:t>
            </a:r>
          </a:p>
          <a:p>
            <a:endParaRPr lang="sv-SE" sz="1100" dirty="0">
              <a:solidFill>
                <a:schemeClr val="tx1"/>
              </a:solidFill>
            </a:endParaRPr>
          </a:p>
          <a:p>
            <a:r>
              <a:rPr lang="sv-SE" sz="1100" dirty="0">
                <a:solidFill>
                  <a:schemeClr val="tx1"/>
                </a:solidFill>
              </a:rPr>
              <a:t>Nästan alla betalningar i Sverige sker via förmedling av bankerna eller kontokortsföretagen. Betalningssystemet drivs bland annat av Bankgirot som ägs gemensamt av bankerna och av </a:t>
            </a:r>
            <a:r>
              <a:rPr lang="sv-SE" sz="1100" dirty="0" err="1">
                <a:solidFill>
                  <a:schemeClr val="tx1"/>
                </a:solidFill>
              </a:rPr>
              <a:t>PlusGirot</a:t>
            </a:r>
            <a:r>
              <a:rPr lang="sv-SE" sz="1100" dirty="0">
                <a:solidFill>
                  <a:schemeClr val="tx1"/>
                </a:solidFill>
              </a:rPr>
              <a:t> som ägs av Nordea. Uppdraget att verka för ett säkert och effektivt betalningsväsende sköts av Riksbanken</a:t>
            </a:r>
            <a:r>
              <a:rPr lang="sv-SE" sz="1100" dirty="0" smtClean="0">
                <a:solidFill>
                  <a:schemeClr val="tx1"/>
                </a:solidFill>
              </a:rPr>
              <a:t>.</a:t>
            </a:r>
          </a:p>
          <a:p>
            <a:endParaRPr lang="sv-SE" sz="1100" dirty="0">
              <a:solidFill>
                <a:schemeClr val="tx1"/>
              </a:solidFill>
            </a:endParaRPr>
          </a:p>
          <a:p>
            <a:r>
              <a:rPr lang="sv-SE" sz="1100" dirty="0">
                <a:solidFill>
                  <a:schemeClr val="tx1"/>
                </a:solidFill>
              </a:rPr>
              <a:t>Banker och andra kreditinstitut betalar löpande avgifter till den statliga Stabilitetsfonden och till Insättningsgarantifonden. Riksgälden är ansvarig för fonderna. Bankerna finansierar också Finansinspektionens verksamhet. Myndigheten har i uppdrag att kontrollera bankernas verksamhet och hantering av risker. Finansinspektionen kan ingripa om en bank missköter sig. Bankerna lämnar löpande information om sin verksamhet till både Finansinspektionen och Riksbanken.</a:t>
            </a:r>
          </a:p>
        </p:txBody>
      </p:sp>
      <p:pic>
        <p:nvPicPr>
          <p:cNvPr id="21"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7"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8"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5"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6"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27"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234848962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210622"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BANKER</a:t>
            </a:r>
            <a:endParaRPr lang="sv-SE" sz="1100" b="1" dirty="0"/>
          </a:p>
        </p:txBody>
      </p:sp>
      <p:sp>
        <p:nvSpPr>
          <p:cNvPr id="7" name="Rounded Rectangle 6">
            <a:hlinkClick r:id="rId2" action="ppaction://hlinksldjump"/>
          </p:cNvPr>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a:hlinkClick r:id="rId3" action="ppaction://hlinksldjump"/>
          </p:cNvPr>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a:hlinkClick r:id="rId4" action="ppaction://hlinksldjump"/>
          </p:cNvPr>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p:cNvSpPr/>
          <p:nvPr/>
        </p:nvSpPr>
        <p:spPr>
          <a:xfrm>
            <a:off x="1833603" y="2252750"/>
            <a:ext cx="1222855" cy="299257"/>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a:hlinkClick r:id="rId5" action="ppaction://hlinksldjump"/>
          </p:cNvPr>
          <p:cNvSpPr/>
          <p:nvPr/>
        </p:nvSpPr>
        <p:spPr>
          <a:xfrm>
            <a:off x="3056458" y="2252749"/>
            <a:ext cx="781161"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a:solidFill>
                  <a:schemeClr val="tx1"/>
                </a:solidFill>
              </a:rPr>
              <a:t>Tillståndet för bankerna är ofta avgörande i en finansiell kris. En bank kan till exempel hamna i kris genom att de som lånat pengar av banken inte kan betala sina räntor och amorteringar. Då stryps flödet av pengar till banken. Banken får svårt att betala sina egna lån, att låna in och ut pengar och att förmedla betalningar. Riksgälden och Riksbanken kan bistå med stöd och likvida medel för att undvika att banken går i konkurs på grund av tillfällig likviditetsbrist. Det sker bara om de bedömer att banken både är sund och viktig för det finansiella systemet. </a:t>
            </a:r>
          </a:p>
        </p:txBody>
      </p:sp>
      <p:pic>
        <p:nvPicPr>
          <p:cNvPr id="21"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7"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8"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5"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6"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27"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126723376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210622"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BANKER</a:t>
            </a:r>
            <a:endParaRPr lang="sv-SE" sz="1100" b="1" dirty="0"/>
          </a:p>
        </p:txBody>
      </p:sp>
      <p:sp>
        <p:nvSpPr>
          <p:cNvPr id="7" name="Rounded Rectangle 6">
            <a:hlinkClick r:id="rId2" action="ppaction://hlinksldjump"/>
          </p:cNvPr>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a:hlinkClick r:id="rId3" action="ppaction://hlinksldjump"/>
          </p:cNvPr>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a:hlinkClick r:id="rId4" action="ppaction://hlinksldjump"/>
          </p:cNvPr>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a:hlinkClick r:id="rId5" action="ppaction://hlinksldjump"/>
          </p:cNvPr>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p:cNvSpPr/>
          <p:nvPr/>
        </p:nvSpPr>
        <p:spPr>
          <a:xfrm>
            <a:off x="3056458" y="2252749"/>
            <a:ext cx="781161"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a:solidFill>
                  <a:schemeClr val="tx1"/>
                </a:solidFill>
              </a:rPr>
              <a:t>Svenska bankföreningen: </a:t>
            </a:r>
            <a:r>
              <a:rPr lang="sv-SE" sz="1200" dirty="0">
                <a:solidFill>
                  <a:schemeClr val="tx1"/>
                </a:solidFill>
                <a:hlinkClick r:id="rId6"/>
              </a:rPr>
              <a:t>http://</a:t>
            </a:r>
            <a:r>
              <a:rPr lang="sv-SE" sz="1200" dirty="0" smtClean="0">
                <a:solidFill>
                  <a:schemeClr val="tx1"/>
                </a:solidFill>
                <a:hlinkClick r:id="rId6"/>
              </a:rPr>
              <a:t>www.swedishbankers.se/web/bf.nsf</a:t>
            </a:r>
            <a:endParaRPr lang="sv-SE" sz="1200" dirty="0" smtClean="0">
              <a:solidFill>
                <a:schemeClr val="tx1"/>
              </a:solidFill>
            </a:endParaRPr>
          </a:p>
          <a:p>
            <a:endParaRPr lang="sv-SE" sz="1200" dirty="0">
              <a:solidFill>
                <a:schemeClr val="tx1"/>
              </a:solidFill>
            </a:endParaRPr>
          </a:p>
          <a:p>
            <a:r>
              <a:rPr lang="sv-SE" sz="1200" dirty="0">
                <a:solidFill>
                  <a:schemeClr val="tx1"/>
                </a:solidFill>
              </a:rPr>
              <a:t>Insättningsgarantin: </a:t>
            </a:r>
            <a:r>
              <a:rPr lang="sv-SE" sz="1200" dirty="0">
                <a:solidFill>
                  <a:schemeClr val="tx1"/>
                </a:solidFill>
                <a:hlinkClick r:id="rId7"/>
              </a:rPr>
              <a:t>https://www.riksgalden.se/sv/Insattningsgarantin/Om_Insattningsgarantin/</a:t>
            </a:r>
            <a:endParaRPr lang="sv-SE" sz="1200" dirty="0">
              <a:solidFill>
                <a:schemeClr val="tx1"/>
              </a:solidFill>
            </a:endParaRPr>
          </a:p>
        </p:txBody>
      </p:sp>
      <p:pic>
        <p:nvPicPr>
          <p:cNvPr id="21" name="Picture 70"/>
          <p:cNvPicPr>
            <a:picLocks noChangeAspect="1"/>
          </p:cNvPicPr>
          <p:nvPr/>
        </p:nvPicPr>
        <p:blipFill>
          <a:blip r:embed="rId8">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9"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10"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11"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5" name="Rounded Rectangle 43">
            <a:hlinkClick r:id="rId11"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6" name="Rounded Rectangle 47">
            <a:hlinkClick r:id="rId12"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27" name="Rounded Rectangle 101">
            <a:hlinkClick r:id="rId13"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226058525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210622"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FÖRETAG &amp; HUSHÅLL</a:t>
            </a:r>
            <a:endParaRPr lang="sv-SE" sz="1100" b="1" dirty="0"/>
          </a:p>
        </p:txBody>
      </p:sp>
      <p:sp>
        <p:nvSpPr>
          <p:cNvPr id="7" name="Rounded Rectangle 6"/>
          <p:cNvSpPr/>
          <p:nvPr/>
        </p:nvSpPr>
        <p:spPr>
          <a:xfrm>
            <a:off x="177603" y="2252750"/>
            <a:ext cx="552000"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a:hlinkClick r:id="rId2" action="ppaction://hlinksldjump"/>
          </p:cNvPr>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a:hlinkClick r:id="rId3" action="ppaction://hlinksldjump"/>
          </p:cNvPr>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a:hlinkClick r:id="rId4" action="ppaction://hlinksldjump"/>
          </p:cNvPr>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a:solidFill>
                  <a:schemeClr val="tx1"/>
                </a:solidFill>
              </a:rPr>
              <a:t>Hushållen och företagen är dagligen beroende av finanssektorn. Nästan alla betalningar mellan hushåll, företag och offentlig sektor sker med bankerna som förmedlare. Hushållens sparande går via finanssektorn till företagens investeringar och till de egna bostadsköpen</a:t>
            </a:r>
            <a:r>
              <a:rPr lang="sv-SE" sz="1200" dirty="0" smtClean="0">
                <a:solidFill>
                  <a:schemeClr val="tx1"/>
                </a:solidFill>
              </a:rPr>
              <a:t>.</a:t>
            </a:r>
          </a:p>
          <a:p>
            <a:endParaRPr lang="sv-SE" sz="1200" dirty="0">
              <a:solidFill>
                <a:schemeClr val="tx1"/>
              </a:solidFill>
            </a:endParaRPr>
          </a:p>
          <a:p>
            <a:r>
              <a:rPr lang="sv-SE" sz="1200" dirty="0">
                <a:solidFill>
                  <a:schemeClr val="tx1"/>
                </a:solidFill>
              </a:rPr>
              <a:t>I Sverige finns cirka fem miljoner hushåll och en miljon företag. De är de främsta användarna av de tjänster som den finansiella sektorn förmedlar.  </a:t>
            </a:r>
          </a:p>
        </p:txBody>
      </p:sp>
      <p:pic>
        <p:nvPicPr>
          <p:cNvPr id="21" name="Picture 70"/>
          <p:cNvPicPr>
            <a:picLocks noChangeAspect="1"/>
          </p:cNvPicPr>
          <p:nvPr/>
        </p:nvPicPr>
        <p:blipFill>
          <a:blip r:embed="rId5">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6"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7"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8"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5" name="Rounded Rectangle 43">
            <a:hlinkClick r:id="rId8"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6" name="Rounded Rectangle 47">
            <a:hlinkClick r:id="rId9"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27" name="Rounded Rectangle 101">
            <a:hlinkClick r:id="rId10"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189112859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210622"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FÖRETAG &amp; HUSHÅLL</a:t>
            </a:r>
            <a:endParaRPr lang="sv-SE" sz="1100" b="1" dirty="0"/>
          </a:p>
        </p:txBody>
      </p:sp>
      <p:sp>
        <p:nvSpPr>
          <p:cNvPr id="7" name="Rounded Rectangle 6">
            <a:hlinkClick r:id="rId2" action="ppaction://hlinksldjump"/>
          </p:cNvPr>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p:cNvSpPr/>
          <p:nvPr/>
        </p:nvSpPr>
        <p:spPr>
          <a:xfrm>
            <a:off x="729603" y="2252750"/>
            <a:ext cx="552000"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a:hlinkClick r:id="rId3" action="ppaction://hlinksldjump"/>
          </p:cNvPr>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a:hlinkClick r:id="rId4" action="ppaction://hlinksldjump"/>
          </p:cNvPr>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a:solidFill>
                  <a:schemeClr val="tx1"/>
                </a:solidFill>
              </a:rPr>
              <a:t>Hushåll och företag står för en stor del av det sparande som gör att bankerna har kapital att låna ut. Nästan hälften av all inlåning till bankerna kommer från hushållen och en dryg fjärdedel från företagen. Övrig inlåning hämtar bankerna ofta utomlands. Hushåll och företag är också de stora låntagarna i det finansiella systemet.  </a:t>
            </a:r>
          </a:p>
        </p:txBody>
      </p:sp>
      <p:pic>
        <p:nvPicPr>
          <p:cNvPr id="21" name="Picture 70"/>
          <p:cNvPicPr>
            <a:picLocks noChangeAspect="1"/>
          </p:cNvPicPr>
          <p:nvPr/>
        </p:nvPicPr>
        <p:blipFill>
          <a:blip r:embed="rId5">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6"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7"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8"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5" name="Rounded Rectangle 43">
            <a:hlinkClick r:id="rId8"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6" name="Rounded Rectangle 47">
            <a:hlinkClick r:id="rId9"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27" name="Rounded Rectangle 101">
            <a:hlinkClick r:id="rId10"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26509561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Picture 70"/>
          <p:cNvPicPr>
            <a:picLocks noChangeAspect="1"/>
          </p:cNvPicPr>
          <p:nvPr/>
        </p:nvPicPr>
        <p:blipFill>
          <a:blip r:embed="rId2">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2" name="Rounded Rectangle 1"/>
          <p:cNvSpPr/>
          <p:nvPr/>
        </p:nvSpPr>
        <p:spPr>
          <a:xfrm>
            <a:off x="4969220" y="1543501"/>
            <a:ext cx="1187364"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RIKSDAGEN</a:t>
            </a:r>
            <a:endParaRPr lang="sv-SE" sz="1100" b="1" dirty="0"/>
          </a:p>
        </p:txBody>
      </p:sp>
      <p:cxnSp>
        <p:nvCxnSpPr>
          <p:cNvPr id="92" name="Straight Arrow Connector 91"/>
          <p:cNvCxnSpPr/>
          <p:nvPr/>
        </p:nvCxnSpPr>
        <p:spPr>
          <a:xfrm flipV="1">
            <a:off x="3475656" y="4768799"/>
            <a:ext cx="0" cy="515216"/>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93" name="Straight Connector 92"/>
          <p:cNvCxnSpPr/>
          <p:nvPr/>
        </p:nvCxnSpPr>
        <p:spPr>
          <a:xfrm>
            <a:off x="3475656" y="5284015"/>
            <a:ext cx="4974744" cy="0"/>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94" name="Straight Connector 93"/>
          <p:cNvCxnSpPr/>
          <p:nvPr/>
        </p:nvCxnSpPr>
        <p:spPr>
          <a:xfrm flipV="1">
            <a:off x="8450400" y="3589026"/>
            <a:ext cx="0" cy="1694989"/>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sp>
        <p:nvSpPr>
          <p:cNvPr id="27" name="Rounded Rectangle 26"/>
          <p:cNvSpPr/>
          <p:nvPr/>
        </p:nvSpPr>
        <p:spPr>
          <a:xfrm>
            <a:off x="3311501" y="3458462"/>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RIKSBANKEN</a:t>
            </a:r>
            <a:endParaRPr lang="sv-SE" sz="1100" b="1" dirty="0"/>
          </a:p>
        </p:txBody>
      </p:sp>
      <p:sp>
        <p:nvSpPr>
          <p:cNvPr id="28" name="Rounded Rectangle 27"/>
          <p:cNvSpPr/>
          <p:nvPr/>
        </p:nvSpPr>
        <p:spPr>
          <a:xfrm>
            <a:off x="3311501" y="4233248"/>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BANKER</a:t>
            </a:r>
            <a:endParaRPr lang="sv-SE" sz="1100" b="1" dirty="0"/>
          </a:p>
        </p:txBody>
      </p:sp>
      <p:sp>
        <p:nvSpPr>
          <p:cNvPr id="29" name="Rounded Rectangle 28"/>
          <p:cNvSpPr/>
          <p:nvPr/>
        </p:nvSpPr>
        <p:spPr>
          <a:xfrm>
            <a:off x="4967227" y="3458462"/>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solidFill>
                  <a:schemeClr val="lt1"/>
                </a:solidFill>
              </a:rPr>
              <a:t>RIKSGÄLDEN</a:t>
            </a:r>
            <a:endParaRPr lang="sv-SE" sz="1100" b="1" dirty="0">
              <a:solidFill>
                <a:schemeClr val="lt1"/>
              </a:solidFill>
            </a:endParaRPr>
          </a:p>
        </p:txBody>
      </p:sp>
      <p:sp>
        <p:nvSpPr>
          <p:cNvPr id="30" name="Rounded Rectangle 29"/>
          <p:cNvSpPr/>
          <p:nvPr/>
        </p:nvSpPr>
        <p:spPr>
          <a:xfrm>
            <a:off x="6622929" y="3458462"/>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FINANS-</a:t>
            </a:r>
          </a:p>
          <a:p>
            <a:pPr algn="ctr"/>
            <a:r>
              <a:rPr lang="en-GB" sz="1100" b="1" dirty="0"/>
              <a:t>INSPEKTIONEN</a:t>
            </a:r>
            <a:endParaRPr lang="sv-SE" sz="1100" b="1" dirty="0"/>
          </a:p>
        </p:txBody>
      </p:sp>
      <p:sp>
        <p:nvSpPr>
          <p:cNvPr id="31" name="Rounded Rectangle 30"/>
          <p:cNvSpPr/>
          <p:nvPr/>
        </p:nvSpPr>
        <p:spPr>
          <a:xfrm>
            <a:off x="6622929" y="4233248"/>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FÖRSÄKRINGS-</a:t>
            </a:r>
          </a:p>
          <a:p>
            <a:pPr algn="ctr"/>
            <a:r>
              <a:rPr lang="en-GB" sz="1100" b="1" dirty="0"/>
              <a:t>BOLAG</a:t>
            </a:r>
            <a:endParaRPr lang="sv-SE" sz="1100" b="1" dirty="0"/>
          </a:p>
        </p:txBody>
      </p:sp>
      <p:sp>
        <p:nvSpPr>
          <p:cNvPr id="32" name="Rounded Rectangle 31"/>
          <p:cNvSpPr/>
          <p:nvPr/>
        </p:nvSpPr>
        <p:spPr>
          <a:xfrm>
            <a:off x="4961454" y="2284508"/>
            <a:ext cx="1187365" cy="96897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REGERINGEN</a:t>
            </a:r>
          </a:p>
          <a:p>
            <a:pPr algn="ctr"/>
            <a:endParaRPr lang="en-GB" sz="1100" b="1" dirty="0"/>
          </a:p>
          <a:p>
            <a:pPr algn="ctr"/>
            <a:r>
              <a:rPr lang="en-GB" sz="900" b="1" dirty="0"/>
              <a:t>FINANS-</a:t>
            </a:r>
          </a:p>
          <a:p>
            <a:pPr algn="ctr"/>
            <a:r>
              <a:rPr lang="en-GB" sz="900" b="1" dirty="0"/>
              <a:t>DEPARTEMENTET</a:t>
            </a:r>
            <a:endParaRPr lang="sv-SE" sz="900" b="1" dirty="0"/>
          </a:p>
        </p:txBody>
      </p:sp>
      <p:sp>
        <p:nvSpPr>
          <p:cNvPr id="33" name="Rounded Rectangle 32"/>
          <p:cNvSpPr/>
          <p:nvPr/>
        </p:nvSpPr>
        <p:spPr>
          <a:xfrm>
            <a:off x="4974411" y="4233248"/>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solidFill>
                  <a:schemeClr val="lt1"/>
                </a:solidFill>
              </a:rPr>
              <a:t>FÖRETAG &amp;</a:t>
            </a:r>
          </a:p>
          <a:p>
            <a:pPr algn="ctr"/>
            <a:r>
              <a:rPr lang="en-GB" sz="1100" b="1" dirty="0">
                <a:solidFill>
                  <a:schemeClr val="lt1"/>
                </a:solidFill>
              </a:rPr>
              <a:t>HUSHÅLL</a:t>
            </a:r>
            <a:endParaRPr lang="sv-SE" sz="1100" b="1" dirty="0">
              <a:solidFill>
                <a:schemeClr val="lt1"/>
              </a:solidFill>
            </a:endParaRPr>
          </a:p>
        </p:txBody>
      </p:sp>
      <p:cxnSp>
        <p:nvCxnSpPr>
          <p:cNvPr id="45" name="Straight Connector 44"/>
          <p:cNvCxnSpPr>
            <a:stCxn id="2" idx="1"/>
          </p:cNvCxnSpPr>
          <p:nvPr/>
        </p:nvCxnSpPr>
        <p:spPr>
          <a:xfrm flipH="1">
            <a:off x="4498863" y="1811276"/>
            <a:ext cx="470355" cy="0"/>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47" name="Straight Connector 46"/>
          <p:cNvCxnSpPr/>
          <p:nvPr/>
        </p:nvCxnSpPr>
        <p:spPr>
          <a:xfrm>
            <a:off x="4498863" y="1811276"/>
            <a:ext cx="0" cy="1180397"/>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49" name="Straight Connector 48"/>
          <p:cNvCxnSpPr/>
          <p:nvPr/>
        </p:nvCxnSpPr>
        <p:spPr>
          <a:xfrm flipH="1">
            <a:off x="3905183" y="2984207"/>
            <a:ext cx="593686" cy="7467"/>
          </a:xfrm>
          <a:prstGeom prst="line">
            <a:avLst/>
          </a:prstGeom>
          <a:ln>
            <a:solidFill>
              <a:schemeClr val="bg1">
                <a:lumMod val="75000"/>
              </a:schemeClr>
            </a:solidFill>
          </a:ln>
        </p:spPr>
        <p:style>
          <a:lnRef idx="3">
            <a:schemeClr val="accent3"/>
          </a:lnRef>
          <a:fillRef idx="0">
            <a:schemeClr val="accent3"/>
          </a:fillRef>
          <a:effectRef idx="2">
            <a:schemeClr val="accent3"/>
          </a:effectRef>
          <a:fontRef idx="minor">
            <a:schemeClr val="tx1"/>
          </a:fontRef>
        </p:style>
      </p:cxnSp>
      <p:cxnSp>
        <p:nvCxnSpPr>
          <p:cNvPr id="51" name="Straight Arrow Connector 50"/>
          <p:cNvCxnSpPr>
            <a:endCxn id="27" idx="0"/>
          </p:cNvCxnSpPr>
          <p:nvPr/>
        </p:nvCxnSpPr>
        <p:spPr>
          <a:xfrm>
            <a:off x="3905183" y="2991673"/>
            <a:ext cx="0" cy="466788"/>
          </a:xfrm>
          <a:prstGeom prst="straightConnector1">
            <a:avLst/>
          </a:prstGeom>
          <a:ln>
            <a:solidFill>
              <a:schemeClr val="bg1">
                <a:lumMod val="75000"/>
              </a:schemeClr>
            </a:solidFill>
            <a:tailEnd type="triangle"/>
          </a:ln>
        </p:spPr>
        <p:style>
          <a:lnRef idx="3">
            <a:schemeClr val="accent2"/>
          </a:lnRef>
          <a:fillRef idx="0">
            <a:schemeClr val="accent2"/>
          </a:fillRef>
          <a:effectRef idx="2">
            <a:schemeClr val="accent2"/>
          </a:effectRef>
          <a:fontRef idx="minor">
            <a:schemeClr val="tx1"/>
          </a:fontRef>
        </p:style>
      </p:cxnSp>
      <p:cxnSp>
        <p:nvCxnSpPr>
          <p:cNvPr id="56" name="Straight Connector 55"/>
          <p:cNvCxnSpPr/>
          <p:nvPr/>
        </p:nvCxnSpPr>
        <p:spPr>
          <a:xfrm flipH="1">
            <a:off x="4714124" y="1968707"/>
            <a:ext cx="260286" cy="0"/>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59" name="Straight Connector 58"/>
          <p:cNvCxnSpPr/>
          <p:nvPr/>
        </p:nvCxnSpPr>
        <p:spPr>
          <a:xfrm>
            <a:off x="4714124" y="1968707"/>
            <a:ext cx="0" cy="566682"/>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61" name="Straight Arrow Connector 60"/>
          <p:cNvCxnSpPr/>
          <p:nvPr/>
        </p:nvCxnSpPr>
        <p:spPr>
          <a:xfrm flipV="1">
            <a:off x="4714124" y="2527870"/>
            <a:ext cx="250320" cy="7519"/>
          </a:xfrm>
          <a:prstGeom prst="straightConnector1">
            <a:avLst/>
          </a:prstGeom>
          <a:ln>
            <a:solidFill>
              <a:schemeClr val="bg1">
                <a:lumMod val="75000"/>
              </a:schemeClr>
            </a:solidFill>
            <a:tailEnd type="triangle"/>
          </a:ln>
        </p:spPr>
        <p:style>
          <a:lnRef idx="3">
            <a:schemeClr val="accent2"/>
          </a:lnRef>
          <a:fillRef idx="0">
            <a:schemeClr val="accent2"/>
          </a:fillRef>
          <a:effectRef idx="2">
            <a:schemeClr val="accent2"/>
          </a:effectRef>
          <a:fontRef idx="minor">
            <a:schemeClr val="tx1"/>
          </a:fontRef>
        </p:style>
      </p:cxnSp>
      <p:cxnSp>
        <p:nvCxnSpPr>
          <p:cNvPr id="79" name="Straight Connector 78"/>
          <p:cNvCxnSpPr/>
          <p:nvPr/>
        </p:nvCxnSpPr>
        <p:spPr>
          <a:xfrm flipH="1">
            <a:off x="4714124" y="2984207"/>
            <a:ext cx="260286" cy="0"/>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81" name="Straight Connector 80"/>
          <p:cNvCxnSpPr/>
          <p:nvPr/>
        </p:nvCxnSpPr>
        <p:spPr>
          <a:xfrm>
            <a:off x="4714124" y="2984207"/>
            <a:ext cx="0" cy="668395"/>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104" name="Straight Connector 103"/>
          <p:cNvCxnSpPr>
            <a:stCxn id="32" idx="3"/>
          </p:cNvCxnSpPr>
          <p:nvPr/>
        </p:nvCxnSpPr>
        <p:spPr>
          <a:xfrm flipV="1">
            <a:off x="6148819" y="2767667"/>
            <a:ext cx="1067794" cy="1326"/>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106" name="Straight Arrow Connector 105"/>
          <p:cNvCxnSpPr>
            <a:endCxn id="30" idx="0"/>
          </p:cNvCxnSpPr>
          <p:nvPr/>
        </p:nvCxnSpPr>
        <p:spPr>
          <a:xfrm flipH="1">
            <a:off x="7216612" y="2767666"/>
            <a:ext cx="2278" cy="690795"/>
          </a:xfrm>
          <a:prstGeom prst="straightConnector1">
            <a:avLst/>
          </a:prstGeom>
          <a:ln>
            <a:solidFill>
              <a:schemeClr val="bg1">
                <a:lumMod val="75000"/>
              </a:schemeClr>
            </a:solidFill>
            <a:tailEnd type="triangle"/>
          </a:ln>
        </p:spPr>
        <p:style>
          <a:lnRef idx="3">
            <a:schemeClr val="accent2"/>
          </a:lnRef>
          <a:fillRef idx="0">
            <a:schemeClr val="accent2"/>
          </a:fillRef>
          <a:effectRef idx="2">
            <a:schemeClr val="accent2"/>
          </a:effectRef>
          <a:fontRef idx="minor">
            <a:schemeClr val="tx1"/>
          </a:fontRef>
        </p:style>
      </p:cxnSp>
      <p:cxnSp>
        <p:nvCxnSpPr>
          <p:cNvPr id="112" name="Straight Connector 111"/>
          <p:cNvCxnSpPr>
            <a:stCxn id="30" idx="1"/>
          </p:cNvCxnSpPr>
          <p:nvPr/>
        </p:nvCxnSpPr>
        <p:spPr>
          <a:xfrm flipH="1">
            <a:off x="6404841" y="3726237"/>
            <a:ext cx="218088" cy="0"/>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114" name="Straight Connector 113"/>
          <p:cNvCxnSpPr/>
          <p:nvPr/>
        </p:nvCxnSpPr>
        <p:spPr>
          <a:xfrm>
            <a:off x="6397884" y="3726237"/>
            <a:ext cx="0" cy="757641"/>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122" name="Straight Connector 121"/>
          <p:cNvCxnSpPr>
            <a:stCxn id="30" idx="3"/>
          </p:cNvCxnSpPr>
          <p:nvPr/>
        </p:nvCxnSpPr>
        <p:spPr>
          <a:xfrm>
            <a:off x="7810293" y="3726237"/>
            <a:ext cx="397980" cy="0"/>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124" name="Straight Connector 123"/>
          <p:cNvCxnSpPr/>
          <p:nvPr/>
        </p:nvCxnSpPr>
        <p:spPr>
          <a:xfrm>
            <a:off x="8208275" y="3726237"/>
            <a:ext cx="0" cy="1356172"/>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126" name="Straight Connector 125"/>
          <p:cNvCxnSpPr/>
          <p:nvPr/>
        </p:nvCxnSpPr>
        <p:spPr>
          <a:xfrm flipH="1">
            <a:off x="3635683" y="5082409"/>
            <a:ext cx="4572591" cy="0"/>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128" name="Straight Arrow Connector 127"/>
          <p:cNvCxnSpPr/>
          <p:nvPr/>
        </p:nvCxnSpPr>
        <p:spPr>
          <a:xfrm flipV="1">
            <a:off x="3642641" y="4802084"/>
            <a:ext cx="0" cy="295259"/>
          </a:xfrm>
          <a:prstGeom prst="straightConnector1">
            <a:avLst/>
          </a:prstGeom>
          <a:ln>
            <a:solidFill>
              <a:schemeClr val="bg1">
                <a:lumMod val="75000"/>
              </a:schemeClr>
            </a:solidFill>
            <a:tailEnd type="triangle"/>
          </a:ln>
        </p:spPr>
        <p:style>
          <a:lnRef idx="3">
            <a:schemeClr val="accent2"/>
          </a:lnRef>
          <a:fillRef idx="0">
            <a:schemeClr val="accent2"/>
          </a:fillRef>
          <a:effectRef idx="2">
            <a:schemeClr val="accent2"/>
          </a:effectRef>
          <a:fontRef idx="minor">
            <a:schemeClr val="tx1"/>
          </a:fontRef>
        </p:style>
      </p:cxnSp>
      <p:cxnSp>
        <p:nvCxnSpPr>
          <p:cNvPr id="135" name="Straight Arrow Connector 134"/>
          <p:cNvCxnSpPr/>
          <p:nvPr/>
        </p:nvCxnSpPr>
        <p:spPr>
          <a:xfrm>
            <a:off x="4714124" y="3652601"/>
            <a:ext cx="260286" cy="0"/>
          </a:xfrm>
          <a:prstGeom prst="straightConnector1">
            <a:avLst/>
          </a:prstGeom>
          <a:ln>
            <a:solidFill>
              <a:schemeClr val="bg1">
                <a:lumMod val="75000"/>
              </a:schemeClr>
            </a:solidFill>
            <a:tailEnd type="triangle"/>
          </a:ln>
        </p:spPr>
        <p:style>
          <a:lnRef idx="3">
            <a:schemeClr val="accent2"/>
          </a:lnRef>
          <a:fillRef idx="0">
            <a:schemeClr val="accent2"/>
          </a:fillRef>
          <a:effectRef idx="2">
            <a:schemeClr val="accent2"/>
          </a:effectRef>
          <a:fontRef idx="minor">
            <a:schemeClr val="tx1"/>
          </a:fontRef>
        </p:style>
      </p:cxnSp>
      <p:cxnSp>
        <p:nvCxnSpPr>
          <p:cNvPr id="139" name="Straight Arrow Connector 138"/>
          <p:cNvCxnSpPr/>
          <p:nvPr/>
        </p:nvCxnSpPr>
        <p:spPr>
          <a:xfrm>
            <a:off x="6397884" y="4483878"/>
            <a:ext cx="225045" cy="2"/>
          </a:xfrm>
          <a:prstGeom prst="straightConnector1">
            <a:avLst/>
          </a:prstGeom>
          <a:ln>
            <a:solidFill>
              <a:schemeClr val="bg1">
                <a:lumMod val="75000"/>
              </a:schemeClr>
            </a:solidFill>
            <a:tailEnd type="triangle"/>
          </a:ln>
        </p:spPr>
        <p:style>
          <a:lnRef idx="3">
            <a:schemeClr val="accent3"/>
          </a:lnRef>
          <a:fillRef idx="0">
            <a:schemeClr val="accent3"/>
          </a:fillRef>
          <a:effectRef idx="2">
            <a:schemeClr val="accent3"/>
          </a:effectRef>
          <a:fontRef idx="minor">
            <a:schemeClr val="tx1"/>
          </a:fontRef>
        </p:style>
      </p:cxnSp>
      <p:cxnSp>
        <p:nvCxnSpPr>
          <p:cNvPr id="8" name="Straight Arrow Connector 7"/>
          <p:cNvCxnSpPr/>
          <p:nvPr/>
        </p:nvCxnSpPr>
        <p:spPr>
          <a:xfrm>
            <a:off x="7469367" y="3350086"/>
            <a:ext cx="0" cy="108376"/>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18" name="Straight Arrow Connector 17"/>
          <p:cNvCxnSpPr/>
          <p:nvPr/>
        </p:nvCxnSpPr>
        <p:spPr>
          <a:xfrm>
            <a:off x="3642641" y="3350086"/>
            <a:ext cx="0" cy="108376"/>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20" name="Straight Connector 19"/>
          <p:cNvCxnSpPr/>
          <p:nvPr/>
        </p:nvCxnSpPr>
        <p:spPr>
          <a:xfrm>
            <a:off x="3642641" y="3350086"/>
            <a:ext cx="3826726" cy="0"/>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24" name="Straight Arrow Connector 23"/>
          <p:cNvCxnSpPr>
            <a:stCxn id="32" idx="2"/>
            <a:endCxn id="29" idx="0"/>
          </p:cNvCxnSpPr>
          <p:nvPr/>
        </p:nvCxnSpPr>
        <p:spPr>
          <a:xfrm>
            <a:off x="5555136" y="3253478"/>
            <a:ext cx="5773" cy="204984"/>
          </a:xfrm>
          <a:prstGeom prst="straightConnector1">
            <a:avLst/>
          </a:prstGeom>
          <a:ln>
            <a:solidFill>
              <a:schemeClr val="bg1">
                <a:lumMod val="75000"/>
              </a:schemeClr>
            </a:solidFill>
            <a:headEnd type="triangle"/>
            <a:tailEnd type="triangle"/>
          </a:ln>
        </p:spPr>
        <p:style>
          <a:lnRef idx="3">
            <a:schemeClr val="accent4"/>
          </a:lnRef>
          <a:fillRef idx="0">
            <a:schemeClr val="accent4"/>
          </a:fillRef>
          <a:effectRef idx="2">
            <a:schemeClr val="accent4"/>
          </a:effectRef>
          <a:fontRef idx="minor">
            <a:schemeClr val="tx1"/>
          </a:fontRef>
        </p:style>
      </p:cxnSp>
      <p:cxnSp>
        <p:nvCxnSpPr>
          <p:cNvPr id="46" name="Straight Arrow Connector 45"/>
          <p:cNvCxnSpPr>
            <a:stCxn id="29" idx="2"/>
            <a:endCxn id="33" idx="0"/>
          </p:cNvCxnSpPr>
          <p:nvPr/>
        </p:nvCxnSpPr>
        <p:spPr>
          <a:xfrm>
            <a:off x="5560910" y="3994012"/>
            <a:ext cx="7183" cy="239236"/>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50" name="Straight Connector 49"/>
          <p:cNvCxnSpPr/>
          <p:nvPr/>
        </p:nvCxnSpPr>
        <p:spPr>
          <a:xfrm flipH="1">
            <a:off x="2939915" y="4671729"/>
            <a:ext cx="371586" cy="0"/>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53" name="Straight Connector 52"/>
          <p:cNvCxnSpPr/>
          <p:nvPr/>
        </p:nvCxnSpPr>
        <p:spPr>
          <a:xfrm flipV="1">
            <a:off x="2939915" y="3652602"/>
            <a:ext cx="6957" cy="1019126"/>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55" name="Straight Arrow Connector 54"/>
          <p:cNvCxnSpPr/>
          <p:nvPr/>
        </p:nvCxnSpPr>
        <p:spPr>
          <a:xfrm>
            <a:off x="2939915" y="3652601"/>
            <a:ext cx="371586" cy="0"/>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65" name="Straight Connector 64"/>
          <p:cNvCxnSpPr/>
          <p:nvPr/>
        </p:nvCxnSpPr>
        <p:spPr>
          <a:xfrm flipH="1">
            <a:off x="3211265" y="3932926"/>
            <a:ext cx="100236" cy="0"/>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67" name="Straight Connector 66"/>
          <p:cNvCxnSpPr/>
          <p:nvPr/>
        </p:nvCxnSpPr>
        <p:spPr>
          <a:xfrm>
            <a:off x="3211265" y="3932926"/>
            <a:ext cx="0" cy="388279"/>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69" name="Straight Arrow Connector 68"/>
          <p:cNvCxnSpPr/>
          <p:nvPr/>
        </p:nvCxnSpPr>
        <p:spPr>
          <a:xfrm>
            <a:off x="3218222" y="4321205"/>
            <a:ext cx="93278" cy="0"/>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73" name="Straight Arrow Connector 72"/>
          <p:cNvCxnSpPr>
            <a:stCxn id="28" idx="3"/>
            <a:endCxn id="33" idx="1"/>
          </p:cNvCxnSpPr>
          <p:nvPr/>
        </p:nvCxnSpPr>
        <p:spPr>
          <a:xfrm>
            <a:off x="4498864" y="4501023"/>
            <a:ext cx="475547" cy="0"/>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75" name="Straight Connector 74"/>
          <p:cNvCxnSpPr/>
          <p:nvPr/>
        </p:nvCxnSpPr>
        <p:spPr>
          <a:xfrm flipH="1">
            <a:off x="4797616" y="4321205"/>
            <a:ext cx="176795" cy="0"/>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77" name="Straight Connector 76"/>
          <p:cNvCxnSpPr/>
          <p:nvPr/>
        </p:nvCxnSpPr>
        <p:spPr>
          <a:xfrm flipV="1">
            <a:off x="4797616" y="3865302"/>
            <a:ext cx="0" cy="455903"/>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80" name="Straight Arrow Connector 79"/>
          <p:cNvCxnSpPr/>
          <p:nvPr/>
        </p:nvCxnSpPr>
        <p:spPr>
          <a:xfrm flipH="1">
            <a:off x="4498864" y="3880236"/>
            <a:ext cx="312666" cy="0"/>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95" name="Straight Arrow Connector 94"/>
          <p:cNvCxnSpPr/>
          <p:nvPr/>
        </p:nvCxnSpPr>
        <p:spPr>
          <a:xfrm flipH="1">
            <a:off x="7810293" y="3589026"/>
            <a:ext cx="640107" cy="0"/>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96" name="Straight Arrow Connector 95"/>
          <p:cNvCxnSpPr/>
          <p:nvPr/>
        </p:nvCxnSpPr>
        <p:spPr>
          <a:xfrm flipH="1">
            <a:off x="7900743" y="4483878"/>
            <a:ext cx="549657" cy="0"/>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85" name="Straight Arrow Connector 84"/>
          <p:cNvCxnSpPr/>
          <p:nvPr/>
        </p:nvCxnSpPr>
        <p:spPr>
          <a:xfrm flipH="1">
            <a:off x="6148819" y="2917004"/>
            <a:ext cx="109912"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89" name="Straight Connector 88"/>
          <p:cNvCxnSpPr/>
          <p:nvPr/>
        </p:nvCxnSpPr>
        <p:spPr>
          <a:xfrm>
            <a:off x="6258730" y="2917004"/>
            <a:ext cx="0" cy="809233"/>
          </a:xfrm>
          <a:prstGeom prst="line">
            <a:avLst/>
          </a:prstGeom>
        </p:spPr>
        <p:style>
          <a:lnRef idx="3">
            <a:schemeClr val="accent1"/>
          </a:lnRef>
          <a:fillRef idx="0">
            <a:schemeClr val="accent1"/>
          </a:fillRef>
          <a:effectRef idx="2">
            <a:schemeClr val="accent1"/>
          </a:effectRef>
          <a:fontRef idx="minor">
            <a:schemeClr val="tx1"/>
          </a:fontRef>
        </p:style>
      </p:cxnSp>
      <p:cxnSp>
        <p:nvCxnSpPr>
          <p:cNvPr id="91" name="Straight Arrow Connector 90"/>
          <p:cNvCxnSpPr>
            <a:endCxn id="29" idx="3"/>
          </p:cNvCxnSpPr>
          <p:nvPr/>
        </p:nvCxnSpPr>
        <p:spPr>
          <a:xfrm flipH="1">
            <a:off x="6154592" y="3726237"/>
            <a:ext cx="104138"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99" name="Straight Connector 98"/>
          <p:cNvCxnSpPr/>
          <p:nvPr/>
        </p:nvCxnSpPr>
        <p:spPr>
          <a:xfrm>
            <a:off x="6154592" y="3865302"/>
            <a:ext cx="104138"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01" name="Straight Connector 100"/>
          <p:cNvCxnSpPr/>
          <p:nvPr/>
        </p:nvCxnSpPr>
        <p:spPr>
          <a:xfrm>
            <a:off x="6258730" y="3865302"/>
            <a:ext cx="0" cy="711616"/>
          </a:xfrm>
          <a:prstGeom prst="line">
            <a:avLst/>
          </a:prstGeom>
        </p:spPr>
        <p:style>
          <a:lnRef idx="3">
            <a:schemeClr val="accent1"/>
          </a:lnRef>
          <a:fillRef idx="0">
            <a:schemeClr val="accent1"/>
          </a:fillRef>
          <a:effectRef idx="2">
            <a:schemeClr val="accent1"/>
          </a:effectRef>
          <a:fontRef idx="minor">
            <a:schemeClr val="tx1"/>
          </a:fontRef>
        </p:style>
      </p:cxnSp>
      <p:cxnSp>
        <p:nvCxnSpPr>
          <p:cNvPr id="103" name="Straight Arrow Connector 102"/>
          <p:cNvCxnSpPr/>
          <p:nvPr/>
        </p:nvCxnSpPr>
        <p:spPr>
          <a:xfrm flipH="1">
            <a:off x="6154592" y="4576918"/>
            <a:ext cx="104138"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09" name="Straight Arrow Connector 108"/>
          <p:cNvCxnSpPr/>
          <p:nvPr/>
        </p:nvCxnSpPr>
        <p:spPr>
          <a:xfrm>
            <a:off x="6161776" y="4671729"/>
            <a:ext cx="461154" cy="0"/>
          </a:xfrm>
          <a:prstGeom prst="straightConnector1">
            <a:avLst/>
          </a:prstGeom>
          <a:ln>
            <a:headEnd type="triangle"/>
            <a:tailEnd type="triangle"/>
          </a:ln>
        </p:spPr>
        <p:style>
          <a:lnRef idx="3">
            <a:schemeClr val="accent1"/>
          </a:lnRef>
          <a:fillRef idx="0">
            <a:schemeClr val="accent1"/>
          </a:fillRef>
          <a:effectRef idx="2">
            <a:schemeClr val="accent1"/>
          </a:effectRef>
          <a:fontRef idx="minor">
            <a:schemeClr val="tx1"/>
          </a:fontRef>
        </p:style>
      </p:cxnSp>
      <p:cxnSp>
        <p:nvCxnSpPr>
          <p:cNvPr id="119" name="Straight Arrow Connector 118"/>
          <p:cNvCxnSpPr/>
          <p:nvPr/>
        </p:nvCxnSpPr>
        <p:spPr>
          <a:xfrm>
            <a:off x="4506074" y="4667996"/>
            <a:ext cx="461154" cy="0"/>
          </a:xfrm>
          <a:prstGeom prst="straightConnector1">
            <a:avLst/>
          </a:prstGeom>
          <a:ln>
            <a:headEnd type="triangle"/>
            <a:tailEnd type="triangle"/>
          </a:ln>
        </p:spPr>
        <p:style>
          <a:lnRef idx="3">
            <a:schemeClr val="accent1"/>
          </a:lnRef>
          <a:fillRef idx="0">
            <a:schemeClr val="accent1"/>
          </a:fillRef>
          <a:effectRef idx="2">
            <a:schemeClr val="accent1"/>
          </a:effectRef>
          <a:fontRef idx="minor">
            <a:schemeClr val="tx1"/>
          </a:fontRef>
        </p:style>
      </p:cxnSp>
      <p:cxnSp>
        <p:nvCxnSpPr>
          <p:cNvPr id="113" name="Straight Connector 112"/>
          <p:cNvCxnSpPr/>
          <p:nvPr/>
        </p:nvCxnSpPr>
        <p:spPr>
          <a:xfrm flipV="1">
            <a:off x="4115764" y="4126645"/>
            <a:ext cx="0" cy="127721"/>
          </a:xfrm>
          <a:prstGeom prst="line">
            <a:avLst/>
          </a:prstGeom>
        </p:spPr>
        <p:style>
          <a:lnRef idx="3">
            <a:schemeClr val="accent1"/>
          </a:lnRef>
          <a:fillRef idx="0">
            <a:schemeClr val="accent1"/>
          </a:fillRef>
          <a:effectRef idx="2">
            <a:schemeClr val="accent1"/>
          </a:effectRef>
          <a:fontRef idx="minor">
            <a:schemeClr val="tx1"/>
          </a:fontRef>
        </p:style>
      </p:cxnSp>
      <p:grpSp>
        <p:nvGrpSpPr>
          <p:cNvPr id="3" name="Grupp 2"/>
          <p:cNvGrpSpPr/>
          <p:nvPr/>
        </p:nvGrpSpPr>
        <p:grpSpPr>
          <a:xfrm>
            <a:off x="4115764" y="3865302"/>
            <a:ext cx="858646" cy="268809"/>
            <a:chOff x="4115764" y="3865302"/>
            <a:chExt cx="858646" cy="268809"/>
          </a:xfrm>
        </p:grpSpPr>
        <p:cxnSp>
          <p:nvCxnSpPr>
            <p:cNvPr id="116" name="Straight Connector 115"/>
            <p:cNvCxnSpPr/>
            <p:nvPr/>
          </p:nvCxnSpPr>
          <p:spPr>
            <a:xfrm>
              <a:off x="4115764" y="4126645"/>
              <a:ext cx="786218"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18" name="Straight Connector 117"/>
            <p:cNvCxnSpPr/>
            <p:nvPr/>
          </p:nvCxnSpPr>
          <p:spPr>
            <a:xfrm flipV="1">
              <a:off x="4908941" y="3865302"/>
              <a:ext cx="0" cy="268809"/>
            </a:xfrm>
            <a:prstGeom prst="line">
              <a:avLst/>
            </a:prstGeom>
          </p:spPr>
          <p:style>
            <a:lnRef idx="3">
              <a:schemeClr val="accent1"/>
            </a:lnRef>
            <a:fillRef idx="0">
              <a:schemeClr val="accent1"/>
            </a:fillRef>
            <a:effectRef idx="2">
              <a:schemeClr val="accent1"/>
            </a:effectRef>
            <a:fontRef idx="minor">
              <a:schemeClr val="tx1"/>
            </a:fontRef>
          </p:style>
        </p:cxnSp>
        <p:cxnSp>
          <p:nvCxnSpPr>
            <p:cNvPr id="121" name="Straight Arrow Connector 120"/>
            <p:cNvCxnSpPr/>
            <p:nvPr/>
          </p:nvCxnSpPr>
          <p:spPr>
            <a:xfrm>
              <a:off x="4901981" y="3880236"/>
              <a:ext cx="72429"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grpSp>
      <p:grpSp>
        <p:nvGrpSpPr>
          <p:cNvPr id="5" name="Grupp 4"/>
          <p:cNvGrpSpPr/>
          <p:nvPr/>
        </p:nvGrpSpPr>
        <p:grpSpPr>
          <a:xfrm>
            <a:off x="3092985" y="3805567"/>
            <a:ext cx="224059" cy="710899"/>
            <a:chOff x="3092985" y="3805567"/>
            <a:chExt cx="224059" cy="710899"/>
          </a:xfrm>
        </p:grpSpPr>
        <p:cxnSp>
          <p:nvCxnSpPr>
            <p:cNvPr id="134" name="Straight Connector 133"/>
            <p:cNvCxnSpPr/>
            <p:nvPr/>
          </p:nvCxnSpPr>
          <p:spPr>
            <a:xfrm flipH="1" flipV="1">
              <a:off x="3092985" y="3805567"/>
              <a:ext cx="224059" cy="7467"/>
            </a:xfrm>
            <a:prstGeom prst="line">
              <a:avLst/>
            </a:prstGeom>
          </p:spPr>
          <p:style>
            <a:lnRef idx="3">
              <a:schemeClr val="accent1"/>
            </a:lnRef>
            <a:fillRef idx="0">
              <a:schemeClr val="accent1"/>
            </a:fillRef>
            <a:effectRef idx="2">
              <a:schemeClr val="accent1"/>
            </a:effectRef>
            <a:fontRef idx="minor">
              <a:schemeClr val="tx1"/>
            </a:fontRef>
          </p:style>
        </p:cxnSp>
        <p:cxnSp>
          <p:nvCxnSpPr>
            <p:cNvPr id="137" name="Straight Connector 136"/>
            <p:cNvCxnSpPr/>
            <p:nvPr/>
          </p:nvCxnSpPr>
          <p:spPr>
            <a:xfrm>
              <a:off x="3092985" y="3813033"/>
              <a:ext cx="0" cy="703433"/>
            </a:xfrm>
            <a:prstGeom prst="line">
              <a:avLst/>
            </a:prstGeom>
          </p:spPr>
          <p:style>
            <a:lnRef idx="3">
              <a:schemeClr val="accent1"/>
            </a:lnRef>
            <a:fillRef idx="0">
              <a:schemeClr val="accent1"/>
            </a:fillRef>
            <a:effectRef idx="2">
              <a:schemeClr val="accent1"/>
            </a:effectRef>
            <a:fontRef idx="minor">
              <a:schemeClr val="tx1"/>
            </a:fontRef>
          </p:style>
        </p:cxnSp>
        <p:cxnSp>
          <p:nvCxnSpPr>
            <p:cNvPr id="140" name="Straight Arrow Connector 139"/>
            <p:cNvCxnSpPr>
              <a:endCxn id="28" idx="1"/>
            </p:cNvCxnSpPr>
            <p:nvPr/>
          </p:nvCxnSpPr>
          <p:spPr>
            <a:xfrm>
              <a:off x="3092985" y="4501023"/>
              <a:ext cx="218516"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grpSp>
      <p:cxnSp>
        <p:nvCxnSpPr>
          <p:cNvPr id="154" name="Straight Arrow Connector 153"/>
          <p:cNvCxnSpPr/>
          <p:nvPr/>
        </p:nvCxnSpPr>
        <p:spPr>
          <a:xfrm flipH="1" flipV="1">
            <a:off x="7810296" y="3857834"/>
            <a:ext cx="243519" cy="7467"/>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grpSp>
        <p:nvGrpSpPr>
          <p:cNvPr id="7" name="Grupp 6"/>
          <p:cNvGrpSpPr/>
          <p:nvPr/>
        </p:nvGrpSpPr>
        <p:grpSpPr>
          <a:xfrm>
            <a:off x="3905183" y="3865302"/>
            <a:ext cx="4148637" cy="1075236"/>
            <a:chOff x="3905183" y="3865302"/>
            <a:chExt cx="4148637" cy="1075236"/>
          </a:xfrm>
        </p:grpSpPr>
        <p:cxnSp>
          <p:nvCxnSpPr>
            <p:cNvPr id="148" name="Straight Connector 147"/>
            <p:cNvCxnSpPr>
              <a:stCxn id="28" idx="2"/>
            </p:cNvCxnSpPr>
            <p:nvPr/>
          </p:nvCxnSpPr>
          <p:spPr>
            <a:xfrm>
              <a:off x="3905183" y="4768799"/>
              <a:ext cx="0" cy="171739"/>
            </a:xfrm>
            <a:prstGeom prst="line">
              <a:avLst/>
            </a:prstGeom>
          </p:spPr>
          <p:style>
            <a:lnRef idx="3">
              <a:schemeClr val="accent1"/>
            </a:lnRef>
            <a:fillRef idx="0">
              <a:schemeClr val="accent1"/>
            </a:fillRef>
            <a:effectRef idx="2">
              <a:schemeClr val="accent1"/>
            </a:effectRef>
            <a:fontRef idx="minor">
              <a:schemeClr val="tx1"/>
            </a:fontRef>
          </p:style>
        </p:cxnSp>
        <p:cxnSp>
          <p:nvCxnSpPr>
            <p:cNvPr id="150" name="Straight Connector 149"/>
            <p:cNvCxnSpPr/>
            <p:nvPr/>
          </p:nvCxnSpPr>
          <p:spPr>
            <a:xfrm>
              <a:off x="3905183" y="4940538"/>
              <a:ext cx="4134715"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52" name="Straight Connector 151"/>
            <p:cNvCxnSpPr/>
            <p:nvPr/>
          </p:nvCxnSpPr>
          <p:spPr>
            <a:xfrm flipV="1">
              <a:off x="8053812" y="3865302"/>
              <a:ext cx="0" cy="1075236"/>
            </a:xfrm>
            <a:prstGeom prst="line">
              <a:avLst/>
            </a:prstGeom>
          </p:spPr>
          <p:style>
            <a:lnRef idx="3">
              <a:schemeClr val="accent1"/>
            </a:lnRef>
            <a:fillRef idx="0">
              <a:schemeClr val="accent1"/>
            </a:fillRef>
            <a:effectRef idx="2">
              <a:schemeClr val="accent1"/>
            </a:effectRef>
            <a:fontRef idx="minor">
              <a:schemeClr val="tx1"/>
            </a:fontRef>
          </p:style>
        </p:cxnSp>
        <p:cxnSp>
          <p:nvCxnSpPr>
            <p:cNvPr id="158" name="Straight Connector 157"/>
            <p:cNvCxnSpPr/>
            <p:nvPr/>
          </p:nvCxnSpPr>
          <p:spPr>
            <a:xfrm flipH="1">
              <a:off x="7810301" y="4413765"/>
              <a:ext cx="243519" cy="0"/>
            </a:xfrm>
            <a:prstGeom prst="line">
              <a:avLst/>
            </a:prstGeom>
          </p:spPr>
          <p:style>
            <a:lnRef idx="3">
              <a:schemeClr val="accent1"/>
            </a:lnRef>
            <a:fillRef idx="0">
              <a:schemeClr val="accent1"/>
            </a:fillRef>
            <a:effectRef idx="2">
              <a:schemeClr val="accent1"/>
            </a:effectRef>
            <a:fontRef idx="minor">
              <a:schemeClr val="tx1"/>
            </a:fontRef>
          </p:style>
        </p:cxnSp>
      </p:grpSp>
      <p:sp>
        <p:nvSpPr>
          <p:cNvPr id="100" name="Rectangle 107"/>
          <p:cNvSpPr/>
          <p:nvPr/>
        </p:nvSpPr>
        <p:spPr>
          <a:xfrm>
            <a:off x="8810772" y="1416644"/>
            <a:ext cx="2032374" cy="2843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b="1" dirty="0" smtClean="0">
                <a:solidFill>
                  <a:srgbClr val="626262"/>
                </a:solidFill>
              </a:rPr>
              <a:t>Så använder du Finanskartan</a:t>
            </a:r>
            <a:endParaRPr lang="sv-SE" sz="1200" b="1" dirty="0">
              <a:solidFill>
                <a:srgbClr val="626262"/>
              </a:solidFill>
            </a:endParaRPr>
          </a:p>
        </p:txBody>
      </p:sp>
      <p:grpSp>
        <p:nvGrpSpPr>
          <p:cNvPr id="107" name="Group 2"/>
          <p:cNvGrpSpPr/>
          <p:nvPr/>
        </p:nvGrpSpPr>
        <p:grpSpPr>
          <a:xfrm>
            <a:off x="8936198" y="3795271"/>
            <a:ext cx="2808000" cy="1440000"/>
            <a:chOff x="8941474" y="3833169"/>
            <a:chExt cx="2808000" cy="1440000"/>
          </a:xfrm>
        </p:grpSpPr>
        <p:sp>
          <p:nvSpPr>
            <p:cNvPr id="111" name="Rectangle 34"/>
            <p:cNvSpPr/>
            <p:nvPr/>
          </p:nvSpPr>
          <p:spPr>
            <a:xfrm>
              <a:off x="8941474" y="3833169"/>
              <a:ext cx="2808000" cy="1440000"/>
            </a:xfrm>
            <a:prstGeom prst="rect">
              <a:avLst/>
            </a:prstGeom>
            <a:solidFill>
              <a:schemeClr val="bg1"/>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400" b="1" dirty="0">
                <a:solidFill>
                  <a:schemeClr val="tx1"/>
                </a:solidFill>
              </a:endParaRPr>
            </a:p>
          </p:txBody>
        </p:sp>
        <p:sp>
          <p:nvSpPr>
            <p:cNvPr id="115" name="Rectangle 35"/>
            <p:cNvSpPr/>
            <p:nvPr/>
          </p:nvSpPr>
          <p:spPr>
            <a:xfrm>
              <a:off x="8972876" y="3846407"/>
              <a:ext cx="1216501" cy="304384"/>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smtClean="0">
                  <a:solidFill>
                    <a:schemeClr val="tx1"/>
                  </a:solidFill>
                </a:rPr>
                <a:t>Visa  relationer</a:t>
              </a:r>
              <a:endParaRPr lang="sv-SE" sz="1100" b="1" dirty="0">
                <a:solidFill>
                  <a:schemeClr val="tx1"/>
                </a:solidFill>
              </a:endParaRPr>
            </a:p>
          </p:txBody>
        </p:sp>
        <p:sp>
          <p:nvSpPr>
            <p:cNvPr id="127" name="Rectangle 36"/>
            <p:cNvSpPr/>
            <p:nvPr/>
          </p:nvSpPr>
          <p:spPr>
            <a:xfrm>
              <a:off x="9003746" y="4220749"/>
              <a:ext cx="2664000" cy="204373"/>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b="1" dirty="0" smtClean="0">
                  <a:solidFill>
                    <a:schemeClr val="tx1"/>
                  </a:solidFill>
                </a:rPr>
                <a:t>REGLERING OCH STYRNING</a:t>
              </a:r>
              <a:endParaRPr lang="sv-SE" sz="1200" b="1" dirty="0">
                <a:solidFill>
                  <a:schemeClr val="tx1"/>
                </a:solidFill>
              </a:endParaRPr>
            </a:p>
          </p:txBody>
        </p:sp>
        <p:sp>
          <p:nvSpPr>
            <p:cNvPr id="129" name="Rectangle 37"/>
            <p:cNvSpPr/>
            <p:nvPr/>
          </p:nvSpPr>
          <p:spPr>
            <a:xfrm>
              <a:off x="9003746" y="4488395"/>
              <a:ext cx="2664000" cy="204373"/>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b="1" dirty="0">
                  <a:solidFill>
                    <a:schemeClr val="tx1"/>
                  </a:solidFill>
                </a:rPr>
                <a:t>PENGAR OCH GARANTIER</a:t>
              </a:r>
              <a:endParaRPr lang="sv-SE" sz="1200" b="1" dirty="0">
                <a:solidFill>
                  <a:schemeClr val="tx1"/>
                </a:solidFill>
              </a:endParaRPr>
            </a:p>
          </p:txBody>
        </p:sp>
        <p:sp>
          <p:nvSpPr>
            <p:cNvPr id="130" name="Rectangle 38"/>
            <p:cNvSpPr/>
            <p:nvPr/>
          </p:nvSpPr>
          <p:spPr>
            <a:xfrm>
              <a:off x="9003746" y="4756040"/>
              <a:ext cx="2664000" cy="205200"/>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b="1" dirty="0">
                  <a:solidFill>
                    <a:schemeClr val="tx1"/>
                  </a:solidFill>
                </a:rPr>
                <a:t>INFORMATION OCH ANALYS</a:t>
              </a:r>
              <a:endParaRPr lang="sv-SE" sz="1200" b="1" dirty="0">
                <a:solidFill>
                  <a:schemeClr val="tx1"/>
                </a:solidFill>
              </a:endParaRPr>
            </a:p>
          </p:txBody>
        </p:sp>
        <p:sp>
          <p:nvSpPr>
            <p:cNvPr id="131" name="Rectangle 39">
              <a:hlinkClick r:id="rId3" action="ppaction://hlinksldjump"/>
            </p:cNvPr>
            <p:cNvSpPr/>
            <p:nvPr/>
          </p:nvSpPr>
          <p:spPr>
            <a:xfrm>
              <a:off x="9003746" y="4220749"/>
              <a:ext cx="237662" cy="204373"/>
            </a:xfrm>
            <a:prstGeom prst="rect">
              <a:avLst/>
            </a:prstGeom>
            <a:solidFill>
              <a:schemeClr val="bg1">
                <a:lumMod val="75000"/>
              </a:schemeClr>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32" name="Rectangle 40">
              <a:hlinkClick r:id="rId4" action="ppaction://hlinksldjump"/>
            </p:cNvPr>
            <p:cNvSpPr/>
            <p:nvPr/>
          </p:nvSpPr>
          <p:spPr>
            <a:xfrm>
              <a:off x="9003746" y="4488395"/>
              <a:ext cx="237662" cy="204373"/>
            </a:xfrm>
            <a:prstGeom prst="rect">
              <a:avLst/>
            </a:prstGeom>
            <a:solidFill>
              <a:schemeClr val="accent1"/>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33" name="Rectangle 41">
              <a:hlinkClick r:id="rId5" action="ppaction://hlinksldjump"/>
            </p:cNvPr>
            <p:cNvSpPr/>
            <p:nvPr/>
          </p:nvSpPr>
          <p:spPr>
            <a:xfrm>
              <a:off x="9003746" y="4758144"/>
              <a:ext cx="237662" cy="198359"/>
            </a:xfrm>
            <a:prstGeom prst="rect">
              <a:avLst/>
            </a:prstGeom>
            <a:solidFill>
              <a:schemeClr val="bg1">
                <a:lumMod val="75000"/>
              </a:schemeClr>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grpSp>
      <p:sp>
        <p:nvSpPr>
          <p:cNvPr id="136" name="Rectangle 38"/>
          <p:cNvSpPr/>
          <p:nvPr/>
        </p:nvSpPr>
        <p:spPr>
          <a:xfrm>
            <a:off x="8998470" y="4969705"/>
            <a:ext cx="2664000" cy="204373"/>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r"/>
            <a:r>
              <a:rPr lang="en-GB" sz="1200" b="1" dirty="0" smtClean="0">
                <a:solidFill>
                  <a:schemeClr val="tx1"/>
                </a:solidFill>
              </a:rPr>
              <a:t>ALLA RELATIONER I NORMALLÄGE</a:t>
            </a:r>
            <a:endParaRPr lang="sv-SE" sz="1200" b="1" dirty="0">
              <a:solidFill>
                <a:schemeClr val="tx1"/>
              </a:solidFill>
            </a:endParaRPr>
          </a:p>
        </p:txBody>
      </p:sp>
      <p:sp>
        <p:nvSpPr>
          <p:cNvPr id="138" name="Rectangle 41">
            <a:hlinkClick r:id="rId6" action="ppaction://hlinksldjump"/>
          </p:cNvPr>
          <p:cNvSpPr/>
          <p:nvPr/>
        </p:nvSpPr>
        <p:spPr>
          <a:xfrm>
            <a:off x="8998470" y="4971808"/>
            <a:ext cx="237662" cy="198359"/>
          </a:xfrm>
          <a:prstGeom prst="rect">
            <a:avLst/>
          </a:prstGeom>
          <a:solidFill>
            <a:schemeClr val="bg1">
              <a:lumMod val="75000"/>
            </a:schemeClr>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42" name="textruta 141"/>
          <p:cNvSpPr txBox="1"/>
          <p:nvPr/>
        </p:nvSpPr>
        <p:spPr>
          <a:xfrm>
            <a:off x="8994842" y="4451795"/>
            <a:ext cx="303562" cy="261610"/>
          </a:xfrm>
          <a:prstGeom prst="rect">
            <a:avLst/>
          </a:prstGeom>
          <a:noFill/>
        </p:spPr>
        <p:txBody>
          <a:bodyPr wrap="square" rtlCol="0">
            <a:spAutoFit/>
          </a:bodyPr>
          <a:lstStyle/>
          <a:p>
            <a:pPr marL="285750" indent="-285750">
              <a:buFont typeface="Wingdings" panose="05000000000000000000" pitchFamily="2" charset="2"/>
              <a:buChar char="ü"/>
            </a:pPr>
            <a:r>
              <a:rPr lang="sv-SE" sz="1100" dirty="0" smtClean="0">
                <a:solidFill>
                  <a:schemeClr val="bg1"/>
                </a:solidFill>
              </a:rPr>
              <a:t>.</a:t>
            </a:r>
            <a:endParaRPr lang="sv-SE" sz="1100" dirty="0">
              <a:solidFill>
                <a:schemeClr val="bg1"/>
              </a:solidFill>
            </a:endParaRPr>
          </a:p>
        </p:txBody>
      </p:sp>
      <p:sp>
        <p:nvSpPr>
          <p:cNvPr id="145" name="Rectangle 124"/>
          <p:cNvSpPr/>
          <p:nvPr/>
        </p:nvSpPr>
        <p:spPr>
          <a:xfrm>
            <a:off x="98445" y="1941290"/>
            <a:ext cx="2839193" cy="13537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Pengar och garantier i normalläge</a:t>
            </a:r>
          </a:p>
          <a:p>
            <a:endParaRPr lang="sv-SE" sz="1000" dirty="0" smtClean="0">
              <a:solidFill>
                <a:srgbClr val="626262"/>
              </a:solidFill>
            </a:endParaRPr>
          </a:p>
          <a:p>
            <a:r>
              <a:rPr lang="sv-SE" sz="1000" dirty="0" smtClean="0">
                <a:solidFill>
                  <a:srgbClr val="626262"/>
                </a:solidFill>
              </a:rPr>
              <a:t>En </a:t>
            </a:r>
            <a:r>
              <a:rPr lang="sv-SE" sz="1000" dirty="0">
                <a:solidFill>
                  <a:srgbClr val="626262"/>
                </a:solidFill>
              </a:rPr>
              <a:t>del av relationerna mellan aktörerna gäller garantier och pengaflöden. Det kan till exempel handla om likviditetsstöd i form av lån från staten eller statliga garantier som gör det möjligt för banker att låna pengar på marknaden i en krissituation. Det kan i sin tur lindra effekterna för svenska hushåll och företag vid en finansiell kris.</a:t>
            </a:r>
          </a:p>
          <a:p>
            <a:endParaRPr lang="sv-SE" sz="1000" dirty="0">
              <a:solidFill>
                <a:srgbClr val="626262"/>
              </a:solidFill>
            </a:endParaRPr>
          </a:p>
          <a:p>
            <a:r>
              <a:rPr lang="sv-SE" sz="1000" dirty="0">
                <a:solidFill>
                  <a:srgbClr val="626262"/>
                </a:solidFill>
              </a:rPr>
              <a:t>Staten kan också ingripa om en bank skulle få så djupa ekonomiska problem att det finns risk för en allvarlig störning i det finansiella systemet. Det kan till exempel handla om att staten skjuter till kapital och går in som delägare i banken</a:t>
            </a:r>
            <a:r>
              <a:rPr lang="sv-SE" sz="1000" dirty="0" smtClean="0">
                <a:solidFill>
                  <a:srgbClr val="626262"/>
                </a:solidFill>
              </a:rPr>
              <a:t>.</a:t>
            </a:r>
            <a:endParaRPr lang="sv-SE" sz="1000" dirty="0">
              <a:solidFill>
                <a:srgbClr val="626262"/>
              </a:solidFill>
            </a:endParaRPr>
          </a:p>
        </p:txBody>
      </p:sp>
      <p:sp>
        <p:nvSpPr>
          <p:cNvPr id="146" name="Rectangle 124"/>
          <p:cNvSpPr/>
          <p:nvPr/>
        </p:nvSpPr>
        <p:spPr>
          <a:xfrm>
            <a:off x="98249" y="3585019"/>
            <a:ext cx="2822371" cy="18973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smtClean="0">
                <a:solidFill>
                  <a:srgbClr val="626262"/>
                </a:solidFill>
              </a:rPr>
              <a:t>Banker </a:t>
            </a:r>
            <a:r>
              <a:rPr lang="sv-SE" sz="1000" dirty="0">
                <a:solidFill>
                  <a:srgbClr val="626262"/>
                </a:solidFill>
              </a:rPr>
              <a:t>och andra finansiella företag betalar avgifter till vissa myndigheter. En del av avgifterna går till Stabilitetsfonden. Den ska finansiera statliga kontroll- och stödåtgärder. En annan del går till Insättningsgarantifonden, som ska användas om en bank inte klarar av att betala ut pengar till skyddade insättare.</a:t>
            </a:r>
          </a:p>
        </p:txBody>
      </p:sp>
      <p:sp>
        <p:nvSpPr>
          <p:cNvPr id="151" name="Rectangle 12">
            <a:hlinkClick r:id="rId7" action="ppaction://hlinksldjump"/>
          </p:cNvPr>
          <p:cNvSpPr/>
          <p:nvPr/>
        </p:nvSpPr>
        <p:spPr>
          <a:xfrm>
            <a:off x="8939147" y="3573251"/>
            <a:ext cx="976923" cy="203200"/>
          </a:xfrm>
          <a:prstGeom prst="rect">
            <a:avLst/>
          </a:prstGeom>
          <a:solidFill>
            <a:srgbClr val="BCEADE"/>
          </a:solidFill>
          <a:ln>
            <a:solidFill>
              <a:schemeClr val="bg1">
                <a:lumMod val="8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000" b="1" dirty="0" smtClean="0">
                <a:solidFill>
                  <a:schemeClr val="tx1"/>
                </a:solidFill>
              </a:rPr>
              <a:t>NORMALLÄGE</a:t>
            </a:r>
            <a:endParaRPr lang="sv-SE" sz="1000" b="1" dirty="0">
              <a:solidFill>
                <a:schemeClr val="tx1"/>
              </a:solidFill>
            </a:endParaRPr>
          </a:p>
        </p:txBody>
      </p:sp>
      <p:sp>
        <p:nvSpPr>
          <p:cNvPr id="153" name="Rectangle 33">
            <a:hlinkClick r:id="rId8" action="ppaction://hlinksldjump"/>
          </p:cNvPr>
          <p:cNvSpPr/>
          <p:nvPr/>
        </p:nvSpPr>
        <p:spPr>
          <a:xfrm>
            <a:off x="9951948" y="3573251"/>
            <a:ext cx="976923" cy="203200"/>
          </a:xfrm>
          <a:prstGeom prst="rect">
            <a:avLst/>
          </a:prstGeom>
          <a:solidFill>
            <a:srgbClr val="F5F5F5"/>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FINANSIELL ORO</a:t>
            </a:r>
            <a:endParaRPr lang="sv-SE" sz="900" dirty="0">
              <a:solidFill>
                <a:schemeClr val="tx1"/>
              </a:solidFill>
            </a:endParaRPr>
          </a:p>
        </p:txBody>
      </p:sp>
      <p:sp>
        <p:nvSpPr>
          <p:cNvPr id="155" name="Rectangle 122"/>
          <p:cNvSpPr/>
          <p:nvPr/>
        </p:nvSpPr>
        <p:spPr>
          <a:xfrm>
            <a:off x="9270656" y="1762670"/>
            <a:ext cx="2334663" cy="5857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Relationer mellan aktörer</a:t>
            </a:r>
          </a:p>
          <a:p>
            <a:r>
              <a:rPr lang="sv-SE" sz="800" dirty="0" smtClean="0">
                <a:solidFill>
                  <a:srgbClr val="626262"/>
                </a:solidFill>
              </a:rPr>
              <a:t>Klicka på pilarna för att läsa om relationerna mellan aktörerna. </a:t>
            </a:r>
            <a:endParaRPr lang="sv-SE" sz="800" dirty="0">
              <a:solidFill>
                <a:srgbClr val="626262"/>
              </a:solidFill>
            </a:endParaRPr>
          </a:p>
        </p:txBody>
      </p:sp>
      <p:sp>
        <p:nvSpPr>
          <p:cNvPr id="156" name="textruta 22"/>
          <p:cNvSpPr txBox="1">
            <a:spLocks noChangeArrowheads="1"/>
          </p:cNvSpPr>
          <p:nvPr/>
        </p:nvSpPr>
        <p:spPr bwMode="auto">
          <a:xfrm>
            <a:off x="8927218" y="1716307"/>
            <a:ext cx="5937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Book Antiqua" panose="02040602050305030304" pitchFamily="18" charset="0"/>
                <a:cs typeface="Times New Roman" panose="02020603050405020304" pitchFamily="18" charset="0"/>
              </a:defRPr>
            </a:lvl1pPr>
            <a:lvl2pPr marL="742950" indent="-285750">
              <a:spcBef>
                <a:spcPct val="20000"/>
              </a:spcBef>
              <a:buChar char="–"/>
              <a:defRPr sz="2400">
                <a:solidFill>
                  <a:schemeClr val="tx1"/>
                </a:solidFill>
                <a:latin typeface="Book Antiqua" panose="02040602050305030304" pitchFamily="18" charset="0"/>
                <a:cs typeface="Times New Roman" panose="02020603050405020304" pitchFamily="18" charset="0"/>
              </a:defRPr>
            </a:lvl2pPr>
            <a:lvl3pPr marL="1143000" indent="-228600">
              <a:spcBef>
                <a:spcPct val="20000"/>
              </a:spcBef>
              <a:buChar char="•"/>
              <a:defRPr sz="2000">
                <a:solidFill>
                  <a:schemeClr val="tx1"/>
                </a:solidFill>
                <a:latin typeface="Book Antiqua" panose="02040602050305030304" pitchFamily="18" charset="0"/>
                <a:cs typeface="Times New Roman" panose="02020603050405020304" pitchFamily="18" charset="0"/>
              </a:defRPr>
            </a:lvl3pPr>
            <a:lvl4pPr marL="1600200" indent="-228600">
              <a:spcBef>
                <a:spcPct val="20000"/>
              </a:spcBef>
              <a:buChar char="–"/>
              <a:defRPr>
                <a:solidFill>
                  <a:schemeClr val="tx1"/>
                </a:solidFill>
                <a:latin typeface="Book Antiqua" panose="02040602050305030304" pitchFamily="18" charset="0"/>
                <a:cs typeface="Times New Roman" panose="02020603050405020304" pitchFamily="18" charset="0"/>
              </a:defRPr>
            </a:lvl4pPr>
            <a:lvl5pPr marL="2057400" indent="-228600">
              <a:spcBef>
                <a:spcPct val="20000"/>
              </a:spcBef>
              <a:buChar char="»"/>
              <a:defRPr>
                <a:solidFill>
                  <a:schemeClr val="tx1"/>
                </a:solidFill>
                <a:latin typeface="Book Antiqua" panose="02040602050305030304" pitchFamily="18" charset="0"/>
                <a:cs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9pPr>
          </a:lstStyle>
          <a:p>
            <a:pPr eaLnBrk="0" fontAlgn="base" hangingPunct="0">
              <a:spcBef>
                <a:spcPct val="0"/>
              </a:spcBef>
              <a:spcAft>
                <a:spcPct val="0"/>
              </a:spcAft>
              <a:buFontTx/>
              <a:buNone/>
            </a:pPr>
            <a:r>
              <a:rPr lang="sv-SE" altLang="sv-SE" sz="3200" dirty="0">
                <a:solidFill>
                  <a:srgbClr val="000000"/>
                </a:solidFill>
                <a:latin typeface="Times New Roman" panose="02020603050405020304" pitchFamily="18" charset="0"/>
                <a:sym typeface="Wingdings 2" panose="05020102010507070707" pitchFamily="18" charset="2"/>
              </a:rPr>
              <a:t></a:t>
            </a:r>
            <a:endParaRPr lang="sv-SE" altLang="sv-SE" sz="3200" dirty="0">
              <a:solidFill>
                <a:srgbClr val="000000"/>
              </a:solidFill>
              <a:latin typeface="Times New Roman" panose="02020603050405020304" pitchFamily="18" charset="0"/>
            </a:endParaRPr>
          </a:p>
        </p:txBody>
      </p:sp>
      <p:sp>
        <p:nvSpPr>
          <p:cNvPr id="157" name="Rectangle 122"/>
          <p:cNvSpPr/>
          <p:nvPr/>
        </p:nvSpPr>
        <p:spPr>
          <a:xfrm>
            <a:off x="9270656" y="2331812"/>
            <a:ext cx="1898088" cy="523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Relationstyper</a:t>
            </a:r>
          </a:p>
          <a:p>
            <a:r>
              <a:rPr lang="sv-SE" sz="800" dirty="0">
                <a:solidFill>
                  <a:srgbClr val="626262"/>
                </a:solidFill>
              </a:rPr>
              <a:t>Du kan välja mellan tre typer av relationer i kryssrutorna nedan.</a:t>
            </a:r>
          </a:p>
        </p:txBody>
      </p:sp>
      <p:sp>
        <p:nvSpPr>
          <p:cNvPr id="159" name="textruta 22"/>
          <p:cNvSpPr txBox="1">
            <a:spLocks noChangeArrowheads="1"/>
          </p:cNvSpPr>
          <p:nvPr/>
        </p:nvSpPr>
        <p:spPr bwMode="auto">
          <a:xfrm>
            <a:off x="8927218" y="2238272"/>
            <a:ext cx="5937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Book Antiqua" panose="02040602050305030304" pitchFamily="18" charset="0"/>
                <a:cs typeface="Times New Roman" panose="02020603050405020304" pitchFamily="18" charset="0"/>
              </a:defRPr>
            </a:lvl1pPr>
            <a:lvl2pPr marL="742950" indent="-285750">
              <a:spcBef>
                <a:spcPct val="20000"/>
              </a:spcBef>
              <a:buChar char="–"/>
              <a:defRPr sz="2400">
                <a:solidFill>
                  <a:schemeClr val="tx1"/>
                </a:solidFill>
                <a:latin typeface="Book Antiqua" panose="02040602050305030304" pitchFamily="18" charset="0"/>
                <a:cs typeface="Times New Roman" panose="02020603050405020304" pitchFamily="18" charset="0"/>
              </a:defRPr>
            </a:lvl2pPr>
            <a:lvl3pPr marL="1143000" indent="-228600">
              <a:spcBef>
                <a:spcPct val="20000"/>
              </a:spcBef>
              <a:buChar char="•"/>
              <a:defRPr sz="2000">
                <a:solidFill>
                  <a:schemeClr val="tx1"/>
                </a:solidFill>
                <a:latin typeface="Book Antiqua" panose="02040602050305030304" pitchFamily="18" charset="0"/>
                <a:cs typeface="Times New Roman" panose="02020603050405020304" pitchFamily="18" charset="0"/>
              </a:defRPr>
            </a:lvl3pPr>
            <a:lvl4pPr marL="1600200" indent="-228600">
              <a:spcBef>
                <a:spcPct val="20000"/>
              </a:spcBef>
              <a:buChar char="–"/>
              <a:defRPr>
                <a:solidFill>
                  <a:schemeClr val="tx1"/>
                </a:solidFill>
                <a:latin typeface="Book Antiqua" panose="02040602050305030304" pitchFamily="18" charset="0"/>
                <a:cs typeface="Times New Roman" panose="02020603050405020304" pitchFamily="18" charset="0"/>
              </a:defRPr>
            </a:lvl4pPr>
            <a:lvl5pPr marL="2057400" indent="-228600">
              <a:spcBef>
                <a:spcPct val="20000"/>
              </a:spcBef>
              <a:buChar char="»"/>
              <a:defRPr>
                <a:solidFill>
                  <a:schemeClr val="tx1"/>
                </a:solidFill>
                <a:latin typeface="Book Antiqua" panose="02040602050305030304" pitchFamily="18" charset="0"/>
                <a:cs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9pPr>
          </a:lstStyle>
          <a:p>
            <a:pPr eaLnBrk="0" fontAlgn="base" hangingPunct="0">
              <a:spcBef>
                <a:spcPct val="0"/>
              </a:spcBef>
              <a:spcAft>
                <a:spcPct val="0"/>
              </a:spcAft>
              <a:buFontTx/>
              <a:buNone/>
            </a:pPr>
            <a:r>
              <a:rPr lang="sv-SE" altLang="sv-SE" sz="3200" dirty="0">
                <a:solidFill>
                  <a:srgbClr val="000000"/>
                </a:solidFill>
                <a:latin typeface="Times New Roman" panose="02020603050405020304" pitchFamily="18" charset="0"/>
                <a:sym typeface="Wingdings 2" panose="05020102010507070707" pitchFamily="18" charset="2"/>
              </a:rPr>
              <a:t></a:t>
            </a:r>
            <a:endParaRPr lang="sv-SE" altLang="sv-SE" sz="3200" dirty="0">
              <a:solidFill>
                <a:srgbClr val="000000"/>
              </a:solidFill>
              <a:latin typeface="Times New Roman" panose="02020603050405020304" pitchFamily="18" charset="0"/>
            </a:endParaRPr>
          </a:p>
        </p:txBody>
      </p:sp>
      <p:sp>
        <p:nvSpPr>
          <p:cNvPr id="160" name="Finansiellt läge-rektangel"/>
          <p:cNvSpPr/>
          <p:nvPr/>
        </p:nvSpPr>
        <p:spPr>
          <a:xfrm>
            <a:off x="9270656" y="2873869"/>
            <a:ext cx="2085557" cy="5276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Finansiellt läge</a:t>
            </a:r>
          </a:p>
          <a:p>
            <a:r>
              <a:rPr lang="sv-SE" sz="800" dirty="0" smtClean="0">
                <a:solidFill>
                  <a:srgbClr val="626262"/>
                </a:solidFill>
              </a:rPr>
              <a:t>Klicka på fliken Finansiell oro nedan för att se vilka relationer som tillkommer i sådant läge</a:t>
            </a:r>
            <a:endParaRPr lang="sv-SE" sz="800" dirty="0">
              <a:solidFill>
                <a:srgbClr val="626262"/>
              </a:solidFill>
            </a:endParaRPr>
          </a:p>
        </p:txBody>
      </p:sp>
      <p:sp>
        <p:nvSpPr>
          <p:cNvPr id="161" name="textruta 22"/>
          <p:cNvSpPr txBox="1">
            <a:spLocks noChangeArrowheads="1"/>
          </p:cNvSpPr>
          <p:nvPr/>
        </p:nvSpPr>
        <p:spPr bwMode="auto">
          <a:xfrm>
            <a:off x="8927218" y="2797092"/>
            <a:ext cx="5937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Book Antiqua" panose="02040602050305030304" pitchFamily="18" charset="0"/>
                <a:cs typeface="Times New Roman" panose="02020603050405020304" pitchFamily="18" charset="0"/>
              </a:defRPr>
            </a:lvl1pPr>
            <a:lvl2pPr marL="742950" indent="-285750">
              <a:spcBef>
                <a:spcPct val="20000"/>
              </a:spcBef>
              <a:buChar char="–"/>
              <a:defRPr sz="2400">
                <a:solidFill>
                  <a:schemeClr val="tx1"/>
                </a:solidFill>
                <a:latin typeface="Book Antiqua" panose="02040602050305030304" pitchFamily="18" charset="0"/>
                <a:cs typeface="Times New Roman" panose="02020603050405020304" pitchFamily="18" charset="0"/>
              </a:defRPr>
            </a:lvl2pPr>
            <a:lvl3pPr marL="1143000" indent="-228600">
              <a:spcBef>
                <a:spcPct val="20000"/>
              </a:spcBef>
              <a:buChar char="•"/>
              <a:defRPr sz="2000">
                <a:solidFill>
                  <a:schemeClr val="tx1"/>
                </a:solidFill>
                <a:latin typeface="Book Antiqua" panose="02040602050305030304" pitchFamily="18" charset="0"/>
                <a:cs typeface="Times New Roman" panose="02020603050405020304" pitchFamily="18" charset="0"/>
              </a:defRPr>
            </a:lvl3pPr>
            <a:lvl4pPr marL="1600200" indent="-228600">
              <a:spcBef>
                <a:spcPct val="20000"/>
              </a:spcBef>
              <a:buChar char="–"/>
              <a:defRPr>
                <a:solidFill>
                  <a:schemeClr val="tx1"/>
                </a:solidFill>
                <a:latin typeface="Book Antiqua" panose="02040602050305030304" pitchFamily="18" charset="0"/>
                <a:cs typeface="Times New Roman" panose="02020603050405020304" pitchFamily="18" charset="0"/>
              </a:defRPr>
            </a:lvl4pPr>
            <a:lvl5pPr marL="2057400" indent="-228600">
              <a:spcBef>
                <a:spcPct val="20000"/>
              </a:spcBef>
              <a:buChar char="»"/>
              <a:defRPr>
                <a:solidFill>
                  <a:schemeClr val="tx1"/>
                </a:solidFill>
                <a:latin typeface="Book Antiqua" panose="02040602050305030304" pitchFamily="18" charset="0"/>
                <a:cs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9pPr>
          </a:lstStyle>
          <a:p>
            <a:pPr eaLnBrk="0" fontAlgn="base" hangingPunct="0">
              <a:spcBef>
                <a:spcPct val="0"/>
              </a:spcBef>
              <a:spcAft>
                <a:spcPct val="0"/>
              </a:spcAft>
              <a:buFontTx/>
              <a:buNone/>
            </a:pPr>
            <a:r>
              <a:rPr lang="sv-SE" altLang="sv-SE" sz="3200" dirty="0">
                <a:solidFill>
                  <a:srgbClr val="000000"/>
                </a:solidFill>
                <a:latin typeface="Times New Roman" panose="02020603050405020304" pitchFamily="18" charset="0"/>
                <a:sym typeface="Wingdings 2" panose="05020102010507070707" pitchFamily="18" charset="2"/>
              </a:rPr>
              <a:t></a:t>
            </a:r>
            <a:endParaRPr lang="sv-SE" altLang="sv-SE" sz="3200" dirty="0">
              <a:solidFill>
                <a:srgbClr val="000000"/>
              </a:solidFill>
              <a:latin typeface="Times New Roman" panose="02020603050405020304" pitchFamily="18" charset="0"/>
            </a:endParaRPr>
          </a:p>
        </p:txBody>
      </p:sp>
      <p:sp>
        <p:nvSpPr>
          <p:cNvPr id="194" name="Rektangel 193">
            <a:hlinkClick r:id="rId9" action="ppaction://hlinksldjump"/>
          </p:cNvPr>
          <p:cNvSpPr/>
          <p:nvPr/>
        </p:nvSpPr>
        <p:spPr>
          <a:xfrm>
            <a:off x="91442" y="12526"/>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98"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199"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200"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grpSp>
        <p:nvGrpSpPr>
          <p:cNvPr id="9" name="Grupp 8"/>
          <p:cNvGrpSpPr/>
          <p:nvPr/>
        </p:nvGrpSpPr>
        <p:grpSpPr>
          <a:xfrm>
            <a:off x="1615331" y="2394585"/>
            <a:ext cx="5953761" cy="1754548"/>
            <a:chOff x="12274489" y="-2776692"/>
            <a:chExt cx="5953761" cy="1754548"/>
          </a:xfrm>
        </p:grpSpPr>
        <p:grpSp>
          <p:nvGrpSpPr>
            <p:cNvPr id="166" name="Group 71"/>
            <p:cNvGrpSpPr/>
            <p:nvPr/>
          </p:nvGrpSpPr>
          <p:grpSpPr>
            <a:xfrm>
              <a:off x="12274489" y="-2539934"/>
              <a:ext cx="5890638" cy="1517790"/>
              <a:chOff x="701683" y="7070496"/>
              <a:chExt cx="5890638" cy="1829669"/>
            </a:xfrm>
          </p:grpSpPr>
          <p:sp>
            <p:nvSpPr>
              <p:cNvPr id="167" name="Rectangle 67"/>
              <p:cNvSpPr/>
              <p:nvPr/>
            </p:nvSpPr>
            <p:spPr>
              <a:xfrm>
                <a:off x="701684" y="7070496"/>
                <a:ext cx="5890637" cy="1829669"/>
              </a:xfrm>
              <a:prstGeom prst="rect">
                <a:avLst/>
              </a:prstGeom>
              <a:solidFill>
                <a:schemeClr val="bg1"/>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8" name="Rectangle 150"/>
              <p:cNvSpPr/>
              <p:nvPr/>
            </p:nvSpPr>
            <p:spPr>
              <a:xfrm>
                <a:off x="701683" y="7090296"/>
                <a:ext cx="4689325" cy="4247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b="1" cap="all" dirty="0">
                    <a:solidFill>
                      <a:schemeClr val="tx1"/>
                    </a:solidFill>
                  </a:rPr>
                  <a:t>Mellan Regeringen och Riksgälden </a:t>
                </a:r>
              </a:p>
            </p:txBody>
          </p:sp>
          <p:sp>
            <p:nvSpPr>
              <p:cNvPr id="169" name="Rectangle 152"/>
              <p:cNvSpPr/>
              <p:nvPr/>
            </p:nvSpPr>
            <p:spPr>
              <a:xfrm>
                <a:off x="735743" y="7515005"/>
                <a:ext cx="5614451" cy="1321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b="1" i="1" dirty="0">
                    <a:solidFill>
                      <a:schemeClr val="tx1"/>
                    </a:solidFill>
                  </a:rPr>
                  <a:t>Lån och amorteringar </a:t>
                </a:r>
              </a:p>
              <a:p>
                <a:r>
                  <a:rPr lang="sv-SE" sz="1400" dirty="0">
                    <a:solidFill>
                      <a:schemeClr val="tx1"/>
                    </a:solidFill>
                  </a:rPr>
                  <a:t>Riksgälden förvaltar statsskulden. Riksgälden lånar pengar till staten när det är underskott i statens budget och amorterar på statsskulden när det är överskott</a:t>
                </a:r>
                <a:r>
                  <a:rPr lang="sv-SE" sz="1400" dirty="0" smtClean="0">
                    <a:solidFill>
                      <a:schemeClr val="tx1"/>
                    </a:solidFill>
                  </a:rPr>
                  <a:t>.</a:t>
                </a:r>
                <a:endParaRPr lang="sv-SE" sz="1400" dirty="0">
                  <a:solidFill>
                    <a:schemeClr val="tx1"/>
                  </a:solidFill>
                </a:endParaRPr>
              </a:p>
              <a:p>
                <a:endParaRPr lang="sv-SE" sz="1400" dirty="0">
                  <a:solidFill>
                    <a:schemeClr val="tx1"/>
                  </a:solidFill>
                </a:endParaRPr>
              </a:p>
            </p:txBody>
          </p:sp>
        </p:grpSp>
        <p:sp>
          <p:nvSpPr>
            <p:cNvPr id="141" name="X"/>
            <p:cNvSpPr>
              <a:spLocks noChangeAspect="1"/>
            </p:cNvSpPr>
            <p:nvPr/>
          </p:nvSpPr>
          <p:spPr>
            <a:xfrm>
              <a:off x="17904400" y="-2776692"/>
              <a:ext cx="323850" cy="522288"/>
            </a:xfrm>
            <a:prstGeom prst="mathMultiply">
              <a:avLst/>
            </a:prstGeom>
            <a:solidFill>
              <a:srgbClr val="00956F"/>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500">
                <a:solidFill>
                  <a:srgbClr val="FFFFFF"/>
                </a:solidFill>
              </a:endParaRPr>
            </a:p>
          </p:txBody>
        </p:sp>
      </p:grpSp>
      <p:grpSp>
        <p:nvGrpSpPr>
          <p:cNvPr id="10" name="Grupp 9"/>
          <p:cNvGrpSpPr/>
          <p:nvPr/>
        </p:nvGrpSpPr>
        <p:grpSpPr>
          <a:xfrm>
            <a:off x="1403853" y="2193426"/>
            <a:ext cx="7283813" cy="2048501"/>
            <a:chOff x="12286054" y="-1161428"/>
            <a:chExt cx="7283813" cy="2048501"/>
          </a:xfrm>
        </p:grpSpPr>
        <p:grpSp>
          <p:nvGrpSpPr>
            <p:cNvPr id="170" name="Group 71"/>
            <p:cNvGrpSpPr/>
            <p:nvPr/>
          </p:nvGrpSpPr>
          <p:grpSpPr>
            <a:xfrm>
              <a:off x="12286054" y="-919838"/>
              <a:ext cx="7247128" cy="1806911"/>
              <a:chOff x="701683" y="7070496"/>
              <a:chExt cx="5890638" cy="1829669"/>
            </a:xfrm>
          </p:grpSpPr>
          <p:sp>
            <p:nvSpPr>
              <p:cNvPr id="171" name="Rectangle 67"/>
              <p:cNvSpPr/>
              <p:nvPr/>
            </p:nvSpPr>
            <p:spPr>
              <a:xfrm>
                <a:off x="701684" y="7070496"/>
                <a:ext cx="5890637" cy="1829669"/>
              </a:xfrm>
              <a:prstGeom prst="rect">
                <a:avLst/>
              </a:prstGeom>
              <a:solidFill>
                <a:schemeClr val="bg1"/>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2" name="Rectangle 150"/>
              <p:cNvSpPr/>
              <p:nvPr/>
            </p:nvSpPr>
            <p:spPr>
              <a:xfrm>
                <a:off x="701683" y="7090296"/>
                <a:ext cx="3812503" cy="3021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b="1" cap="all" dirty="0">
                    <a:solidFill>
                      <a:schemeClr val="tx1"/>
                    </a:solidFill>
                  </a:rPr>
                  <a:t>Från Riksbanken till </a:t>
                </a:r>
                <a:r>
                  <a:rPr lang="sv-SE" b="1" cap="all" dirty="0" smtClean="0">
                    <a:solidFill>
                      <a:schemeClr val="tx1"/>
                    </a:solidFill>
                  </a:rPr>
                  <a:t>Banker</a:t>
                </a:r>
                <a:endParaRPr lang="sv-SE" b="1" cap="all" dirty="0">
                  <a:solidFill>
                    <a:schemeClr val="tx1"/>
                  </a:solidFill>
                </a:endParaRPr>
              </a:p>
            </p:txBody>
          </p:sp>
          <p:sp>
            <p:nvSpPr>
              <p:cNvPr id="173" name="Rectangle 152"/>
              <p:cNvSpPr/>
              <p:nvPr/>
            </p:nvSpPr>
            <p:spPr>
              <a:xfrm>
                <a:off x="738900" y="7400310"/>
                <a:ext cx="5614451" cy="1321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b="1" i="1" dirty="0">
                    <a:solidFill>
                      <a:schemeClr val="tx1"/>
                    </a:solidFill>
                  </a:rPr>
                  <a:t>Utlåning och inlåning – styrning av räntan. Utgivning av sedlar och mynt.</a:t>
                </a:r>
              </a:p>
              <a:p>
                <a:r>
                  <a:rPr lang="sv-SE" sz="1400" dirty="0">
                    <a:solidFill>
                      <a:schemeClr val="tx1"/>
                    </a:solidFill>
                  </a:rPr>
                  <a:t>Riksbankens möjligheter att styra räntan i ekonomin beror på att Riksbanken bestämmer räntan då en bank behöver placera eller låna i centralbanken. </a:t>
                </a:r>
              </a:p>
              <a:p>
                <a:r>
                  <a:rPr lang="sv-SE" sz="1400" dirty="0">
                    <a:solidFill>
                      <a:schemeClr val="tx1"/>
                    </a:solidFill>
                  </a:rPr>
                  <a:t>Riksbanken svarar för landets försörjning av sedlar och mynt. Riksbanken lämnar ut (och tar emot) kontanter till bankerna. Bankerna, eller deras ombud, distribuerar sedan kontanterna vidare till handeln och allmänheten</a:t>
                </a:r>
                <a:r>
                  <a:rPr lang="sv-SE" sz="1400" dirty="0" smtClean="0">
                    <a:solidFill>
                      <a:schemeClr val="tx1"/>
                    </a:solidFill>
                  </a:rPr>
                  <a:t>.</a:t>
                </a:r>
                <a:endParaRPr lang="sv-SE" sz="1400" dirty="0">
                  <a:solidFill>
                    <a:schemeClr val="tx1"/>
                  </a:solidFill>
                </a:endParaRPr>
              </a:p>
            </p:txBody>
          </p:sp>
        </p:grpSp>
        <p:sp>
          <p:nvSpPr>
            <p:cNvPr id="143" name="X"/>
            <p:cNvSpPr>
              <a:spLocks noChangeAspect="1"/>
            </p:cNvSpPr>
            <p:nvPr/>
          </p:nvSpPr>
          <p:spPr>
            <a:xfrm>
              <a:off x="19246017" y="-1161428"/>
              <a:ext cx="323850" cy="522288"/>
            </a:xfrm>
            <a:prstGeom prst="mathMultiply">
              <a:avLst/>
            </a:prstGeom>
            <a:solidFill>
              <a:srgbClr val="00956F"/>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500">
                <a:solidFill>
                  <a:srgbClr val="FFFFFF"/>
                </a:solidFill>
              </a:endParaRPr>
            </a:p>
          </p:txBody>
        </p:sp>
      </p:grpSp>
      <p:grpSp>
        <p:nvGrpSpPr>
          <p:cNvPr id="11" name="Grupp 10"/>
          <p:cNvGrpSpPr/>
          <p:nvPr/>
        </p:nvGrpSpPr>
        <p:grpSpPr>
          <a:xfrm>
            <a:off x="1908975" y="2325029"/>
            <a:ext cx="7279151" cy="1969144"/>
            <a:chOff x="12279738" y="850669"/>
            <a:chExt cx="7279151" cy="1969144"/>
          </a:xfrm>
        </p:grpSpPr>
        <p:grpSp>
          <p:nvGrpSpPr>
            <p:cNvPr id="174" name="Group 71"/>
            <p:cNvGrpSpPr/>
            <p:nvPr/>
          </p:nvGrpSpPr>
          <p:grpSpPr>
            <a:xfrm>
              <a:off x="12279738" y="1091084"/>
              <a:ext cx="7253444" cy="1728729"/>
              <a:chOff x="701683" y="7070496"/>
              <a:chExt cx="5890638" cy="1829669"/>
            </a:xfrm>
          </p:grpSpPr>
          <p:sp>
            <p:nvSpPr>
              <p:cNvPr id="175" name="Rectangle 67"/>
              <p:cNvSpPr/>
              <p:nvPr/>
            </p:nvSpPr>
            <p:spPr>
              <a:xfrm>
                <a:off x="701684" y="7070496"/>
                <a:ext cx="5890637" cy="1829669"/>
              </a:xfrm>
              <a:prstGeom prst="rect">
                <a:avLst/>
              </a:prstGeom>
              <a:solidFill>
                <a:schemeClr val="bg1"/>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6" name="Rectangle 150"/>
              <p:cNvSpPr/>
              <p:nvPr/>
            </p:nvSpPr>
            <p:spPr>
              <a:xfrm>
                <a:off x="701683" y="7090296"/>
                <a:ext cx="3823725" cy="3612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b="1" cap="all" dirty="0">
                    <a:solidFill>
                      <a:schemeClr val="tx1"/>
                    </a:solidFill>
                  </a:rPr>
                  <a:t>Från Banker till Riksgälden </a:t>
                </a:r>
              </a:p>
            </p:txBody>
          </p:sp>
          <p:sp>
            <p:nvSpPr>
              <p:cNvPr id="177" name="Rectangle 152"/>
              <p:cNvSpPr/>
              <p:nvPr/>
            </p:nvSpPr>
            <p:spPr>
              <a:xfrm>
                <a:off x="735743" y="7515005"/>
                <a:ext cx="5614451" cy="1321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b="1" i="1" dirty="0">
                    <a:solidFill>
                      <a:schemeClr val="tx1"/>
                    </a:solidFill>
                  </a:rPr>
                  <a:t>Avgifter som finansierar statliga åtgärder för att stödja det finansiella </a:t>
                </a:r>
                <a:r>
                  <a:rPr lang="sv-SE" sz="1400" b="1" i="1" dirty="0" smtClean="0">
                    <a:solidFill>
                      <a:schemeClr val="tx1"/>
                    </a:solidFill>
                  </a:rPr>
                  <a:t>systemet</a:t>
                </a:r>
                <a:endParaRPr lang="sv-SE" sz="1400" b="1" i="1" dirty="0">
                  <a:solidFill>
                    <a:schemeClr val="tx1"/>
                  </a:solidFill>
                </a:endParaRPr>
              </a:p>
              <a:p>
                <a:r>
                  <a:rPr lang="sv-SE" sz="1400" dirty="0">
                    <a:solidFill>
                      <a:schemeClr val="tx1"/>
                    </a:solidFill>
                  </a:rPr>
                  <a:t>Banker och andra finansiella institut betalar en årlig avgift till Stabilitetsfonden som finansierar statens åtgärder för att stödja det finansiella systemet i krissituationer. Riksgälden är ansvarig för Stabilitetsfonden. De institut som är anslutna till insättningsgarantin betalar också en avgift till Riksgälden. Dessa avgifter går till Insättningsgarantifonden</a:t>
                </a:r>
                <a:r>
                  <a:rPr lang="sv-SE" sz="1400" dirty="0" smtClean="0">
                    <a:solidFill>
                      <a:schemeClr val="tx1"/>
                    </a:solidFill>
                  </a:rPr>
                  <a:t>.</a:t>
                </a:r>
                <a:endParaRPr lang="sv-SE" sz="1400" dirty="0">
                  <a:solidFill>
                    <a:schemeClr val="tx1"/>
                  </a:solidFill>
                </a:endParaRPr>
              </a:p>
              <a:p>
                <a:endParaRPr lang="sv-SE" sz="1400" dirty="0">
                  <a:solidFill>
                    <a:schemeClr val="tx1"/>
                  </a:solidFill>
                </a:endParaRPr>
              </a:p>
            </p:txBody>
          </p:sp>
        </p:grpSp>
        <p:sp>
          <p:nvSpPr>
            <p:cNvPr id="144" name="X"/>
            <p:cNvSpPr>
              <a:spLocks noChangeAspect="1"/>
            </p:cNvSpPr>
            <p:nvPr/>
          </p:nvSpPr>
          <p:spPr>
            <a:xfrm>
              <a:off x="19235039" y="850669"/>
              <a:ext cx="323850" cy="522288"/>
            </a:xfrm>
            <a:prstGeom prst="mathMultiply">
              <a:avLst/>
            </a:prstGeom>
            <a:solidFill>
              <a:srgbClr val="00956F"/>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500">
                <a:solidFill>
                  <a:srgbClr val="FFFFFF"/>
                </a:solidFill>
              </a:endParaRPr>
            </a:p>
          </p:txBody>
        </p:sp>
      </p:grpSp>
      <p:grpSp>
        <p:nvGrpSpPr>
          <p:cNvPr id="12" name="Grupp 11"/>
          <p:cNvGrpSpPr/>
          <p:nvPr/>
        </p:nvGrpSpPr>
        <p:grpSpPr>
          <a:xfrm>
            <a:off x="1749306" y="2146551"/>
            <a:ext cx="7255566" cy="2228272"/>
            <a:chOff x="12290470" y="2786920"/>
            <a:chExt cx="7255566" cy="2228272"/>
          </a:xfrm>
        </p:grpSpPr>
        <p:grpSp>
          <p:nvGrpSpPr>
            <p:cNvPr id="178" name="Group 71"/>
            <p:cNvGrpSpPr/>
            <p:nvPr/>
          </p:nvGrpSpPr>
          <p:grpSpPr>
            <a:xfrm>
              <a:off x="12290470" y="3000767"/>
              <a:ext cx="7242712" cy="2014425"/>
              <a:chOff x="701683" y="7070496"/>
              <a:chExt cx="5890638" cy="1829669"/>
            </a:xfrm>
          </p:grpSpPr>
          <p:sp>
            <p:nvSpPr>
              <p:cNvPr id="179" name="Rectangle 67"/>
              <p:cNvSpPr/>
              <p:nvPr/>
            </p:nvSpPr>
            <p:spPr>
              <a:xfrm>
                <a:off x="701684" y="7070496"/>
                <a:ext cx="5890637" cy="1829669"/>
              </a:xfrm>
              <a:prstGeom prst="rect">
                <a:avLst/>
              </a:prstGeom>
              <a:solidFill>
                <a:schemeClr val="bg1"/>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80" name="Rectangle 150"/>
              <p:cNvSpPr/>
              <p:nvPr/>
            </p:nvSpPr>
            <p:spPr>
              <a:xfrm>
                <a:off x="701683" y="7090296"/>
                <a:ext cx="4697615" cy="3612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b="1" cap="all" dirty="0">
                    <a:solidFill>
                      <a:schemeClr val="tx1"/>
                    </a:solidFill>
                  </a:rPr>
                  <a:t>Mellan Banker och Företag &amp; Hushåll </a:t>
                </a:r>
              </a:p>
            </p:txBody>
          </p:sp>
          <p:sp>
            <p:nvSpPr>
              <p:cNvPr id="181" name="Rectangle 152"/>
              <p:cNvSpPr/>
              <p:nvPr/>
            </p:nvSpPr>
            <p:spPr>
              <a:xfrm>
                <a:off x="735743" y="7515005"/>
                <a:ext cx="5614451" cy="1321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b="1" i="1" dirty="0">
                    <a:solidFill>
                      <a:schemeClr val="tx1"/>
                    </a:solidFill>
                  </a:rPr>
                  <a:t>Sparande, lån och finansiella transaktioner </a:t>
                </a:r>
              </a:p>
              <a:p>
                <a:r>
                  <a:rPr lang="sv-SE" sz="1400" dirty="0">
                    <a:solidFill>
                      <a:schemeClr val="tx1"/>
                    </a:solidFill>
                  </a:rPr>
                  <a:t>Bankernas kärnverksamhet är att ta emot inlåning och lämna krediter till hushåll och företag. De pengar som bankerna lånar in, antingen via inlåning från allmänheten och företag eller via egna utgivna värdepapper, kan de låna ut exempelvis till investeringar. Till bankernas uppgifter hör också att sprida och hantera risk samt göra det möjligt att genomföra betalningar och andra finansiella transaktioner på ett effektivt sätt</a:t>
                </a:r>
                <a:r>
                  <a:rPr lang="sv-SE" sz="1400" dirty="0" smtClean="0">
                    <a:solidFill>
                      <a:schemeClr val="tx1"/>
                    </a:solidFill>
                  </a:rPr>
                  <a:t>.</a:t>
                </a:r>
                <a:endParaRPr lang="sv-SE" sz="1400" dirty="0">
                  <a:solidFill>
                    <a:schemeClr val="tx1"/>
                  </a:solidFill>
                </a:endParaRPr>
              </a:p>
              <a:p>
                <a:endParaRPr lang="sv-SE" sz="1400" dirty="0">
                  <a:solidFill>
                    <a:schemeClr val="tx1"/>
                  </a:solidFill>
                </a:endParaRPr>
              </a:p>
            </p:txBody>
          </p:sp>
        </p:grpSp>
        <p:sp>
          <p:nvSpPr>
            <p:cNvPr id="149" name="X"/>
            <p:cNvSpPr>
              <a:spLocks noChangeAspect="1"/>
            </p:cNvSpPr>
            <p:nvPr/>
          </p:nvSpPr>
          <p:spPr>
            <a:xfrm>
              <a:off x="19222186" y="2786920"/>
              <a:ext cx="323850" cy="522288"/>
            </a:xfrm>
            <a:prstGeom prst="mathMultiply">
              <a:avLst/>
            </a:prstGeom>
            <a:solidFill>
              <a:srgbClr val="00956F"/>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500">
                <a:solidFill>
                  <a:srgbClr val="FFFFFF"/>
                </a:solidFill>
              </a:endParaRPr>
            </a:p>
          </p:txBody>
        </p:sp>
      </p:grpSp>
      <p:grpSp>
        <p:nvGrpSpPr>
          <p:cNvPr id="13" name="Grupp 12"/>
          <p:cNvGrpSpPr/>
          <p:nvPr/>
        </p:nvGrpSpPr>
        <p:grpSpPr>
          <a:xfrm>
            <a:off x="3182655" y="2181095"/>
            <a:ext cx="6063376" cy="1983654"/>
            <a:chOff x="12326799" y="4963847"/>
            <a:chExt cx="6063376" cy="1983654"/>
          </a:xfrm>
        </p:grpSpPr>
        <p:grpSp>
          <p:nvGrpSpPr>
            <p:cNvPr id="182" name="Group 71"/>
            <p:cNvGrpSpPr/>
            <p:nvPr/>
          </p:nvGrpSpPr>
          <p:grpSpPr>
            <a:xfrm>
              <a:off x="12326799" y="5196146"/>
              <a:ext cx="6060447" cy="1751355"/>
              <a:chOff x="701684" y="7070496"/>
              <a:chExt cx="5890637" cy="1829669"/>
            </a:xfrm>
          </p:grpSpPr>
          <p:sp>
            <p:nvSpPr>
              <p:cNvPr id="183" name="Rectangle 67"/>
              <p:cNvSpPr/>
              <p:nvPr/>
            </p:nvSpPr>
            <p:spPr>
              <a:xfrm>
                <a:off x="701684" y="7070496"/>
                <a:ext cx="5890637" cy="1829669"/>
              </a:xfrm>
              <a:prstGeom prst="rect">
                <a:avLst/>
              </a:prstGeom>
              <a:solidFill>
                <a:schemeClr val="bg1"/>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84" name="Rectangle 150"/>
              <p:cNvSpPr/>
              <p:nvPr/>
            </p:nvSpPr>
            <p:spPr>
              <a:xfrm>
                <a:off x="701684" y="7090296"/>
                <a:ext cx="4532272" cy="3612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b="1" cap="all" dirty="0">
                    <a:solidFill>
                      <a:schemeClr val="tx1"/>
                    </a:solidFill>
                  </a:rPr>
                  <a:t>Från Riksgälden till Företag &amp; Hushåll </a:t>
                </a:r>
              </a:p>
            </p:txBody>
          </p:sp>
          <p:sp>
            <p:nvSpPr>
              <p:cNvPr id="185" name="Rectangle 152"/>
              <p:cNvSpPr/>
              <p:nvPr/>
            </p:nvSpPr>
            <p:spPr>
              <a:xfrm>
                <a:off x="735743" y="7515005"/>
                <a:ext cx="5614451" cy="1321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b="1" i="1" dirty="0">
                    <a:solidFill>
                      <a:schemeClr val="tx1"/>
                    </a:solidFill>
                  </a:rPr>
                  <a:t>Insättningsgarantin – statligt skydd för sparande på </a:t>
                </a:r>
                <a:r>
                  <a:rPr lang="sv-SE" sz="1400" b="1" i="1" dirty="0" smtClean="0">
                    <a:solidFill>
                      <a:schemeClr val="tx1"/>
                    </a:solidFill>
                  </a:rPr>
                  <a:t>konto</a:t>
                </a:r>
                <a:endParaRPr lang="sv-SE" sz="1400" b="1" i="1" dirty="0">
                  <a:solidFill>
                    <a:schemeClr val="tx1"/>
                  </a:solidFill>
                </a:endParaRPr>
              </a:p>
              <a:p>
                <a:r>
                  <a:rPr lang="sv-SE" sz="1400" dirty="0">
                    <a:solidFill>
                      <a:schemeClr val="tx1"/>
                    </a:solidFill>
                  </a:rPr>
                  <a:t>Riksgälden hanterar insättningsgarantin. Den innebär att staten garanterar ersättning till hushåll och företag om den bank de gjort insättningar i skulle gå i konkurs eller inte kunna betala i tid. Garantin täcker insättningar upp till motsvarande 100 000 euro per insättare och bank</a:t>
                </a:r>
                <a:r>
                  <a:rPr lang="sv-SE" sz="1400" dirty="0" smtClean="0">
                    <a:solidFill>
                      <a:schemeClr val="tx1"/>
                    </a:solidFill>
                  </a:rPr>
                  <a:t>.</a:t>
                </a:r>
                <a:endParaRPr lang="sv-SE" sz="1400" dirty="0">
                  <a:solidFill>
                    <a:schemeClr val="tx1"/>
                  </a:solidFill>
                </a:endParaRPr>
              </a:p>
              <a:p>
                <a:endParaRPr lang="sv-SE" sz="1400" dirty="0">
                  <a:solidFill>
                    <a:schemeClr val="tx1"/>
                  </a:solidFill>
                </a:endParaRPr>
              </a:p>
            </p:txBody>
          </p:sp>
        </p:grpSp>
        <p:sp>
          <p:nvSpPr>
            <p:cNvPr id="195" name="X"/>
            <p:cNvSpPr>
              <a:spLocks noChangeAspect="1"/>
            </p:cNvSpPr>
            <p:nvPr/>
          </p:nvSpPr>
          <p:spPr>
            <a:xfrm>
              <a:off x="18066325" y="4963847"/>
              <a:ext cx="323850" cy="522288"/>
            </a:xfrm>
            <a:prstGeom prst="mathMultiply">
              <a:avLst/>
            </a:prstGeom>
            <a:solidFill>
              <a:srgbClr val="00956F"/>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500">
                <a:solidFill>
                  <a:srgbClr val="FFFFFF"/>
                </a:solidFill>
              </a:endParaRPr>
            </a:p>
          </p:txBody>
        </p:sp>
      </p:grpSp>
      <p:grpSp>
        <p:nvGrpSpPr>
          <p:cNvPr id="14" name="Grupp 13"/>
          <p:cNvGrpSpPr/>
          <p:nvPr/>
        </p:nvGrpSpPr>
        <p:grpSpPr>
          <a:xfrm>
            <a:off x="2001311" y="2334165"/>
            <a:ext cx="7053549" cy="2071013"/>
            <a:chOff x="12321678" y="6788308"/>
            <a:chExt cx="7053549" cy="2071013"/>
          </a:xfrm>
        </p:grpSpPr>
        <p:grpSp>
          <p:nvGrpSpPr>
            <p:cNvPr id="186" name="Group 71"/>
            <p:cNvGrpSpPr/>
            <p:nvPr/>
          </p:nvGrpSpPr>
          <p:grpSpPr>
            <a:xfrm>
              <a:off x="12321678" y="7029652"/>
              <a:ext cx="7018508" cy="1829669"/>
              <a:chOff x="701684" y="7070496"/>
              <a:chExt cx="7018508" cy="1829669"/>
            </a:xfrm>
          </p:grpSpPr>
          <p:sp>
            <p:nvSpPr>
              <p:cNvPr id="187" name="Rectangle 67"/>
              <p:cNvSpPr/>
              <p:nvPr/>
            </p:nvSpPr>
            <p:spPr>
              <a:xfrm>
                <a:off x="701684" y="7070496"/>
                <a:ext cx="7018508" cy="1829669"/>
              </a:xfrm>
              <a:prstGeom prst="rect">
                <a:avLst/>
              </a:prstGeom>
              <a:solidFill>
                <a:schemeClr val="bg1"/>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88" name="Rectangle 150"/>
              <p:cNvSpPr/>
              <p:nvPr/>
            </p:nvSpPr>
            <p:spPr>
              <a:xfrm>
                <a:off x="701684" y="7090296"/>
                <a:ext cx="6755462" cy="3612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b="1" cap="all" dirty="0">
                    <a:solidFill>
                      <a:schemeClr val="tx1"/>
                    </a:solidFill>
                  </a:rPr>
                  <a:t>Från Banker och Försäkringsbolag till </a:t>
                </a:r>
                <a:r>
                  <a:rPr lang="sv-SE" b="1" cap="all" dirty="0" smtClean="0">
                    <a:solidFill>
                      <a:schemeClr val="tx1"/>
                    </a:solidFill>
                  </a:rPr>
                  <a:t>Finansinspektionen</a:t>
                </a:r>
                <a:endParaRPr lang="sv-SE" b="1" cap="all" dirty="0">
                  <a:solidFill>
                    <a:schemeClr val="tx1"/>
                  </a:solidFill>
                </a:endParaRPr>
              </a:p>
            </p:txBody>
          </p:sp>
          <p:sp>
            <p:nvSpPr>
              <p:cNvPr id="189" name="Rectangle 152"/>
              <p:cNvSpPr/>
              <p:nvPr/>
            </p:nvSpPr>
            <p:spPr>
              <a:xfrm>
                <a:off x="735743" y="7515005"/>
                <a:ext cx="6370674" cy="13019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b="1" i="1" dirty="0">
                    <a:solidFill>
                      <a:schemeClr val="tx1"/>
                    </a:solidFill>
                  </a:rPr>
                  <a:t>Avgifter som finansierar Finansinspektionens </a:t>
                </a:r>
                <a:r>
                  <a:rPr lang="sv-SE" sz="1400" b="1" i="1" dirty="0" smtClean="0">
                    <a:solidFill>
                      <a:schemeClr val="tx1"/>
                    </a:solidFill>
                  </a:rPr>
                  <a:t>verksamhet</a:t>
                </a:r>
                <a:endParaRPr lang="sv-SE" sz="1400" b="1" i="1" dirty="0">
                  <a:solidFill>
                    <a:schemeClr val="tx1"/>
                  </a:solidFill>
                </a:endParaRPr>
              </a:p>
              <a:p>
                <a:r>
                  <a:rPr lang="sv-SE" sz="1400" dirty="0">
                    <a:solidFill>
                      <a:schemeClr val="tx1"/>
                    </a:solidFill>
                  </a:rPr>
                  <a:t>Finansinspektionens verksamhet finansieras bland annat genom anslag och avgifter från de finansiella företagen. Tillsynsavgifter finansierar regelgivning och tillsyn. Tillståndsavgifter finansierar prövning av tillstånd och anmälningar</a:t>
                </a:r>
                <a:r>
                  <a:rPr lang="sv-SE" sz="1400" dirty="0" smtClean="0">
                    <a:solidFill>
                      <a:schemeClr val="tx1"/>
                    </a:solidFill>
                  </a:rPr>
                  <a:t>.</a:t>
                </a:r>
                <a:endParaRPr lang="sv-SE" sz="1400" dirty="0">
                  <a:solidFill>
                    <a:schemeClr val="tx1"/>
                  </a:solidFill>
                </a:endParaRPr>
              </a:p>
              <a:p>
                <a:endParaRPr lang="sv-SE" sz="1400" dirty="0">
                  <a:solidFill>
                    <a:schemeClr val="tx1"/>
                  </a:solidFill>
                </a:endParaRPr>
              </a:p>
            </p:txBody>
          </p:sp>
        </p:grpSp>
        <p:sp>
          <p:nvSpPr>
            <p:cNvPr id="196" name="X"/>
            <p:cNvSpPr>
              <a:spLocks noChangeAspect="1"/>
            </p:cNvSpPr>
            <p:nvPr/>
          </p:nvSpPr>
          <p:spPr>
            <a:xfrm>
              <a:off x="19051377" y="6788308"/>
              <a:ext cx="323850" cy="522288"/>
            </a:xfrm>
            <a:prstGeom prst="mathMultiply">
              <a:avLst/>
            </a:prstGeom>
            <a:solidFill>
              <a:srgbClr val="00956F"/>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500">
                <a:solidFill>
                  <a:srgbClr val="FFFFFF"/>
                </a:solidFill>
              </a:endParaRPr>
            </a:p>
          </p:txBody>
        </p:sp>
      </p:grpSp>
      <p:grpSp>
        <p:nvGrpSpPr>
          <p:cNvPr id="15" name="Grupp 14"/>
          <p:cNvGrpSpPr/>
          <p:nvPr/>
        </p:nvGrpSpPr>
        <p:grpSpPr>
          <a:xfrm>
            <a:off x="2731111" y="2433638"/>
            <a:ext cx="6087620" cy="1913950"/>
            <a:chOff x="12333685" y="8733173"/>
            <a:chExt cx="6087620" cy="1913950"/>
          </a:xfrm>
        </p:grpSpPr>
        <p:grpSp>
          <p:nvGrpSpPr>
            <p:cNvPr id="190" name="Group 71"/>
            <p:cNvGrpSpPr/>
            <p:nvPr/>
          </p:nvGrpSpPr>
          <p:grpSpPr>
            <a:xfrm>
              <a:off x="12333685" y="8940532"/>
              <a:ext cx="6053561" cy="1706591"/>
              <a:chOff x="701684" y="7070496"/>
              <a:chExt cx="5890637" cy="1829669"/>
            </a:xfrm>
          </p:grpSpPr>
          <p:sp>
            <p:nvSpPr>
              <p:cNvPr id="191" name="Rectangle 67"/>
              <p:cNvSpPr/>
              <p:nvPr/>
            </p:nvSpPr>
            <p:spPr>
              <a:xfrm>
                <a:off x="701684" y="7070496"/>
                <a:ext cx="5890637" cy="1829669"/>
              </a:xfrm>
              <a:prstGeom prst="rect">
                <a:avLst/>
              </a:prstGeom>
              <a:solidFill>
                <a:schemeClr val="bg1"/>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92" name="Rectangle 150"/>
              <p:cNvSpPr/>
              <p:nvPr/>
            </p:nvSpPr>
            <p:spPr>
              <a:xfrm>
                <a:off x="701684" y="7090296"/>
                <a:ext cx="5648510" cy="4247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b="1" cap="all" dirty="0">
                    <a:solidFill>
                      <a:schemeClr val="tx1"/>
                    </a:solidFill>
                  </a:rPr>
                  <a:t>Mellan Försäkringsbolag och Företag &amp; </a:t>
                </a:r>
                <a:r>
                  <a:rPr lang="sv-SE" b="1" cap="all" dirty="0" smtClean="0">
                    <a:solidFill>
                      <a:schemeClr val="tx1"/>
                    </a:solidFill>
                  </a:rPr>
                  <a:t>Hushåll</a:t>
                </a:r>
                <a:endParaRPr lang="sv-SE" b="1" cap="all" dirty="0">
                  <a:solidFill>
                    <a:schemeClr val="tx1"/>
                  </a:solidFill>
                </a:endParaRPr>
              </a:p>
            </p:txBody>
          </p:sp>
          <p:sp>
            <p:nvSpPr>
              <p:cNvPr id="193" name="Rectangle 152"/>
              <p:cNvSpPr/>
              <p:nvPr/>
            </p:nvSpPr>
            <p:spPr>
              <a:xfrm>
                <a:off x="735743" y="7515005"/>
                <a:ext cx="5614451" cy="1321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b="1" i="1" dirty="0">
                    <a:solidFill>
                      <a:schemeClr val="tx1"/>
                    </a:solidFill>
                  </a:rPr>
                  <a:t>Försäkringspremier och </a:t>
                </a:r>
                <a:r>
                  <a:rPr lang="sv-SE" sz="1400" b="1" i="1" dirty="0" smtClean="0">
                    <a:solidFill>
                      <a:schemeClr val="tx1"/>
                    </a:solidFill>
                  </a:rPr>
                  <a:t>försäkringsutbetalningar</a:t>
                </a:r>
                <a:endParaRPr lang="sv-SE" sz="1400" b="1" i="1" dirty="0">
                  <a:solidFill>
                    <a:schemeClr val="tx1"/>
                  </a:solidFill>
                </a:endParaRPr>
              </a:p>
              <a:p>
                <a:r>
                  <a:rPr lang="sv-SE" sz="1400" dirty="0">
                    <a:solidFill>
                      <a:schemeClr val="tx1"/>
                    </a:solidFill>
                  </a:rPr>
                  <a:t>Företag och hushåll kan betala in premier till försäkringsbolag. Bolagen förvaltar pengarna och betalar ut pensioner och ersättningar till försäkringstagare som till exempel råkat ut för plötslig ekonomisk förlust</a:t>
                </a:r>
                <a:r>
                  <a:rPr lang="sv-SE" sz="1400" dirty="0" smtClean="0">
                    <a:solidFill>
                      <a:schemeClr val="tx1"/>
                    </a:solidFill>
                  </a:rPr>
                  <a:t>.</a:t>
                </a:r>
                <a:endParaRPr lang="sv-SE" sz="1400" dirty="0">
                  <a:solidFill>
                    <a:schemeClr val="tx1"/>
                  </a:solidFill>
                </a:endParaRPr>
              </a:p>
              <a:p>
                <a:endParaRPr lang="sv-SE" sz="1400" dirty="0">
                  <a:solidFill>
                    <a:schemeClr val="tx1"/>
                  </a:solidFill>
                </a:endParaRPr>
              </a:p>
            </p:txBody>
          </p:sp>
        </p:grpSp>
        <p:sp>
          <p:nvSpPr>
            <p:cNvPr id="197" name="X"/>
            <p:cNvSpPr>
              <a:spLocks noChangeAspect="1"/>
            </p:cNvSpPr>
            <p:nvPr/>
          </p:nvSpPr>
          <p:spPr>
            <a:xfrm>
              <a:off x="18097455" y="8733173"/>
              <a:ext cx="323850" cy="522288"/>
            </a:xfrm>
            <a:prstGeom prst="mathMultiply">
              <a:avLst/>
            </a:prstGeom>
            <a:solidFill>
              <a:srgbClr val="00956F"/>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500">
                <a:solidFill>
                  <a:srgbClr val="FFFFFF"/>
                </a:solidFill>
              </a:endParaRPr>
            </a:p>
          </p:txBody>
        </p:sp>
      </p:grpSp>
    </p:spTree>
    <p:extLst>
      <p:ext uri="{BB962C8B-B14F-4D97-AF65-F5344CB8AC3E}">
        <p14:creationId xmlns:p14="http://schemas.microsoft.com/office/powerpoint/2010/main" val="22516370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nodeType="withEffect">
                                  <p:stCondLst>
                                    <p:cond delay="0"/>
                                  </p:stCondLst>
                                  <p:childTnLst>
                                    <p:set>
                                      <p:cBhvr>
                                        <p:cTn id="6" dur="1" fill="hold">
                                          <p:stCondLst>
                                            <p:cond delay="0"/>
                                          </p:stCondLst>
                                        </p:cTn>
                                        <p:tgtEl>
                                          <p:spTgt spid="9"/>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10"/>
                                        </p:tgtEl>
                                        <p:attrNameLst>
                                          <p:attrName>style.visibility</p:attrName>
                                        </p:attrNameLst>
                                      </p:cBhvr>
                                      <p:to>
                                        <p:strVal val="hidden"/>
                                      </p:to>
                                    </p:set>
                                  </p:childTnLst>
                                </p:cTn>
                              </p:par>
                              <p:par>
                                <p:cTn id="9" presetID="1" presetClass="exit" presetSubtype="0" fill="hold" nodeType="withEffect">
                                  <p:stCondLst>
                                    <p:cond delay="0"/>
                                  </p:stCondLst>
                                  <p:childTnLst>
                                    <p:set>
                                      <p:cBhvr>
                                        <p:cTn id="10" dur="1" fill="hold">
                                          <p:stCondLst>
                                            <p:cond delay="0"/>
                                          </p:stCondLst>
                                        </p:cTn>
                                        <p:tgtEl>
                                          <p:spTgt spid="11"/>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12"/>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13"/>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14"/>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9" restart="whenNotActive" fill="hold" evtFilter="cancelBubble" nodeType="interactiveSeq">
                <p:stCondLst>
                  <p:cond evt="onClick" delay="0">
                    <p:tgtEl>
                      <p:spTgt spid="89"/>
                    </p:tgtEl>
                  </p:cond>
                </p:stCondLst>
                <p:endSync evt="end" delay="0">
                  <p:rtn val="all"/>
                </p:endSync>
                <p:childTnLst>
                  <p:par>
                    <p:cTn id="20" fill="hold">
                      <p:stCondLst>
                        <p:cond delay="0"/>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9"/>
                                        </p:tgtEl>
                                        <p:attrNameLst>
                                          <p:attrName>style.visibility</p:attrName>
                                        </p:attrNameLst>
                                      </p:cBhvr>
                                      <p:to>
                                        <p:strVal val="visible"/>
                                      </p:to>
                                    </p:set>
                                  </p:childTnLst>
                                </p:cTn>
                              </p:par>
                              <p:par>
                                <p:cTn id="24" presetID="1" presetClass="exit" presetSubtype="0" fill="hold" nodeType="withEffect">
                                  <p:stCondLst>
                                    <p:cond delay="0"/>
                                  </p:stCondLst>
                                  <p:childTnLst>
                                    <p:set>
                                      <p:cBhvr>
                                        <p:cTn id="25" dur="1" fill="hold">
                                          <p:stCondLst>
                                            <p:cond delay="0"/>
                                          </p:stCondLst>
                                        </p:cTn>
                                        <p:tgtEl>
                                          <p:spTgt spid="10"/>
                                        </p:tgtEl>
                                        <p:attrNameLst>
                                          <p:attrName>style.visibility</p:attrName>
                                        </p:attrNameLst>
                                      </p:cBhvr>
                                      <p:to>
                                        <p:strVal val="hidden"/>
                                      </p:to>
                                    </p:set>
                                  </p:childTnLst>
                                </p:cTn>
                              </p:par>
                              <p:par>
                                <p:cTn id="26" presetID="1" presetClass="exit" presetSubtype="0" fill="hold" nodeType="withEffect">
                                  <p:stCondLst>
                                    <p:cond delay="0"/>
                                  </p:stCondLst>
                                  <p:childTnLst>
                                    <p:set>
                                      <p:cBhvr>
                                        <p:cTn id="27" dur="1" fill="hold">
                                          <p:stCondLst>
                                            <p:cond delay="0"/>
                                          </p:stCondLst>
                                        </p:cTn>
                                        <p:tgtEl>
                                          <p:spTgt spid="11"/>
                                        </p:tgtEl>
                                        <p:attrNameLst>
                                          <p:attrName>style.visibility</p:attrName>
                                        </p:attrNameLst>
                                      </p:cBhvr>
                                      <p:to>
                                        <p:strVal val="hidden"/>
                                      </p:to>
                                    </p:set>
                                  </p:childTnLst>
                                </p:cTn>
                              </p:par>
                              <p:par>
                                <p:cTn id="28" presetID="1" presetClass="exit" presetSubtype="0" fill="hold" nodeType="withEffect">
                                  <p:stCondLst>
                                    <p:cond delay="0"/>
                                  </p:stCondLst>
                                  <p:childTnLst>
                                    <p:set>
                                      <p:cBhvr>
                                        <p:cTn id="29" dur="1" fill="hold">
                                          <p:stCondLst>
                                            <p:cond delay="0"/>
                                          </p:stCondLst>
                                        </p:cTn>
                                        <p:tgtEl>
                                          <p:spTgt spid="12"/>
                                        </p:tgtEl>
                                        <p:attrNameLst>
                                          <p:attrName>style.visibility</p:attrName>
                                        </p:attrNameLst>
                                      </p:cBhvr>
                                      <p:to>
                                        <p:strVal val="hidden"/>
                                      </p:to>
                                    </p:set>
                                  </p:childTnLst>
                                </p:cTn>
                              </p:par>
                              <p:par>
                                <p:cTn id="30" presetID="1" presetClass="exit" presetSubtype="0" fill="hold" nodeType="withEffect">
                                  <p:stCondLst>
                                    <p:cond delay="0"/>
                                  </p:stCondLst>
                                  <p:childTnLst>
                                    <p:set>
                                      <p:cBhvr>
                                        <p:cTn id="31" dur="1" fill="hold">
                                          <p:stCondLst>
                                            <p:cond delay="0"/>
                                          </p:stCondLst>
                                        </p:cTn>
                                        <p:tgtEl>
                                          <p:spTgt spid="13"/>
                                        </p:tgtEl>
                                        <p:attrNameLst>
                                          <p:attrName>style.visibility</p:attrName>
                                        </p:attrNameLst>
                                      </p:cBhvr>
                                      <p:to>
                                        <p:strVal val="hidden"/>
                                      </p:to>
                                    </p:set>
                                  </p:childTnLst>
                                </p:cTn>
                              </p:par>
                              <p:par>
                                <p:cTn id="32" presetID="1" presetClass="exit" presetSubtype="0" fill="hold" nodeType="withEffect">
                                  <p:stCondLst>
                                    <p:cond delay="0"/>
                                  </p:stCondLst>
                                  <p:childTnLst>
                                    <p:set>
                                      <p:cBhvr>
                                        <p:cTn id="33" dur="1" fill="hold">
                                          <p:stCondLst>
                                            <p:cond delay="0"/>
                                          </p:stCondLst>
                                        </p:cTn>
                                        <p:tgtEl>
                                          <p:spTgt spid="14"/>
                                        </p:tgtEl>
                                        <p:attrNameLst>
                                          <p:attrName>style.visibility</p:attrName>
                                        </p:attrNameLst>
                                      </p:cBhvr>
                                      <p:to>
                                        <p:strVal val="hidden"/>
                                      </p:to>
                                    </p:set>
                                  </p:childTnLst>
                                </p:cTn>
                              </p:par>
                              <p:par>
                                <p:cTn id="34" presetID="1" presetClass="exit" presetSubtype="0" fill="hold" nodeType="withEffect">
                                  <p:stCondLst>
                                    <p:cond delay="0"/>
                                  </p:stCondLst>
                                  <p:childTnLst>
                                    <p:set>
                                      <p:cBhvr>
                                        <p:cTn id="35" dur="1" fill="hold">
                                          <p:stCondLst>
                                            <p:cond delay="0"/>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89"/>
                  </p:tgtEl>
                </p:cond>
              </p:nextCondLst>
            </p:seq>
            <p:seq concurrent="1" nextAc="seek">
              <p:cTn id="36" restart="whenNotActive" fill="hold" evtFilter="cancelBubble" nodeType="interactiveSeq">
                <p:stCondLst>
                  <p:cond evt="onClick" delay="0">
                    <p:tgtEl>
                      <p:spTgt spid="9"/>
                    </p:tgtEl>
                  </p:cond>
                </p:stCondLst>
                <p:endSync evt="end" delay="0">
                  <p:rtn val="all"/>
                </p:endSync>
                <p:childTnLst>
                  <p:par>
                    <p:cTn id="37" fill="hold">
                      <p:stCondLst>
                        <p:cond delay="0"/>
                      </p:stCondLst>
                      <p:childTnLst>
                        <p:par>
                          <p:cTn id="38" fill="hold">
                            <p:stCondLst>
                              <p:cond delay="0"/>
                            </p:stCondLst>
                            <p:childTnLst>
                              <p:par>
                                <p:cTn id="39" presetID="1" presetClass="exit" presetSubtype="0" fill="hold" nodeType="clickEffect">
                                  <p:stCondLst>
                                    <p:cond delay="0"/>
                                  </p:stCondLst>
                                  <p:childTnLst>
                                    <p:set>
                                      <p:cBhvr>
                                        <p:cTn id="40"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41" restart="whenNotActive" fill="hold" evtFilter="cancelBubble" nodeType="interactiveSeq">
                <p:stCondLst>
                  <p:cond evt="onClick" delay="0">
                    <p:tgtEl>
                      <p:spTgt spid="5"/>
                    </p:tgtEl>
                  </p:cond>
                </p:stCondLst>
                <p:endSync evt="end" delay="0">
                  <p:rtn val="all"/>
                </p:endSync>
                <p:childTnLst>
                  <p:par>
                    <p:cTn id="42" fill="hold">
                      <p:stCondLst>
                        <p:cond delay="0"/>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10"/>
                                        </p:tgtEl>
                                        <p:attrNameLst>
                                          <p:attrName>style.visibility</p:attrName>
                                        </p:attrNameLst>
                                      </p:cBhvr>
                                      <p:to>
                                        <p:strVal val="visible"/>
                                      </p:to>
                                    </p:set>
                                  </p:childTnLst>
                                </p:cTn>
                              </p:par>
                              <p:par>
                                <p:cTn id="46" presetID="1" presetClass="exit" presetSubtype="0" fill="hold" nodeType="withEffect">
                                  <p:stCondLst>
                                    <p:cond delay="0"/>
                                  </p:stCondLst>
                                  <p:childTnLst>
                                    <p:set>
                                      <p:cBhvr>
                                        <p:cTn id="47" dur="1" fill="hold">
                                          <p:stCondLst>
                                            <p:cond delay="0"/>
                                          </p:stCondLst>
                                        </p:cTn>
                                        <p:tgtEl>
                                          <p:spTgt spid="9"/>
                                        </p:tgtEl>
                                        <p:attrNameLst>
                                          <p:attrName>style.visibility</p:attrName>
                                        </p:attrNameLst>
                                      </p:cBhvr>
                                      <p:to>
                                        <p:strVal val="hidden"/>
                                      </p:to>
                                    </p:set>
                                  </p:childTnLst>
                                </p:cTn>
                              </p:par>
                              <p:par>
                                <p:cTn id="48" presetID="1" presetClass="exit" presetSubtype="0" fill="hold" nodeType="withEffect">
                                  <p:stCondLst>
                                    <p:cond delay="0"/>
                                  </p:stCondLst>
                                  <p:childTnLst>
                                    <p:set>
                                      <p:cBhvr>
                                        <p:cTn id="49" dur="1" fill="hold">
                                          <p:stCondLst>
                                            <p:cond delay="0"/>
                                          </p:stCondLst>
                                        </p:cTn>
                                        <p:tgtEl>
                                          <p:spTgt spid="11"/>
                                        </p:tgtEl>
                                        <p:attrNameLst>
                                          <p:attrName>style.visibility</p:attrName>
                                        </p:attrNameLst>
                                      </p:cBhvr>
                                      <p:to>
                                        <p:strVal val="hidden"/>
                                      </p:to>
                                    </p:set>
                                  </p:childTnLst>
                                </p:cTn>
                              </p:par>
                              <p:par>
                                <p:cTn id="50" presetID="1" presetClass="exit" presetSubtype="0" fill="hold" nodeType="withEffect">
                                  <p:stCondLst>
                                    <p:cond delay="0"/>
                                  </p:stCondLst>
                                  <p:childTnLst>
                                    <p:set>
                                      <p:cBhvr>
                                        <p:cTn id="51" dur="1" fill="hold">
                                          <p:stCondLst>
                                            <p:cond delay="0"/>
                                          </p:stCondLst>
                                        </p:cTn>
                                        <p:tgtEl>
                                          <p:spTgt spid="12"/>
                                        </p:tgtEl>
                                        <p:attrNameLst>
                                          <p:attrName>style.visibility</p:attrName>
                                        </p:attrNameLst>
                                      </p:cBhvr>
                                      <p:to>
                                        <p:strVal val="hidden"/>
                                      </p:to>
                                    </p:set>
                                  </p:childTnLst>
                                </p:cTn>
                              </p:par>
                              <p:par>
                                <p:cTn id="52" presetID="1" presetClass="exit" presetSubtype="0" fill="hold" nodeType="withEffect">
                                  <p:stCondLst>
                                    <p:cond delay="0"/>
                                  </p:stCondLst>
                                  <p:childTnLst>
                                    <p:set>
                                      <p:cBhvr>
                                        <p:cTn id="53" dur="1" fill="hold">
                                          <p:stCondLst>
                                            <p:cond delay="0"/>
                                          </p:stCondLst>
                                        </p:cTn>
                                        <p:tgtEl>
                                          <p:spTgt spid="13"/>
                                        </p:tgtEl>
                                        <p:attrNameLst>
                                          <p:attrName>style.visibility</p:attrName>
                                        </p:attrNameLst>
                                      </p:cBhvr>
                                      <p:to>
                                        <p:strVal val="hidden"/>
                                      </p:to>
                                    </p:set>
                                  </p:childTnLst>
                                </p:cTn>
                              </p:par>
                              <p:par>
                                <p:cTn id="54" presetID="1" presetClass="exit" presetSubtype="0" fill="hold" nodeType="withEffect">
                                  <p:stCondLst>
                                    <p:cond delay="0"/>
                                  </p:stCondLst>
                                  <p:childTnLst>
                                    <p:set>
                                      <p:cBhvr>
                                        <p:cTn id="55" dur="1" fill="hold">
                                          <p:stCondLst>
                                            <p:cond delay="0"/>
                                          </p:stCondLst>
                                        </p:cTn>
                                        <p:tgtEl>
                                          <p:spTgt spid="14"/>
                                        </p:tgtEl>
                                        <p:attrNameLst>
                                          <p:attrName>style.visibility</p:attrName>
                                        </p:attrNameLst>
                                      </p:cBhvr>
                                      <p:to>
                                        <p:strVal val="hidden"/>
                                      </p:to>
                                    </p:set>
                                  </p:childTnLst>
                                </p:cTn>
                              </p:par>
                              <p:par>
                                <p:cTn id="56" presetID="1" presetClass="exit" presetSubtype="0" fill="hold" nodeType="withEffect">
                                  <p:stCondLst>
                                    <p:cond delay="0"/>
                                  </p:stCondLst>
                                  <p:childTnLst>
                                    <p:set>
                                      <p:cBhvr>
                                        <p:cTn id="57" dur="1" fill="hold">
                                          <p:stCondLst>
                                            <p:cond delay="0"/>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58" restart="whenNotActive" fill="hold" evtFilter="cancelBubble" nodeType="interactiveSeq">
                <p:stCondLst>
                  <p:cond evt="onClick" delay="0">
                    <p:tgtEl>
                      <p:spTgt spid="10"/>
                    </p:tgtEl>
                  </p:cond>
                </p:stCondLst>
                <p:endSync evt="end" delay="0">
                  <p:rtn val="all"/>
                </p:endSync>
                <p:childTnLst>
                  <p:par>
                    <p:cTn id="59" fill="hold">
                      <p:stCondLst>
                        <p:cond delay="0"/>
                      </p:stCondLst>
                      <p:childTnLst>
                        <p:par>
                          <p:cTn id="60" fill="hold">
                            <p:stCondLst>
                              <p:cond delay="0"/>
                            </p:stCondLst>
                            <p:childTnLst>
                              <p:par>
                                <p:cTn id="61" presetID="1" presetClass="exit" presetSubtype="0" fill="hold" nodeType="clickEffect">
                                  <p:stCondLst>
                                    <p:cond delay="0"/>
                                  </p:stCondLst>
                                  <p:childTnLst>
                                    <p:set>
                                      <p:cBhvr>
                                        <p:cTn id="62"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63" restart="whenNotActive" fill="hold" evtFilter="cancelBubble" nodeType="interactiveSeq">
                <p:stCondLst>
                  <p:cond evt="onClick" delay="0">
                    <p:tgtEl>
                      <p:spTgt spid="3"/>
                    </p:tgtEl>
                  </p:cond>
                </p:stCondLst>
                <p:endSync evt="end" delay="0">
                  <p:rtn val="all"/>
                </p:endSync>
                <p:childTnLst>
                  <p:par>
                    <p:cTn id="64" fill="hold">
                      <p:stCondLst>
                        <p:cond delay="0"/>
                      </p:stCondLst>
                      <p:childTnLst>
                        <p:par>
                          <p:cTn id="65" fill="hold">
                            <p:stCondLst>
                              <p:cond delay="0"/>
                            </p:stCondLst>
                            <p:childTnLst>
                              <p:par>
                                <p:cTn id="66" presetID="1" presetClass="entr" presetSubtype="0" fill="hold" nodeType="clickEffect">
                                  <p:stCondLst>
                                    <p:cond delay="0"/>
                                  </p:stCondLst>
                                  <p:childTnLst>
                                    <p:set>
                                      <p:cBhvr>
                                        <p:cTn id="67" dur="1" fill="hold">
                                          <p:stCondLst>
                                            <p:cond delay="0"/>
                                          </p:stCondLst>
                                        </p:cTn>
                                        <p:tgtEl>
                                          <p:spTgt spid="11"/>
                                        </p:tgtEl>
                                        <p:attrNameLst>
                                          <p:attrName>style.visibility</p:attrName>
                                        </p:attrNameLst>
                                      </p:cBhvr>
                                      <p:to>
                                        <p:strVal val="visible"/>
                                      </p:to>
                                    </p:set>
                                  </p:childTnLst>
                                </p:cTn>
                              </p:par>
                              <p:par>
                                <p:cTn id="68" presetID="1" presetClass="exit" presetSubtype="0" fill="hold" nodeType="withEffect">
                                  <p:stCondLst>
                                    <p:cond delay="0"/>
                                  </p:stCondLst>
                                  <p:childTnLst>
                                    <p:set>
                                      <p:cBhvr>
                                        <p:cTn id="69" dur="1" fill="hold">
                                          <p:stCondLst>
                                            <p:cond delay="0"/>
                                          </p:stCondLst>
                                        </p:cTn>
                                        <p:tgtEl>
                                          <p:spTgt spid="9"/>
                                        </p:tgtEl>
                                        <p:attrNameLst>
                                          <p:attrName>style.visibility</p:attrName>
                                        </p:attrNameLst>
                                      </p:cBhvr>
                                      <p:to>
                                        <p:strVal val="hidden"/>
                                      </p:to>
                                    </p:set>
                                  </p:childTnLst>
                                </p:cTn>
                              </p:par>
                              <p:par>
                                <p:cTn id="70" presetID="1" presetClass="exit" presetSubtype="0" fill="hold" nodeType="withEffect">
                                  <p:stCondLst>
                                    <p:cond delay="0"/>
                                  </p:stCondLst>
                                  <p:childTnLst>
                                    <p:set>
                                      <p:cBhvr>
                                        <p:cTn id="71" dur="1" fill="hold">
                                          <p:stCondLst>
                                            <p:cond delay="0"/>
                                          </p:stCondLst>
                                        </p:cTn>
                                        <p:tgtEl>
                                          <p:spTgt spid="10"/>
                                        </p:tgtEl>
                                        <p:attrNameLst>
                                          <p:attrName>style.visibility</p:attrName>
                                        </p:attrNameLst>
                                      </p:cBhvr>
                                      <p:to>
                                        <p:strVal val="hidden"/>
                                      </p:to>
                                    </p:set>
                                  </p:childTnLst>
                                </p:cTn>
                              </p:par>
                              <p:par>
                                <p:cTn id="72" presetID="1" presetClass="exit" presetSubtype="0" fill="hold" nodeType="withEffect">
                                  <p:stCondLst>
                                    <p:cond delay="0"/>
                                  </p:stCondLst>
                                  <p:childTnLst>
                                    <p:set>
                                      <p:cBhvr>
                                        <p:cTn id="73" dur="1" fill="hold">
                                          <p:stCondLst>
                                            <p:cond delay="0"/>
                                          </p:stCondLst>
                                        </p:cTn>
                                        <p:tgtEl>
                                          <p:spTgt spid="12"/>
                                        </p:tgtEl>
                                        <p:attrNameLst>
                                          <p:attrName>style.visibility</p:attrName>
                                        </p:attrNameLst>
                                      </p:cBhvr>
                                      <p:to>
                                        <p:strVal val="hidden"/>
                                      </p:to>
                                    </p:set>
                                  </p:childTnLst>
                                </p:cTn>
                              </p:par>
                              <p:par>
                                <p:cTn id="74" presetID="1" presetClass="exit" presetSubtype="0" fill="hold" nodeType="withEffect">
                                  <p:stCondLst>
                                    <p:cond delay="0"/>
                                  </p:stCondLst>
                                  <p:childTnLst>
                                    <p:set>
                                      <p:cBhvr>
                                        <p:cTn id="75" dur="1" fill="hold">
                                          <p:stCondLst>
                                            <p:cond delay="0"/>
                                          </p:stCondLst>
                                        </p:cTn>
                                        <p:tgtEl>
                                          <p:spTgt spid="13"/>
                                        </p:tgtEl>
                                        <p:attrNameLst>
                                          <p:attrName>style.visibility</p:attrName>
                                        </p:attrNameLst>
                                      </p:cBhvr>
                                      <p:to>
                                        <p:strVal val="hidden"/>
                                      </p:to>
                                    </p:set>
                                  </p:childTnLst>
                                </p:cTn>
                              </p:par>
                              <p:par>
                                <p:cTn id="76" presetID="1" presetClass="exit" presetSubtype="0" fill="hold" nodeType="withEffect">
                                  <p:stCondLst>
                                    <p:cond delay="0"/>
                                  </p:stCondLst>
                                  <p:childTnLst>
                                    <p:set>
                                      <p:cBhvr>
                                        <p:cTn id="77" dur="1" fill="hold">
                                          <p:stCondLst>
                                            <p:cond delay="0"/>
                                          </p:stCondLst>
                                        </p:cTn>
                                        <p:tgtEl>
                                          <p:spTgt spid="14"/>
                                        </p:tgtEl>
                                        <p:attrNameLst>
                                          <p:attrName>style.visibility</p:attrName>
                                        </p:attrNameLst>
                                      </p:cBhvr>
                                      <p:to>
                                        <p:strVal val="hidden"/>
                                      </p:to>
                                    </p:set>
                                  </p:childTnLst>
                                </p:cTn>
                              </p:par>
                              <p:par>
                                <p:cTn id="78" presetID="1" presetClass="exit" presetSubtype="0" fill="hold" nodeType="withEffect">
                                  <p:stCondLst>
                                    <p:cond delay="0"/>
                                  </p:stCondLst>
                                  <p:childTnLst>
                                    <p:set>
                                      <p:cBhvr>
                                        <p:cTn id="79" dur="1" fill="hold">
                                          <p:stCondLst>
                                            <p:cond delay="0"/>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80" restart="whenNotActive" fill="hold" evtFilter="cancelBubble" nodeType="interactiveSeq">
                <p:stCondLst>
                  <p:cond evt="onClick" delay="0">
                    <p:tgtEl>
                      <p:spTgt spid="11"/>
                    </p:tgtEl>
                  </p:cond>
                </p:stCondLst>
                <p:endSync evt="end" delay="0">
                  <p:rtn val="all"/>
                </p:endSync>
                <p:childTnLst>
                  <p:par>
                    <p:cTn id="81" fill="hold">
                      <p:stCondLst>
                        <p:cond delay="0"/>
                      </p:stCondLst>
                      <p:childTnLst>
                        <p:par>
                          <p:cTn id="82" fill="hold">
                            <p:stCondLst>
                              <p:cond delay="0"/>
                            </p:stCondLst>
                            <p:childTnLst>
                              <p:par>
                                <p:cTn id="83" presetID="1" presetClass="exit" presetSubtype="0" fill="hold" nodeType="clickEffect">
                                  <p:stCondLst>
                                    <p:cond delay="0"/>
                                  </p:stCondLst>
                                  <p:childTnLst>
                                    <p:set>
                                      <p:cBhvr>
                                        <p:cTn id="84"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85" restart="whenNotActive" fill="hold" evtFilter="cancelBubble" nodeType="interactiveSeq">
                <p:stCondLst>
                  <p:cond evt="onClick" delay="0">
                    <p:tgtEl>
                      <p:spTgt spid="119"/>
                    </p:tgtEl>
                  </p:cond>
                </p:stCondLst>
                <p:endSync evt="end" delay="0">
                  <p:rtn val="all"/>
                </p:endSync>
                <p:childTnLst>
                  <p:par>
                    <p:cTn id="86" fill="hold">
                      <p:stCondLst>
                        <p:cond delay="0"/>
                      </p:stCondLst>
                      <p:childTnLst>
                        <p:par>
                          <p:cTn id="87" fill="hold">
                            <p:stCondLst>
                              <p:cond delay="0"/>
                            </p:stCondLst>
                            <p:childTnLst>
                              <p:par>
                                <p:cTn id="88" presetID="1" presetClass="entr" presetSubtype="0" fill="hold" nodeType="clickEffect">
                                  <p:stCondLst>
                                    <p:cond delay="0"/>
                                  </p:stCondLst>
                                  <p:childTnLst>
                                    <p:set>
                                      <p:cBhvr>
                                        <p:cTn id="89" dur="1" fill="hold">
                                          <p:stCondLst>
                                            <p:cond delay="0"/>
                                          </p:stCondLst>
                                        </p:cTn>
                                        <p:tgtEl>
                                          <p:spTgt spid="12"/>
                                        </p:tgtEl>
                                        <p:attrNameLst>
                                          <p:attrName>style.visibility</p:attrName>
                                        </p:attrNameLst>
                                      </p:cBhvr>
                                      <p:to>
                                        <p:strVal val="visible"/>
                                      </p:to>
                                    </p:set>
                                  </p:childTnLst>
                                </p:cTn>
                              </p:par>
                              <p:par>
                                <p:cTn id="90" presetID="1" presetClass="exit" presetSubtype="0" fill="hold" nodeType="withEffect">
                                  <p:stCondLst>
                                    <p:cond delay="0"/>
                                  </p:stCondLst>
                                  <p:childTnLst>
                                    <p:set>
                                      <p:cBhvr>
                                        <p:cTn id="91" dur="1" fill="hold">
                                          <p:stCondLst>
                                            <p:cond delay="0"/>
                                          </p:stCondLst>
                                        </p:cTn>
                                        <p:tgtEl>
                                          <p:spTgt spid="9"/>
                                        </p:tgtEl>
                                        <p:attrNameLst>
                                          <p:attrName>style.visibility</p:attrName>
                                        </p:attrNameLst>
                                      </p:cBhvr>
                                      <p:to>
                                        <p:strVal val="hidden"/>
                                      </p:to>
                                    </p:set>
                                  </p:childTnLst>
                                </p:cTn>
                              </p:par>
                              <p:par>
                                <p:cTn id="92" presetID="1" presetClass="exit" presetSubtype="0" fill="hold" nodeType="withEffect">
                                  <p:stCondLst>
                                    <p:cond delay="0"/>
                                  </p:stCondLst>
                                  <p:childTnLst>
                                    <p:set>
                                      <p:cBhvr>
                                        <p:cTn id="93" dur="1" fill="hold">
                                          <p:stCondLst>
                                            <p:cond delay="0"/>
                                          </p:stCondLst>
                                        </p:cTn>
                                        <p:tgtEl>
                                          <p:spTgt spid="10"/>
                                        </p:tgtEl>
                                        <p:attrNameLst>
                                          <p:attrName>style.visibility</p:attrName>
                                        </p:attrNameLst>
                                      </p:cBhvr>
                                      <p:to>
                                        <p:strVal val="hidden"/>
                                      </p:to>
                                    </p:set>
                                  </p:childTnLst>
                                </p:cTn>
                              </p:par>
                              <p:par>
                                <p:cTn id="94" presetID="1" presetClass="exit" presetSubtype="0" fill="hold" nodeType="withEffect">
                                  <p:stCondLst>
                                    <p:cond delay="0"/>
                                  </p:stCondLst>
                                  <p:childTnLst>
                                    <p:set>
                                      <p:cBhvr>
                                        <p:cTn id="95" dur="1" fill="hold">
                                          <p:stCondLst>
                                            <p:cond delay="0"/>
                                          </p:stCondLst>
                                        </p:cTn>
                                        <p:tgtEl>
                                          <p:spTgt spid="11"/>
                                        </p:tgtEl>
                                        <p:attrNameLst>
                                          <p:attrName>style.visibility</p:attrName>
                                        </p:attrNameLst>
                                      </p:cBhvr>
                                      <p:to>
                                        <p:strVal val="hidden"/>
                                      </p:to>
                                    </p:set>
                                  </p:childTnLst>
                                </p:cTn>
                              </p:par>
                              <p:par>
                                <p:cTn id="96" presetID="1" presetClass="exit" presetSubtype="0" fill="hold" nodeType="withEffect">
                                  <p:stCondLst>
                                    <p:cond delay="0"/>
                                  </p:stCondLst>
                                  <p:childTnLst>
                                    <p:set>
                                      <p:cBhvr>
                                        <p:cTn id="97" dur="1" fill="hold">
                                          <p:stCondLst>
                                            <p:cond delay="0"/>
                                          </p:stCondLst>
                                        </p:cTn>
                                        <p:tgtEl>
                                          <p:spTgt spid="13"/>
                                        </p:tgtEl>
                                        <p:attrNameLst>
                                          <p:attrName>style.visibility</p:attrName>
                                        </p:attrNameLst>
                                      </p:cBhvr>
                                      <p:to>
                                        <p:strVal val="hidden"/>
                                      </p:to>
                                    </p:set>
                                  </p:childTnLst>
                                </p:cTn>
                              </p:par>
                              <p:par>
                                <p:cTn id="98" presetID="1" presetClass="exit" presetSubtype="0" fill="hold" nodeType="withEffect">
                                  <p:stCondLst>
                                    <p:cond delay="0"/>
                                  </p:stCondLst>
                                  <p:childTnLst>
                                    <p:set>
                                      <p:cBhvr>
                                        <p:cTn id="99" dur="1" fill="hold">
                                          <p:stCondLst>
                                            <p:cond delay="0"/>
                                          </p:stCondLst>
                                        </p:cTn>
                                        <p:tgtEl>
                                          <p:spTgt spid="14"/>
                                        </p:tgtEl>
                                        <p:attrNameLst>
                                          <p:attrName>style.visibility</p:attrName>
                                        </p:attrNameLst>
                                      </p:cBhvr>
                                      <p:to>
                                        <p:strVal val="hidden"/>
                                      </p:to>
                                    </p:set>
                                  </p:childTnLst>
                                </p:cTn>
                              </p:par>
                              <p:par>
                                <p:cTn id="100" presetID="1" presetClass="exit" presetSubtype="0" fill="hold" nodeType="withEffect">
                                  <p:stCondLst>
                                    <p:cond delay="0"/>
                                  </p:stCondLst>
                                  <p:childTnLst>
                                    <p:set>
                                      <p:cBhvr>
                                        <p:cTn id="101" dur="1" fill="hold">
                                          <p:stCondLst>
                                            <p:cond delay="0"/>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19"/>
                  </p:tgtEl>
                </p:cond>
              </p:nextCondLst>
            </p:seq>
            <p:seq concurrent="1" nextAc="seek">
              <p:cTn id="102" restart="whenNotActive" fill="hold" evtFilter="cancelBubble" nodeType="interactiveSeq">
                <p:stCondLst>
                  <p:cond evt="onClick" delay="0">
                    <p:tgtEl>
                      <p:spTgt spid="12"/>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07" restart="whenNotActive" fill="hold" evtFilter="cancelBubble" nodeType="interactiveSeq">
                <p:stCondLst>
                  <p:cond evt="onClick" delay="0">
                    <p:tgtEl>
                      <p:spTgt spid="101"/>
                    </p:tgtEl>
                  </p:cond>
                </p:stCondLst>
                <p:endSync evt="end" delay="0">
                  <p:rtn val="all"/>
                </p:endSync>
                <p:childTnLst>
                  <p:par>
                    <p:cTn id="108" fill="hold">
                      <p:stCondLst>
                        <p:cond delay="0"/>
                      </p:stCondLst>
                      <p:childTnLst>
                        <p:par>
                          <p:cTn id="109" fill="hold">
                            <p:stCondLst>
                              <p:cond delay="0"/>
                            </p:stCondLst>
                            <p:childTnLst>
                              <p:par>
                                <p:cTn id="110" presetID="1" presetClass="entr" presetSubtype="0" fill="hold" nodeType="clickEffect">
                                  <p:stCondLst>
                                    <p:cond delay="0"/>
                                  </p:stCondLst>
                                  <p:childTnLst>
                                    <p:set>
                                      <p:cBhvr>
                                        <p:cTn id="111" dur="1" fill="hold">
                                          <p:stCondLst>
                                            <p:cond delay="0"/>
                                          </p:stCondLst>
                                        </p:cTn>
                                        <p:tgtEl>
                                          <p:spTgt spid="13"/>
                                        </p:tgtEl>
                                        <p:attrNameLst>
                                          <p:attrName>style.visibility</p:attrName>
                                        </p:attrNameLst>
                                      </p:cBhvr>
                                      <p:to>
                                        <p:strVal val="visible"/>
                                      </p:to>
                                    </p:set>
                                  </p:childTnLst>
                                </p:cTn>
                              </p:par>
                              <p:par>
                                <p:cTn id="112" presetID="1" presetClass="exit" presetSubtype="0" fill="hold" nodeType="withEffect">
                                  <p:stCondLst>
                                    <p:cond delay="0"/>
                                  </p:stCondLst>
                                  <p:childTnLst>
                                    <p:set>
                                      <p:cBhvr>
                                        <p:cTn id="113" dur="1" fill="hold">
                                          <p:stCondLst>
                                            <p:cond delay="0"/>
                                          </p:stCondLst>
                                        </p:cTn>
                                        <p:tgtEl>
                                          <p:spTgt spid="9"/>
                                        </p:tgtEl>
                                        <p:attrNameLst>
                                          <p:attrName>style.visibility</p:attrName>
                                        </p:attrNameLst>
                                      </p:cBhvr>
                                      <p:to>
                                        <p:strVal val="hidden"/>
                                      </p:to>
                                    </p:set>
                                  </p:childTnLst>
                                </p:cTn>
                              </p:par>
                              <p:par>
                                <p:cTn id="114" presetID="1" presetClass="exit" presetSubtype="0" fill="hold" nodeType="withEffect">
                                  <p:stCondLst>
                                    <p:cond delay="0"/>
                                  </p:stCondLst>
                                  <p:childTnLst>
                                    <p:set>
                                      <p:cBhvr>
                                        <p:cTn id="115" dur="1" fill="hold">
                                          <p:stCondLst>
                                            <p:cond delay="0"/>
                                          </p:stCondLst>
                                        </p:cTn>
                                        <p:tgtEl>
                                          <p:spTgt spid="10"/>
                                        </p:tgtEl>
                                        <p:attrNameLst>
                                          <p:attrName>style.visibility</p:attrName>
                                        </p:attrNameLst>
                                      </p:cBhvr>
                                      <p:to>
                                        <p:strVal val="hidden"/>
                                      </p:to>
                                    </p:set>
                                  </p:childTnLst>
                                </p:cTn>
                              </p:par>
                              <p:par>
                                <p:cTn id="116" presetID="1" presetClass="exit" presetSubtype="0" fill="hold" nodeType="withEffect">
                                  <p:stCondLst>
                                    <p:cond delay="0"/>
                                  </p:stCondLst>
                                  <p:childTnLst>
                                    <p:set>
                                      <p:cBhvr>
                                        <p:cTn id="117" dur="1" fill="hold">
                                          <p:stCondLst>
                                            <p:cond delay="0"/>
                                          </p:stCondLst>
                                        </p:cTn>
                                        <p:tgtEl>
                                          <p:spTgt spid="11"/>
                                        </p:tgtEl>
                                        <p:attrNameLst>
                                          <p:attrName>style.visibility</p:attrName>
                                        </p:attrNameLst>
                                      </p:cBhvr>
                                      <p:to>
                                        <p:strVal val="hidden"/>
                                      </p:to>
                                    </p:set>
                                  </p:childTnLst>
                                </p:cTn>
                              </p:par>
                              <p:par>
                                <p:cTn id="118" presetID="1" presetClass="exit" presetSubtype="0" fill="hold" nodeType="withEffect">
                                  <p:stCondLst>
                                    <p:cond delay="0"/>
                                  </p:stCondLst>
                                  <p:childTnLst>
                                    <p:set>
                                      <p:cBhvr>
                                        <p:cTn id="119" dur="1" fill="hold">
                                          <p:stCondLst>
                                            <p:cond delay="0"/>
                                          </p:stCondLst>
                                        </p:cTn>
                                        <p:tgtEl>
                                          <p:spTgt spid="12"/>
                                        </p:tgtEl>
                                        <p:attrNameLst>
                                          <p:attrName>style.visibility</p:attrName>
                                        </p:attrNameLst>
                                      </p:cBhvr>
                                      <p:to>
                                        <p:strVal val="hidden"/>
                                      </p:to>
                                    </p:set>
                                  </p:childTnLst>
                                </p:cTn>
                              </p:par>
                              <p:par>
                                <p:cTn id="120" presetID="1" presetClass="exit" presetSubtype="0" fill="hold" nodeType="withEffect">
                                  <p:stCondLst>
                                    <p:cond delay="0"/>
                                  </p:stCondLst>
                                  <p:childTnLst>
                                    <p:set>
                                      <p:cBhvr>
                                        <p:cTn id="121" dur="1" fill="hold">
                                          <p:stCondLst>
                                            <p:cond delay="0"/>
                                          </p:stCondLst>
                                        </p:cTn>
                                        <p:tgtEl>
                                          <p:spTgt spid="14"/>
                                        </p:tgtEl>
                                        <p:attrNameLst>
                                          <p:attrName>style.visibility</p:attrName>
                                        </p:attrNameLst>
                                      </p:cBhvr>
                                      <p:to>
                                        <p:strVal val="hidden"/>
                                      </p:to>
                                    </p:set>
                                  </p:childTnLst>
                                </p:cTn>
                              </p:par>
                              <p:par>
                                <p:cTn id="122" presetID="1" presetClass="exit" presetSubtype="0" fill="hold" nodeType="withEffect">
                                  <p:stCondLst>
                                    <p:cond delay="0"/>
                                  </p:stCondLst>
                                  <p:childTnLst>
                                    <p:set>
                                      <p:cBhvr>
                                        <p:cTn id="123" dur="1" fill="hold">
                                          <p:stCondLst>
                                            <p:cond delay="0"/>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01"/>
                  </p:tgtEl>
                </p:cond>
              </p:nextCondLst>
            </p:seq>
            <p:seq concurrent="1" nextAc="seek">
              <p:cTn id="124" restart="whenNotActive" fill="hold" evtFilter="cancelBubble" nodeType="interactiveSeq">
                <p:stCondLst>
                  <p:cond evt="onClick" delay="0">
                    <p:tgtEl>
                      <p:spTgt spid="13"/>
                    </p:tgtEl>
                  </p:cond>
                </p:stCondLst>
                <p:endSync evt="end" delay="0">
                  <p:rtn val="all"/>
                </p:endSync>
                <p:childTnLst>
                  <p:par>
                    <p:cTn id="125" fill="hold">
                      <p:stCondLst>
                        <p:cond delay="0"/>
                      </p:stCondLst>
                      <p:childTnLst>
                        <p:par>
                          <p:cTn id="126" fill="hold">
                            <p:stCondLst>
                              <p:cond delay="0"/>
                            </p:stCondLst>
                            <p:childTnLst>
                              <p:par>
                                <p:cTn id="127" presetID="1" presetClass="exit" presetSubtype="0" fill="hold" nodeType="clickEffect">
                                  <p:stCondLst>
                                    <p:cond delay="0"/>
                                  </p:stCondLst>
                                  <p:childTnLst>
                                    <p:set>
                                      <p:cBhvr>
                                        <p:cTn id="128" dur="1" fill="hold">
                                          <p:stCondLst>
                                            <p:cond delay="0"/>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129" restart="whenNotActive" fill="hold" evtFilter="cancelBubble" nodeType="interactiveSeq">
                <p:stCondLst>
                  <p:cond evt="onClick" delay="0">
                    <p:tgtEl>
                      <p:spTgt spid="7"/>
                    </p:tgtEl>
                  </p:cond>
                </p:stCondLst>
                <p:endSync evt="end" delay="0">
                  <p:rtn val="all"/>
                </p:endSync>
                <p:childTnLst>
                  <p:par>
                    <p:cTn id="130" fill="hold">
                      <p:stCondLst>
                        <p:cond delay="0"/>
                      </p:stCondLst>
                      <p:childTnLst>
                        <p:par>
                          <p:cTn id="131" fill="hold">
                            <p:stCondLst>
                              <p:cond delay="0"/>
                            </p:stCondLst>
                            <p:childTnLst>
                              <p:par>
                                <p:cTn id="132" presetID="1" presetClass="entr" presetSubtype="0" fill="hold" nodeType="clickEffect">
                                  <p:stCondLst>
                                    <p:cond delay="0"/>
                                  </p:stCondLst>
                                  <p:childTnLst>
                                    <p:set>
                                      <p:cBhvr>
                                        <p:cTn id="133" dur="1" fill="hold">
                                          <p:stCondLst>
                                            <p:cond delay="0"/>
                                          </p:stCondLst>
                                        </p:cTn>
                                        <p:tgtEl>
                                          <p:spTgt spid="14"/>
                                        </p:tgtEl>
                                        <p:attrNameLst>
                                          <p:attrName>style.visibility</p:attrName>
                                        </p:attrNameLst>
                                      </p:cBhvr>
                                      <p:to>
                                        <p:strVal val="visible"/>
                                      </p:to>
                                    </p:set>
                                  </p:childTnLst>
                                </p:cTn>
                              </p:par>
                              <p:par>
                                <p:cTn id="134" presetID="1" presetClass="exit" presetSubtype="0" fill="hold" nodeType="withEffect">
                                  <p:stCondLst>
                                    <p:cond delay="0"/>
                                  </p:stCondLst>
                                  <p:childTnLst>
                                    <p:set>
                                      <p:cBhvr>
                                        <p:cTn id="135" dur="1" fill="hold">
                                          <p:stCondLst>
                                            <p:cond delay="0"/>
                                          </p:stCondLst>
                                        </p:cTn>
                                        <p:tgtEl>
                                          <p:spTgt spid="9"/>
                                        </p:tgtEl>
                                        <p:attrNameLst>
                                          <p:attrName>style.visibility</p:attrName>
                                        </p:attrNameLst>
                                      </p:cBhvr>
                                      <p:to>
                                        <p:strVal val="hidden"/>
                                      </p:to>
                                    </p:set>
                                  </p:childTnLst>
                                </p:cTn>
                              </p:par>
                              <p:par>
                                <p:cTn id="136" presetID="1" presetClass="exit" presetSubtype="0" fill="hold" nodeType="withEffect">
                                  <p:stCondLst>
                                    <p:cond delay="0"/>
                                  </p:stCondLst>
                                  <p:childTnLst>
                                    <p:set>
                                      <p:cBhvr>
                                        <p:cTn id="137" dur="1" fill="hold">
                                          <p:stCondLst>
                                            <p:cond delay="0"/>
                                          </p:stCondLst>
                                        </p:cTn>
                                        <p:tgtEl>
                                          <p:spTgt spid="10"/>
                                        </p:tgtEl>
                                        <p:attrNameLst>
                                          <p:attrName>style.visibility</p:attrName>
                                        </p:attrNameLst>
                                      </p:cBhvr>
                                      <p:to>
                                        <p:strVal val="hidden"/>
                                      </p:to>
                                    </p:set>
                                  </p:childTnLst>
                                </p:cTn>
                              </p:par>
                              <p:par>
                                <p:cTn id="138" presetID="1" presetClass="exit" presetSubtype="0" fill="hold" nodeType="withEffect">
                                  <p:stCondLst>
                                    <p:cond delay="0"/>
                                  </p:stCondLst>
                                  <p:childTnLst>
                                    <p:set>
                                      <p:cBhvr>
                                        <p:cTn id="139" dur="1" fill="hold">
                                          <p:stCondLst>
                                            <p:cond delay="0"/>
                                          </p:stCondLst>
                                        </p:cTn>
                                        <p:tgtEl>
                                          <p:spTgt spid="11"/>
                                        </p:tgtEl>
                                        <p:attrNameLst>
                                          <p:attrName>style.visibility</p:attrName>
                                        </p:attrNameLst>
                                      </p:cBhvr>
                                      <p:to>
                                        <p:strVal val="hidden"/>
                                      </p:to>
                                    </p:set>
                                  </p:childTnLst>
                                </p:cTn>
                              </p:par>
                              <p:par>
                                <p:cTn id="140" presetID="1" presetClass="exit" presetSubtype="0" fill="hold" nodeType="withEffect">
                                  <p:stCondLst>
                                    <p:cond delay="0"/>
                                  </p:stCondLst>
                                  <p:childTnLst>
                                    <p:set>
                                      <p:cBhvr>
                                        <p:cTn id="141" dur="1" fill="hold">
                                          <p:stCondLst>
                                            <p:cond delay="0"/>
                                          </p:stCondLst>
                                        </p:cTn>
                                        <p:tgtEl>
                                          <p:spTgt spid="12"/>
                                        </p:tgtEl>
                                        <p:attrNameLst>
                                          <p:attrName>style.visibility</p:attrName>
                                        </p:attrNameLst>
                                      </p:cBhvr>
                                      <p:to>
                                        <p:strVal val="hidden"/>
                                      </p:to>
                                    </p:set>
                                  </p:childTnLst>
                                </p:cTn>
                              </p:par>
                              <p:par>
                                <p:cTn id="142" presetID="1" presetClass="exit" presetSubtype="0" fill="hold" nodeType="withEffect">
                                  <p:stCondLst>
                                    <p:cond delay="0"/>
                                  </p:stCondLst>
                                  <p:childTnLst>
                                    <p:set>
                                      <p:cBhvr>
                                        <p:cTn id="143" dur="1" fill="hold">
                                          <p:stCondLst>
                                            <p:cond delay="0"/>
                                          </p:stCondLst>
                                        </p:cTn>
                                        <p:tgtEl>
                                          <p:spTgt spid="13"/>
                                        </p:tgtEl>
                                        <p:attrNameLst>
                                          <p:attrName>style.visibility</p:attrName>
                                        </p:attrNameLst>
                                      </p:cBhvr>
                                      <p:to>
                                        <p:strVal val="hidden"/>
                                      </p:to>
                                    </p:set>
                                  </p:childTnLst>
                                </p:cTn>
                              </p:par>
                              <p:par>
                                <p:cTn id="144" presetID="1" presetClass="exit" presetSubtype="0" fill="hold" nodeType="withEffect">
                                  <p:stCondLst>
                                    <p:cond delay="0"/>
                                  </p:stCondLst>
                                  <p:childTnLst>
                                    <p:set>
                                      <p:cBhvr>
                                        <p:cTn id="145" dur="1" fill="hold">
                                          <p:stCondLst>
                                            <p:cond delay="0"/>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146" restart="whenNotActive" fill="hold" evtFilter="cancelBubble" nodeType="interactiveSeq">
                <p:stCondLst>
                  <p:cond evt="onClick" delay="0">
                    <p:tgtEl>
                      <p:spTgt spid="14"/>
                    </p:tgtEl>
                  </p:cond>
                </p:stCondLst>
                <p:endSync evt="end" delay="0">
                  <p:rtn val="all"/>
                </p:endSync>
                <p:childTnLst>
                  <p:par>
                    <p:cTn id="147" fill="hold">
                      <p:stCondLst>
                        <p:cond delay="0"/>
                      </p:stCondLst>
                      <p:childTnLst>
                        <p:par>
                          <p:cTn id="148" fill="hold">
                            <p:stCondLst>
                              <p:cond delay="0"/>
                            </p:stCondLst>
                            <p:childTnLst>
                              <p:par>
                                <p:cTn id="149" presetID="1" presetClass="exit" presetSubtype="0" fill="hold" nodeType="clickEffect">
                                  <p:stCondLst>
                                    <p:cond delay="0"/>
                                  </p:stCondLst>
                                  <p:childTnLst>
                                    <p:set>
                                      <p:cBhvr>
                                        <p:cTn id="150" dur="1" fill="hold">
                                          <p:stCondLst>
                                            <p:cond delay="0"/>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151" restart="whenNotActive" fill="hold" evtFilter="cancelBubble" nodeType="interactiveSeq">
                <p:stCondLst>
                  <p:cond evt="onClick" delay="0">
                    <p:tgtEl>
                      <p:spTgt spid="109"/>
                    </p:tgtEl>
                  </p:cond>
                </p:stCondLst>
                <p:endSync evt="end" delay="0">
                  <p:rtn val="all"/>
                </p:endSync>
                <p:childTnLst>
                  <p:par>
                    <p:cTn id="152" fill="hold">
                      <p:stCondLst>
                        <p:cond delay="0"/>
                      </p:stCondLst>
                      <p:childTnLst>
                        <p:par>
                          <p:cTn id="153" fill="hold">
                            <p:stCondLst>
                              <p:cond delay="0"/>
                            </p:stCondLst>
                            <p:childTnLst>
                              <p:par>
                                <p:cTn id="154" presetID="1" presetClass="entr" presetSubtype="0" fill="hold" nodeType="clickEffect">
                                  <p:stCondLst>
                                    <p:cond delay="0"/>
                                  </p:stCondLst>
                                  <p:childTnLst>
                                    <p:set>
                                      <p:cBhvr>
                                        <p:cTn id="155" dur="1" fill="hold">
                                          <p:stCondLst>
                                            <p:cond delay="0"/>
                                          </p:stCondLst>
                                        </p:cTn>
                                        <p:tgtEl>
                                          <p:spTgt spid="15"/>
                                        </p:tgtEl>
                                        <p:attrNameLst>
                                          <p:attrName>style.visibility</p:attrName>
                                        </p:attrNameLst>
                                      </p:cBhvr>
                                      <p:to>
                                        <p:strVal val="visible"/>
                                      </p:to>
                                    </p:set>
                                  </p:childTnLst>
                                </p:cTn>
                              </p:par>
                              <p:par>
                                <p:cTn id="156" presetID="1" presetClass="exit" presetSubtype="0" fill="hold" nodeType="withEffect">
                                  <p:stCondLst>
                                    <p:cond delay="0"/>
                                  </p:stCondLst>
                                  <p:childTnLst>
                                    <p:set>
                                      <p:cBhvr>
                                        <p:cTn id="157" dur="1" fill="hold">
                                          <p:stCondLst>
                                            <p:cond delay="0"/>
                                          </p:stCondLst>
                                        </p:cTn>
                                        <p:tgtEl>
                                          <p:spTgt spid="9"/>
                                        </p:tgtEl>
                                        <p:attrNameLst>
                                          <p:attrName>style.visibility</p:attrName>
                                        </p:attrNameLst>
                                      </p:cBhvr>
                                      <p:to>
                                        <p:strVal val="hidden"/>
                                      </p:to>
                                    </p:set>
                                  </p:childTnLst>
                                </p:cTn>
                              </p:par>
                              <p:par>
                                <p:cTn id="158" presetID="1" presetClass="exit" presetSubtype="0" fill="hold" nodeType="withEffect">
                                  <p:stCondLst>
                                    <p:cond delay="0"/>
                                  </p:stCondLst>
                                  <p:childTnLst>
                                    <p:set>
                                      <p:cBhvr>
                                        <p:cTn id="159" dur="1" fill="hold">
                                          <p:stCondLst>
                                            <p:cond delay="0"/>
                                          </p:stCondLst>
                                        </p:cTn>
                                        <p:tgtEl>
                                          <p:spTgt spid="10"/>
                                        </p:tgtEl>
                                        <p:attrNameLst>
                                          <p:attrName>style.visibility</p:attrName>
                                        </p:attrNameLst>
                                      </p:cBhvr>
                                      <p:to>
                                        <p:strVal val="hidden"/>
                                      </p:to>
                                    </p:set>
                                  </p:childTnLst>
                                </p:cTn>
                              </p:par>
                              <p:par>
                                <p:cTn id="160" presetID="1" presetClass="exit" presetSubtype="0" fill="hold" nodeType="withEffect">
                                  <p:stCondLst>
                                    <p:cond delay="0"/>
                                  </p:stCondLst>
                                  <p:childTnLst>
                                    <p:set>
                                      <p:cBhvr>
                                        <p:cTn id="161" dur="1" fill="hold">
                                          <p:stCondLst>
                                            <p:cond delay="0"/>
                                          </p:stCondLst>
                                        </p:cTn>
                                        <p:tgtEl>
                                          <p:spTgt spid="11"/>
                                        </p:tgtEl>
                                        <p:attrNameLst>
                                          <p:attrName>style.visibility</p:attrName>
                                        </p:attrNameLst>
                                      </p:cBhvr>
                                      <p:to>
                                        <p:strVal val="hidden"/>
                                      </p:to>
                                    </p:set>
                                  </p:childTnLst>
                                </p:cTn>
                              </p:par>
                              <p:par>
                                <p:cTn id="162" presetID="1" presetClass="exit" presetSubtype="0" fill="hold" nodeType="withEffect">
                                  <p:stCondLst>
                                    <p:cond delay="0"/>
                                  </p:stCondLst>
                                  <p:childTnLst>
                                    <p:set>
                                      <p:cBhvr>
                                        <p:cTn id="163" dur="1" fill="hold">
                                          <p:stCondLst>
                                            <p:cond delay="0"/>
                                          </p:stCondLst>
                                        </p:cTn>
                                        <p:tgtEl>
                                          <p:spTgt spid="12"/>
                                        </p:tgtEl>
                                        <p:attrNameLst>
                                          <p:attrName>style.visibility</p:attrName>
                                        </p:attrNameLst>
                                      </p:cBhvr>
                                      <p:to>
                                        <p:strVal val="hidden"/>
                                      </p:to>
                                    </p:set>
                                  </p:childTnLst>
                                </p:cTn>
                              </p:par>
                              <p:par>
                                <p:cTn id="164" presetID="1" presetClass="exit" presetSubtype="0" fill="hold" nodeType="withEffect">
                                  <p:stCondLst>
                                    <p:cond delay="0"/>
                                  </p:stCondLst>
                                  <p:childTnLst>
                                    <p:set>
                                      <p:cBhvr>
                                        <p:cTn id="165" dur="1" fill="hold">
                                          <p:stCondLst>
                                            <p:cond delay="0"/>
                                          </p:stCondLst>
                                        </p:cTn>
                                        <p:tgtEl>
                                          <p:spTgt spid="13"/>
                                        </p:tgtEl>
                                        <p:attrNameLst>
                                          <p:attrName>style.visibility</p:attrName>
                                        </p:attrNameLst>
                                      </p:cBhvr>
                                      <p:to>
                                        <p:strVal val="hidden"/>
                                      </p:to>
                                    </p:set>
                                  </p:childTnLst>
                                </p:cTn>
                              </p:par>
                              <p:par>
                                <p:cTn id="166" presetID="1" presetClass="exit" presetSubtype="0" fill="hold" nodeType="withEffect">
                                  <p:stCondLst>
                                    <p:cond delay="0"/>
                                  </p:stCondLst>
                                  <p:childTnLst>
                                    <p:set>
                                      <p:cBhvr>
                                        <p:cTn id="167" dur="1" fill="hold">
                                          <p:stCondLst>
                                            <p:cond delay="0"/>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09"/>
                  </p:tgtEl>
                </p:cond>
              </p:nextCondLst>
            </p:seq>
            <p:seq concurrent="1" nextAc="seek">
              <p:cTn id="168" restart="whenNotActive" fill="hold" evtFilter="cancelBubble" nodeType="interactiveSeq">
                <p:stCondLst>
                  <p:cond evt="onClick" delay="0">
                    <p:tgtEl>
                      <p:spTgt spid="15"/>
                    </p:tgtEl>
                  </p:cond>
                </p:stCondLst>
                <p:endSync evt="end" delay="0">
                  <p:rtn val="all"/>
                </p:endSync>
                <p:childTnLst>
                  <p:par>
                    <p:cTn id="169" fill="hold">
                      <p:stCondLst>
                        <p:cond delay="0"/>
                      </p:stCondLst>
                      <p:childTnLst>
                        <p:par>
                          <p:cTn id="170" fill="hold">
                            <p:stCondLst>
                              <p:cond delay="0"/>
                            </p:stCondLst>
                            <p:childTnLst>
                              <p:par>
                                <p:cTn id="171" presetID="1" presetClass="exit" presetSubtype="0" fill="hold" nodeType="clickEffect">
                                  <p:stCondLst>
                                    <p:cond delay="0"/>
                                  </p:stCondLst>
                                  <p:childTnLst>
                                    <p:set>
                                      <p:cBhvr>
                                        <p:cTn id="172" dur="1" fill="hold">
                                          <p:stCondLst>
                                            <p:cond delay="0"/>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210622"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FÖRETAG &amp; HUSHÅLL</a:t>
            </a:r>
            <a:endParaRPr lang="sv-SE" sz="1100" b="1" dirty="0"/>
          </a:p>
        </p:txBody>
      </p:sp>
      <p:sp>
        <p:nvSpPr>
          <p:cNvPr id="7" name="Rounded Rectangle 6">
            <a:hlinkClick r:id="rId2" action="ppaction://hlinksldjump"/>
          </p:cNvPr>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a:hlinkClick r:id="rId3" action="ppaction://hlinksldjump"/>
          </p:cNvPr>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p:cNvSpPr/>
          <p:nvPr/>
        </p:nvSpPr>
        <p:spPr>
          <a:xfrm>
            <a:off x="1281603" y="2252750"/>
            <a:ext cx="552000"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a:hlinkClick r:id="rId4" action="ppaction://hlinksldjump"/>
          </p:cNvPr>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100" dirty="0">
                <a:solidFill>
                  <a:schemeClr val="tx1"/>
                </a:solidFill>
              </a:rPr>
              <a:t>På senare år har vanligt banksparande ökat och utgör i dag den största andelen av hushållens sparande i Sverige. De två andra största sparformerna är försäkringar och fonder</a:t>
            </a:r>
            <a:r>
              <a:rPr lang="sv-SE" sz="1100" dirty="0" smtClean="0">
                <a:solidFill>
                  <a:schemeClr val="tx1"/>
                </a:solidFill>
              </a:rPr>
              <a:t>.</a:t>
            </a:r>
          </a:p>
          <a:p>
            <a:endParaRPr lang="sv-SE" sz="1100" dirty="0">
              <a:solidFill>
                <a:schemeClr val="tx1"/>
              </a:solidFill>
            </a:endParaRPr>
          </a:p>
          <a:p>
            <a:r>
              <a:rPr lang="sv-SE" sz="1100" dirty="0">
                <a:solidFill>
                  <a:schemeClr val="tx1"/>
                </a:solidFill>
              </a:rPr>
              <a:t>Den statliga insättningsgarantin garanterar sparare ersättning om en bank eller ett annat finansiellt institut skulle gå i konkurs. Insättningsgarantin sköts av Riksgälden</a:t>
            </a:r>
            <a:r>
              <a:rPr lang="sv-SE" sz="1100" dirty="0" smtClean="0">
                <a:solidFill>
                  <a:schemeClr val="tx1"/>
                </a:solidFill>
              </a:rPr>
              <a:t>.</a:t>
            </a:r>
          </a:p>
          <a:p>
            <a:endParaRPr lang="sv-SE" sz="1100" dirty="0">
              <a:solidFill>
                <a:schemeClr val="tx1"/>
              </a:solidFill>
            </a:endParaRPr>
          </a:p>
          <a:p>
            <a:r>
              <a:rPr lang="sv-SE" sz="1100" dirty="0">
                <a:solidFill>
                  <a:schemeClr val="tx1"/>
                </a:solidFill>
              </a:rPr>
              <a:t>När hushållen lånar från bankerna är det i första hand till bostäder. I Sverige äger nästan 70 procent av hushållen sin bostad. Av dessa hushåll har cirka 96 procent ett bostadslån</a:t>
            </a:r>
            <a:r>
              <a:rPr lang="sv-SE" sz="1100" dirty="0" smtClean="0">
                <a:solidFill>
                  <a:schemeClr val="tx1"/>
                </a:solidFill>
              </a:rPr>
              <a:t>.</a:t>
            </a:r>
          </a:p>
          <a:p>
            <a:endParaRPr lang="sv-SE" sz="1100" dirty="0">
              <a:solidFill>
                <a:schemeClr val="tx1"/>
              </a:solidFill>
            </a:endParaRPr>
          </a:p>
          <a:p>
            <a:r>
              <a:rPr lang="sv-SE" sz="1100" dirty="0">
                <a:solidFill>
                  <a:schemeClr val="tx1"/>
                </a:solidFill>
              </a:rPr>
              <a:t>Företagen gör som hushållen. De sparar och lånar pengar av bankerna. Företagen behöver kredit för tre huvudområden</a:t>
            </a:r>
            <a:r>
              <a:rPr lang="sv-SE" sz="1100" dirty="0" smtClean="0">
                <a:solidFill>
                  <a:schemeClr val="tx1"/>
                </a:solidFill>
              </a:rPr>
              <a:t>:</a:t>
            </a:r>
          </a:p>
          <a:p>
            <a:endParaRPr lang="sv-SE" sz="1100" dirty="0">
              <a:solidFill>
                <a:schemeClr val="tx1"/>
              </a:solidFill>
            </a:endParaRPr>
          </a:p>
          <a:p>
            <a:r>
              <a:rPr lang="sv-SE" sz="1100" dirty="0">
                <a:solidFill>
                  <a:schemeClr val="tx1"/>
                </a:solidFill>
              </a:rPr>
              <a:t>• Kortsiktigt kapitalbehov för att täcka löpande utbetalningar till leverantörer och löner.</a:t>
            </a:r>
            <a:br>
              <a:rPr lang="sv-SE" sz="1100" dirty="0">
                <a:solidFill>
                  <a:schemeClr val="tx1"/>
                </a:solidFill>
              </a:rPr>
            </a:br>
            <a:r>
              <a:rPr lang="sv-SE" sz="1100" dirty="0">
                <a:solidFill>
                  <a:schemeClr val="tx1"/>
                </a:solidFill>
              </a:rPr>
              <a:t>• Långsiktigt kapitalbehov för att klara nödvändiga investeringar i produktutveckling, marknadsföring, maskiner, byggnader och andra anläggningstillgångar.</a:t>
            </a:r>
            <a:br>
              <a:rPr lang="sv-SE" sz="1100" dirty="0">
                <a:solidFill>
                  <a:schemeClr val="tx1"/>
                </a:solidFill>
              </a:rPr>
            </a:br>
            <a:r>
              <a:rPr lang="sv-SE" sz="1100" dirty="0">
                <a:solidFill>
                  <a:schemeClr val="tx1"/>
                </a:solidFill>
              </a:rPr>
              <a:t>• Säkerhetskapitalbehov för att klara eventuella störningar i den löpande verksamheten, till exempel ett större maskinhaveri eller en tillfällig svacka i försäljningen.</a:t>
            </a:r>
          </a:p>
          <a:p>
            <a:endParaRPr lang="sv-SE" sz="1100" dirty="0">
              <a:solidFill>
                <a:schemeClr val="tx1"/>
              </a:solidFill>
            </a:endParaRPr>
          </a:p>
        </p:txBody>
      </p:sp>
      <p:pic>
        <p:nvPicPr>
          <p:cNvPr id="21" name="Picture 70"/>
          <p:cNvPicPr>
            <a:picLocks noChangeAspect="1"/>
          </p:cNvPicPr>
          <p:nvPr/>
        </p:nvPicPr>
        <p:blipFill>
          <a:blip r:embed="rId5">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6"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7"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8"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5" name="Rounded Rectangle 43">
            <a:hlinkClick r:id="rId8"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6" name="Rounded Rectangle 47">
            <a:hlinkClick r:id="rId9"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27" name="Rounded Rectangle 101">
            <a:hlinkClick r:id="rId10"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221651245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210622"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FÖRETAG &amp; HUSHÅLL</a:t>
            </a:r>
            <a:endParaRPr lang="sv-SE" sz="1100" b="1" dirty="0"/>
          </a:p>
        </p:txBody>
      </p:sp>
      <p:sp>
        <p:nvSpPr>
          <p:cNvPr id="7" name="Rounded Rectangle 6">
            <a:hlinkClick r:id="rId2" action="ppaction://hlinksldjump"/>
          </p:cNvPr>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a:hlinkClick r:id="rId3" action="ppaction://hlinksldjump"/>
          </p:cNvPr>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a:hlinkClick r:id="rId4" action="ppaction://hlinksldjump"/>
          </p:cNvPr>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p:cNvSpPr/>
          <p:nvPr/>
        </p:nvSpPr>
        <p:spPr>
          <a:xfrm>
            <a:off x="1833603" y="2252750"/>
            <a:ext cx="1222855" cy="299257"/>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100" dirty="0">
                <a:solidFill>
                  <a:schemeClr val="tx1"/>
                </a:solidFill>
              </a:rPr>
              <a:t>Om företag och hushåll inte kan betala räntor och amorteringar får bankerna stora problem. Det kan leda till en bankkris med följder för hela det finansiella systemet</a:t>
            </a:r>
            <a:r>
              <a:rPr lang="sv-SE" sz="1100" dirty="0" smtClean="0">
                <a:solidFill>
                  <a:schemeClr val="tx1"/>
                </a:solidFill>
              </a:rPr>
              <a:t>.</a:t>
            </a:r>
          </a:p>
          <a:p>
            <a:endParaRPr lang="sv-SE" sz="1100" dirty="0">
              <a:solidFill>
                <a:schemeClr val="tx1"/>
              </a:solidFill>
            </a:endParaRPr>
          </a:p>
          <a:p>
            <a:r>
              <a:rPr lang="sv-SE" sz="1100" dirty="0">
                <a:solidFill>
                  <a:schemeClr val="tx1"/>
                </a:solidFill>
              </a:rPr>
              <a:t>Instabilitet och kris i det finansiella systemet drabbar både hushåll och företag. Många hushåll får inte längre lån från bankerna för att köpa bostad. Företagen får svårt att låna pengar till investeringar. Bankerna blir också mer restriktiva med att ge företagen korta krediter för större inköp eller för att sälja varor och tjänster med bankerna som medfinansiärer</a:t>
            </a:r>
            <a:r>
              <a:rPr lang="sv-SE" sz="1100" dirty="0" smtClean="0">
                <a:solidFill>
                  <a:schemeClr val="tx1"/>
                </a:solidFill>
              </a:rPr>
              <a:t>.</a:t>
            </a:r>
          </a:p>
          <a:p>
            <a:endParaRPr lang="sv-SE" sz="1100" dirty="0">
              <a:solidFill>
                <a:schemeClr val="tx1"/>
              </a:solidFill>
            </a:endParaRPr>
          </a:p>
          <a:p>
            <a:r>
              <a:rPr lang="sv-SE" sz="1100" dirty="0">
                <a:solidFill>
                  <a:schemeClr val="tx1"/>
                </a:solidFill>
              </a:rPr>
              <a:t>Sammantaget kan krisen leda till att många affärer och bostadsköp stoppas. Följden kan bli konkurser och arbetslöshet som ytterligare försämrar bankernas möjlighet att få in räntor och amorteringar.  </a:t>
            </a:r>
          </a:p>
          <a:p>
            <a:endParaRPr lang="sv-SE" sz="1100" dirty="0">
              <a:solidFill>
                <a:schemeClr val="tx1"/>
              </a:solidFill>
            </a:endParaRPr>
          </a:p>
        </p:txBody>
      </p:sp>
      <p:pic>
        <p:nvPicPr>
          <p:cNvPr id="21" name="Picture 70"/>
          <p:cNvPicPr>
            <a:picLocks noChangeAspect="1"/>
          </p:cNvPicPr>
          <p:nvPr/>
        </p:nvPicPr>
        <p:blipFill>
          <a:blip r:embed="rId5">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6"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7"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8"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5" name="Rounded Rectangle 43">
            <a:hlinkClick r:id="rId8"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6" name="Rounded Rectangle 47">
            <a:hlinkClick r:id="rId9"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27" name="Rounded Rectangle 101">
            <a:hlinkClick r:id="rId10"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33823249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210622"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FÖRSÄKRINGS-</a:t>
            </a:r>
          </a:p>
          <a:p>
            <a:pPr algn="ctr"/>
            <a:r>
              <a:rPr lang="en-GB" sz="1100" b="1" dirty="0" smtClean="0"/>
              <a:t>BOLAG</a:t>
            </a:r>
            <a:endParaRPr lang="sv-SE" sz="1100" b="1" dirty="0"/>
          </a:p>
        </p:txBody>
      </p:sp>
      <p:sp>
        <p:nvSpPr>
          <p:cNvPr id="7" name="Rounded Rectangle 6"/>
          <p:cNvSpPr/>
          <p:nvPr/>
        </p:nvSpPr>
        <p:spPr>
          <a:xfrm>
            <a:off x="177603" y="2252750"/>
            <a:ext cx="552000"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a:hlinkClick r:id="rId2" action="ppaction://hlinksldjump"/>
          </p:cNvPr>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a:hlinkClick r:id="rId3" action="ppaction://hlinksldjump"/>
          </p:cNvPr>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a:hlinkClick r:id="rId4" action="ppaction://hlinksldjump"/>
          </p:cNvPr>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a:hlinkClick r:id="rId5" action="ppaction://hlinksldjump"/>
          </p:cNvPr>
          <p:cNvSpPr/>
          <p:nvPr/>
        </p:nvSpPr>
        <p:spPr>
          <a:xfrm>
            <a:off x="3056458" y="2252749"/>
            <a:ext cx="781161"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a:solidFill>
                  <a:schemeClr val="tx1"/>
                </a:solidFill>
              </a:rPr>
              <a:t>Försäkringar möjliggör ekonomiskt stabila förhållanden för företag och hushåll. Försäkringsbolag ersätter skadeförluster eller betalar ut pensioner i utbyte mot de premier som företag eller hushåll betalar in. Försäkringsbolagen har stora ekonomiska förpliktelser mot försäkringstagarna eftersom det kapital de förvaltar ska täcka framtida utbetalningar. Dessutom måste försäkringsbolagen ha ett extra buffertkapital</a:t>
            </a:r>
            <a:r>
              <a:rPr lang="sv-SE" sz="1200" dirty="0" smtClean="0">
                <a:solidFill>
                  <a:schemeClr val="tx1"/>
                </a:solidFill>
              </a:rPr>
              <a:t>.</a:t>
            </a:r>
          </a:p>
          <a:p>
            <a:endParaRPr lang="sv-SE" sz="1200" dirty="0">
              <a:solidFill>
                <a:schemeClr val="tx1"/>
              </a:solidFill>
            </a:endParaRPr>
          </a:p>
          <a:p>
            <a:r>
              <a:rPr lang="sv-SE" sz="1200" dirty="0">
                <a:solidFill>
                  <a:schemeClr val="tx1"/>
                </a:solidFill>
              </a:rPr>
              <a:t>Försäkringsbolagen kan delas upp i två huvudkategorier: skadeförsäkringsbolag och livbolag. Det finns ungefär 360 svenska skadeförsäkringsbolag och ett fyrtiotal livförsäkringsbolag.</a:t>
            </a:r>
            <a:r>
              <a:rPr lang="sv-SE" sz="1100" dirty="0">
                <a:solidFill>
                  <a:schemeClr val="tx1"/>
                </a:solidFill>
              </a:rPr>
              <a:t> </a:t>
            </a:r>
          </a:p>
        </p:txBody>
      </p:sp>
      <p:pic>
        <p:nvPicPr>
          <p:cNvPr id="21"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7"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8"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5"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6"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27"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201481829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210622"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FÖRSÄKRINGS-</a:t>
            </a:r>
          </a:p>
          <a:p>
            <a:pPr algn="ctr"/>
            <a:r>
              <a:rPr lang="en-GB" sz="1100" b="1" dirty="0" smtClean="0"/>
              <a:t>BOLAG</a:t>
            </a:r>
            <a:endParaRPr lang="sv-SE" sz="1100" b="1" dirty="0"/>
          </a:p>
        </p:txBody>
      </p:sp>
      <p:sp>
        <p:nvSpPr>
          <p:cNvPr id="7" name="Rounded Rectangle 6">
            <a:hlinkClick r:id="rId2" action="ppaction://hlinksldjump"/>
          </p:cNvPr>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p:cNvSpPr/>
          <p:nvPr/>
        </p:nvSpPr>
        <p:spPr>
          <a:xfrm>
            <a:off x="729603" y="2252750"/>
            <a:ext cx="552000"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a:hlinkClick r:id="rId3" action="ppaction://hlinksldjump"/>
          </p:cNvPr>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a:hlinkClick r:id="rId4" action="ppaction://hlinksldjump"/>
          </p:cNvPr>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a:hlinkClick r:id="rId5" action="ppaction://hlinksldjump"/>
          </p:cNvPr>
          <p:cNvSpPr/>
          <p:nvPr/>
        </p:nvSpPr>
        <p:spPr>
          <a:xfrm>
            <a:off x="3056458" y="2252749"/>
            <a:ext cx="781161"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a:solidFill>
                  <a:schemeClr val="tx1"/>
                </a:solidFill>
              </a:rPr>
              <a:t>Den grundläggande idén för ett försäkringsbolag är att skapa ekonomisk trygghet för enskilda individer och företag där det finns risk. Det kan till exempel handla om risk för brand eller långvarig sjukdom. Försäkringstagarna betalar in premier i utbyte mot ersättning om de skulle drabbas av ekonomisk förlust. Tack vare att risken fördelas mellan flera kan varje individ och företag få ett ekonomiskt skydd till en låg kostnad. Eftersom inte alla drabbas samtidigt får alla samma trygghet och skydd. </a:t>
            </a:r>
            <a:endParaRPr lang="sv-SE" sz="1100" dirty="0">
              <a:solidFill>
                <a:schemeClr val="tx1"/>
              </a:solidFill>
            </a:endParaRPr>
          </a:p>
        </p:txBody>
      </p:sp>
      <p:pic>
        <p:nvPicPr>
          <p:cNvPr id="21"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7"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8"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5"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6"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27"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310113253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210622"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FÖRSÄKRINGS-</a:t>
            </a:r>
          </a:p>
          <a:p>
            <a:pPr algn="ctr"/>
            <a:r>
              <a:rPr lang="en-GB" sz="1100" b="1" dirty="0" smtClean="0"/>
              <a:t>BOLAG</a:t>
            </a:r>
            <a:endParaRPr lang="sv-SE" sz="1100" b="1" dirty="0"/>
          </a:p>
        </p:txBody>
      </p:sp>
      <p:sp>
        <p:nvSpPr>
          <p:cNvPr id="7" name="Rounded Rectangle 6">
            <a:hlinkClick r:id="rId2" action="ppaction://hlinksldjump"/>
          </p:cNvPr>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a:hlinkClick r:id="rId3" action="ppaction://hlinksldjump"/>
          </p:cNvPr>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p:cNvSpPr/>
          <p:nvPr/>
        </p:nvSpPr>
        <p:spPr>
          <a:xfrm>
            <a:off x="1281603" y="2252750"/>
            <a:ext cx="552000"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a:hlinkClick r:id="rId4" action="ppaction://hlinksldjump"/>
          </p:cNvPr>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a:hlinkClick r:id="rId5" action="ppaction://hlinksldjump"/>
          </p:cNvPr>
          <p:cNvSpPr/>
          <p:nvPr/>
        </p:nvSpPr>
        <p:spPr>
          <a:xfrm>
            <a:off x="3056458" y="2252749"/>
            <a:ext cx="781161"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100" dirty="0">
                <a:solidFill>
                  <a:schemeClr val="tx1"/>
                </a:solidFill>
              </a:rPr>
              <a:t>För att bolagen ska kunna erbjuda försäkringar måste de på förhand kunna definiera och prissätta riskerna. Försäkringsbolagens beräkningar bestämmer hur höga premierna blir för försäkringstagarna. Högre risk ger högre premie</a:t>
            </a:r>
            <a:r>
              <a:rPr lang="sv-SE" sz="1100" dirty="0" smtClean="0">
                <a:solidFill>
                  <a:schemeClr val="tx1"/>
                </a:solidFill>
              </a:rPr>
              <a:t>.</a:t>
            </a:r>
          </a:p>
          <a:p>
            <a:endParaRPr lang="sv-SE" sz="1100" dirty="0">
              <a:solidFill>
                <a:schemeClr val="tx1"/>
              </a:solidFill>
            </a:endParaRPr>
          </a:p>
          <a:p>
            <a:r>
              <a:rPr lang="sv-SE" sz="1100" dirty="0">
                <a:solidFill>
                  <a:schemeClr val="tx1"/>
                </a:solidFill>
              </a:rPr>
              <a:t>De svenska försäkringsbolagen förvaltar stora summor pengar i form av premier från både hushåll och företag. 95 procent av alla hushåll har en hemförsäkring. De allra flesta anställda har en tjänstepensionsförsäkring och en stor del av befolkningen har också privata pensionsförsäkringar</a:t>
            </a:r>
            <a:r>
              <a:rPr lang="sv-SE" sz="1100" dirty="0" smtClean="0">
                <a:solidFill>
                  <a:schemeClr val="tx1"/>
                </a:solidFill>
              </a:rPr>
              <a:t>.</a:t>
            </a:r>
          </a:p>
          <a:p>
            <a:endParaRPr lang="sv-SE" sz="1100" dirty="0">
              <a:solidFill>
                <a:schemeClr val="tx1"/>
              </a:solidFill>
            </a:endParaRPr>
          </a:p>
          <a:p>
            <a:r>
              <a:rPr lang="sv-SE" sz="1100" dirty="0">
                <a:solidFill>
                  <a:schemeClr val="tx1"/>
                </a:solidFill>
              </a:rPr>
              <a:t>Försäkringsbolagen är stora investerare. Den privata försäkringsbranschens placeringstillgångar motsvarar lika mycket som Sveriges BNP</a:t>
            </a:r>
            <a:r>
              <a:rPr lang="sv-SE" sz="1100" dirty="0" smtClean="0">
                <a:solidFill>
                  <a:schemeClr val="tx1"/>
                </a:solidFill>
              </a:rPr>
              <a:t>.</a:t>
            </a:r>
          </a:p>
          <a:p>
            <a:endParaRPr lang="sv-SE" sz="1100" dirty="0">
              <a:solidFill>
                <a:schemeClr val="tx1"/>
              </a:solidFill>
            </a:endParaRPr>
          </a:p>
          <a:p>
            <a:r>
              <a:rPr lang="sv-SE" sz="1100" dirty="0" err="1">
                <a:solidFill>
                  <a:schemeClr val="tx1"/>
                </a:solidFill>
              </a:rPr>
              <a:t>Livsförsäkringsbolagen</a:t>
            </a:r>
            <a:r>
              <a:rPr lang="sv-SE" sz="1100" dirty="0">
                <a:solidFill>
                  <a:schemeClr val="tx1"/>
                </a:solidFill>
              </a:rPr>
              <a:t> ger ersättning om försäkringstagaren skadas eller avlider. Bolagen förvaltar också kapital som betalas ut genom tjänstepension eller privat pension först när försäkringstagaren når pensionsålder. </a:t>
            </a:r>
            <a:r>
              <a:rPr lang="sv-SE" sz="1100" dirty="0" err="1">
                <a:solidFill>
                  <a:schemeClr val="tx1"/>
                </a:solidFill>
              </a:rPr>
              <a:t>Livsförsäkringsbolagen</a:t>
            </a:r>
            <a:r>
              <a:rPr lang="sv-SE" sz="1100" dirty="0">
                <a:solidFill>
                  <a:schemeClr val="tx1"/>
                </a:solidFill>
              </a:rPr>
              <a:t> har därför en lång placeringshorisont. De investerar främst i obligationer, fonder och aktier</a:t>
            </a:r>
            <a:r>
              <a:rPr lang="sv-SE" sz="1100" dirty="0" smtClean="0">
                <a:solidFill>
                  <a:schemeClr val="tx1"/>
                </a:solidFill>
              </a:rPr>
              <a:t>.</a:t>
            </a:r>
          </a:p>
          <a:p>
            <a:endParaRPr lang="sv-SE" sz="1100" dirty="0">
              <a:solidFill>
                <a:schemeClr val="tx1"/>
              </a:solidFill>
            </a:endParaRPr>
          </a:p>
          <a:p>
            <a:r>
              <a:rPr lang="sv-SE" sz="1100" dirty="0">
                <a:solidFill>
                  <a:schemeClr val="tx1"/>
                </a:solidFill>
              </a:rPr>
              <a:t>Skadeförsäkringsbolagen ersätter bland annat skador på egendom och betalar skadestånd till tredje man. Delar av sjuk- och olycksfallsförsäkring ingår i skadeförsäkring. För att kunna möta kommande skadeutbetalningar har skadeförsäkringsbolagen kortare placeringshorisont. De investerar främst i obligationer.</a:t>
            </a:r>
          </a:p>
        </p:txBody>
      </p:sp>
      <p:pic>
        <p:nvPicPr>
          <p:cNvPr id="21"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7"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8"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5"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6"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27"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50244292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210622"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FÖRSÄKRINGS-</a:t>
            </a:r>
          </a:p>
          <a:p>
            <a:pPr algn="ctr"/>
            <a:r>
              <a:rPr lang="en-GB" sz="1100" b="1" dirty="0" smtClean="0"/>
              <a:t>BOLAG</a:t>
            </a:r>
            <a:endParaRPr lang="sv-SE" sz="1100" b="1" dirty="0"/>
          </a:p>
        </p:txBody>
      </p:sp>
      <p:sp>
        <p:nvSpPr>
          <p:cNvPr id="7" name="Rounded Rectangle 6">
            <a:hlinkClick r:id="rId2" action="ppaction://hlinksldjump"/>
          </p:cNvPr>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a:hlinkClick r:id="rId3" action="ppaction://hlinksldjump"/>
          </p:cNvPr>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a:hlinkClick r:id="rId4" action="ppaction://hlinksldjump"/>
          </p:cNvPr>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p:cNvSpPr/>
          <p:nvPr/>
        </p:nvSpPr>
        <p:spPr>
          <a:xfrm>
            <a:off x="1833603" y="2252750"/>
            <a:ext cx="1222855" cy="299257"/>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a:hlinkClick r:id="rId5" action="ppaction://hlinksldjump"/>
          </p:cNvPr>
          <p:cNvSpPr/>
          <p:nvPr/>
        </p:nvSpPr>
        <p:spPr>
          <a:xfrm>
            <a:off x="3056458" y="2252749"/>
            <a:ext cx="781161"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a:solidFill>
                  <a:schemeClr val="tx1"/>
                </a:solidFill>
              </a:rPr>
              <a:t>Försäkringsbolagen förvaltar omfattande summor pengar och är stora investerare. Det gör försäkringsbranschen viktig för den finansiella stabiliteten. Försäkringsbolagen investerar till stor del i obligationer, vilket är en betydande finansieringskälla för de svenska bankerna</a:t>
            </a:r>
            <a:r>
              <a:rPr lang="sv-SE" sz="1200" dirty="0" smtClean="0">
                <a:solidFill>
                  <a:schemeClr val="tx1"/>
                </a:solidFill>
              </a:rPr>
              <a:t>.</a:t>
            </a:r>
          </a:p>
          <a:p>
            <a:endParaRPr lang="sv-SE" sz="1200" dirty="0">
              <a:solidFill>
                <a:schemeClr val="tx1"/>
              </a:solidFill>
            </a:endParaRPr>
          </a:p>
          <a:p>
            <a:r>
              <a:rPr lang="sv-SE" sz="1200" dirty="0">
                <a:solidFill>
                  <a:schemeClr val="tx1"/>
                </a:solidFill>
              </a:rPr>
              <a:t>Till skillnad från bankerna kan försäkringsbolagen inte drabbas av uttagsanstormningar. Ersättningar betalas bara ut när en skada har inträffat eller en person väljer att gå i pension. Däremot kan ett försäkringsbolag hamna i en situation där tillgångarna minskat i värde så mycket att de inte räcker till kommande utbetalningar för skador eller pensioner. Bolaget måste då gå i konkurs vilket drabbar företag och hushåll. Det är ytterst ovanligt att försäkringsbolag går i konkurs i Sverige</a:t>
            </a:r>
            <a:r>
              <a:rPr lang="sv-SE" sz="1200" dirty="0" smtClean="0">
                <a:solidFill>
                  <a:schemeClr val="tx1"/>
                </a:solidFill>
              </a:rPr>
              <a:t>.</a:t>
            </a:r>
          </a:p>
          <a:p>
            <a:endParaRPr lang="sv-SE" sz="1200" dirty="0">
              <a:solidFill>
                <a:schemeClr val="tx1"/>
              </a:solidFill>
            </a:endParaRPr>
          </a:p>
          <a:p>
            <a:r>
              <a:rPr lang="sv-SE" sz="1200" dirty="0">
                <a:solidFill>
                  <a:schemeClr val="tx1"/>
                </a:solidFill>
              </a:rPr>
              <a:t>Försäkringsbolagens verksamhet regleras i lag. Syftet är att skydda försäkringstagarna och säkra att försäkringsbolagen har tillräckliga tillgångar. Försäkringsbolagen står också under tillsyn av Finansinspektionen som följer upp att bolagen följer regler och lagar. </a:t>
            </a:r>
          </a:p>
        </p:txBody>
      </p:sp>
      <p:pic>
        <p:nvPicPr>
          <p:cNvPr id="21"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7"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8"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5"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6"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27"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9170903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Rounded Rectangle 99"/>
          <p:cNvSpPr/>
          <p:nvPr/>
        </p:nvSpPr>
        <p:spPr>
          <a:xfrm>
            <a:off x="177603" y="1303363"/>
            <a:ext cx="1210622" cy="535550"/>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smtClean="0"/>
              <a:t>FÖRSÄKRINGS-</a:t>
            </a:r>
          </a:p>
          <a:p>
            <a:pPr algn="ctr"/>
            <a:r>
              <a:rPr lang="en-GB" sz="1100" b="1" dirty="0" smtClean="0"/>
              <a:t>BOLAG</a:t>
            </a:r>
            <a:endParaRPr lang="sv-SE" sz="1100" b="1" dirty="0"/>
          </a:p>
        </p:txBody>
      </p:sp>
      <p:sp>
        <p:nvSpPr>
          <p:cNvPr id="7" name="Rounded Rectangle 6">
            <a:hlinkClick r:id="rId2" action="ppaction://hlinksldjump"/>
          </p:cNvPr>
          <p:cNvSpPr/>
          <p:nvPr/>
        </p:nvSpPr>
        <p:spPr>
          <a:xfrm>
            <a:off x="177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VEM</a:t>
            </a:r>
            <a:endParaRPr lang="sv-SE" sz="1100" b="1" dirty="0"/>
          </a:p>
        </p:txBody>
      </p:sp>
      <p:sp>
        <p:nvSpPr>
          <p:cNvPr id="115" name="Rounded Rectangle 114">
            <a:hlinkClick r:id="rId3" action="ppaction://hlinksldjump"/>
          </p:cNvPr>
          <p:cNvSpPr/>
          <p:nvPr/>
        </p:nvSpPr>
        <p:spPr>
          <a:xfrm>
            <a:off x="729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VAD</a:t>
            </a:r>
            <a:endParaRPr lang="sv-SE" sz="1100" b="1" dirty="0"/>
          </a:p>
        </p:txBody>
      </p:sp>
      <p:sp>
        <p:nvSpPr>
          <p:cNvPr id="127" name="Rounded Rectangle 126">
            <a:hlinkClick r:id="rId4" action="ppaction://hlinksldjump"/>
          </p:cNvPr>
          <p:cNvSpPr/>
          <p:nvPr/>
        </p:nvSpPr>
        <p:spPr>
          <a:xfrm>
            <a:off x="1281603" y="2252750"/>
            <a:ext cx="552000" cy="299258"/>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HUR</a:t>
            </a:r>
            <a:endParaRPr lang="sv-SE" sz="1100" b="1" dirty="0"/>
          </a:p>
        </p:txBody>
      </p:sp>
      <p:sp>
        <p:nvSpPr>
          <p:cNvPr id="129" name="Rounded Rectangle 128">
            <a:hlinkClick r:id="rId5" action="ppaction://hlinksldjump"/>
          </p:cNvPr>
          <p:cNvSpPr/>
          <p:nvPr/>
        </p:nvSpPr>
        <p:spPr>
          <a:xfrm>
            <a:off x="1833603" y="2252750"/>
            <a:ext cx="1222855" cy="299257"/>
          </a:xfrm>
          <a:prstGeom prst="round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FINANSIELL ORO</a:t>
            </a:r>
            <a:endParaRPr lang="sv-SE" sz="1100" b="1" dirty="0"/>
          </a:p>
        </p:txBody>
      </p:sp>
      <p:sp>
        <p:nvSpPr>
          <p:cNvPr id="130" name="Rounded Rectangle 129"/>
          <p:cNvSpPr/>
          <p:nvPr/>
        </p:nvSpPr>
        <p:spPr>
          <a:xfrm>
            <a:off x="3056458" y="2252749"/>
            <a:ext cx="781161" cy="299258"/>
          </a:xfrm>
          <a:prstGeom prst="roundRect">
            <a:avLst/>
          </a:prstGeom>
          <a:solidFill>
            <a:srgbClr val="005A4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KONTAKT</a:t>
            </a:r>
            <a:endParaRPr lang="sv-SE" sz="1100" b="1" dirty="0"/>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a:solidFill>
                  <a:schemeClr val="tx1"/>
                </a:solidFill>
              </a:rPr>
              <a:t>Om försäkringsbranschen:</a:t>
            </a:r>
            <a:r>
              <a:rPr lang="sv-SE" sz="1200" b="1" dirty="0">
                <a:solidFill>
                  <a:schemeClr val="tx1"/>
                </a:solidFill>
              </a:rPr>
              <a:t> </a:t>
            </a:r>
            <a:r>
              <a:rPr lang="sv-SE" sz="1200" dirty="0">
                <a:solidFill>
                  <a:schemeClr val="tx1"/>
                </a:solidFill>
                <a:hlinkClick r:id="rId6"/>
              </a:rPr>
              <a:t>http://www.svenskforsakring.se</a:t>
            </a:r>
            <a:r>
              <a:rPr lang="sv-SE" sz="1200" dirty="0">
                <a:hlinkClick r:id="rId6"/>
              </a:rPr>
              <a:t>/</a:t>
            </a:r>
            <a:endParaRPr lang="sv-SE" sz="1200" dirty="0">
              <a:solidFill>
                <a:schemeClr val="tx1"/>
              </a:solidFill>
            </a:endParaRPr>
          </a:p>
        </p:txBody>
      </p:sp>
      <p:pic>
        <p:nvPicPr>
          <p:cNvPr id="21" name="Picture 70"/>
          <p:cNvPicPr>
            <a:picLocks noChangeAspect="1"/>
          </p:cNvPicPr>
          <p:nvPr/>
        </p:nvPicPr>
        <p:blipFill>
          <a:blip r:embed="rId7">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2" name="Rounded Rectangle 129">
            <a:hlinkClick r:id="rId8"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3" name="Rounded Rectangle 129">
            <a:hlinkClick r:id="rId9"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4" name="Rektangel 23">
            <a:hlinkClick r:id="rId10"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5" name="Rounded Rectangle 43">
            <a:hlinkClick r:id="rId10"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6" name="Rounded Rectangle 47">
            <a:hlinkClick r:id="rId11"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27" name="Rounded Rectangle 101">
            <a:hlinkClick r:id="rId12"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254931254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ectangle 1"/>
          <p:cNvSpPr/>
          <p:nvPr/>
        </p:nvSpPr>
        <p:spPr>
          <a:xfrm>
            <a:off x="478778" y="1210775"/>
            <a:ext cx="1133891" cy="3012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KONTAKT</a:t>
            </a:r>
            <a:endParaRPr lang="sv-SE" b="1" dirty="0">
              <a:solidFill>
                <a:schemeClr val="tx1"/>
              </a:solidFill>
            </a:endParaRPr>
          </a:p>
        </p:txBody>
      </p:sp>
      <p:sp>
        <p:nvSpPr>
          <p:cNvPr id="3" name="Rectangle 2"/>
          <p:cNvSpPr/>
          <p:nvPr/>
        </p:nvSpPr>
        <p:spPr>
          <a:xfrm>
            <a:off x="536967" y="1563404"/>
            <a:ext cx="4585525" cy="23608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200" dirty="0">
              <a:latin typeface="Arial Narrow" panose="020B0606020202030204" pitchFamily="34" charset="0"/>
            </a:endParaRPr>
          </a:p>
          <a:p>
            <a:r>
              <a:rPr lang="sv-SE" sz="1200" dirty="0" smtClean="0">
                <a:solidFill>
                  <a:schemeClr val="tx1"/>
                </a:solidFill>
              </a:rPr>
              <a:t>Om </a:t>
            </a:r>
            <a:r>
              <a:rPr lang="sv-SE" sz="1200" dirty="0">
                <a:solidFill>
                  <a:schemeClr val="tx1"/>
                </a:solidFill>
              </a:rPr>
              <a:t>du har frågor om Finanskartan är du välkommen att </a:t>
            </a:r>
            <a:r>
              <a:rPr lang="sv-SE" sz="1200" dirty="0" smtClean="0">
                <a:solidFill>
                  <a:schemeClr val="tx1"/>
                </a:solidFill>
              </a:rPr>
              <a:t>kontakta Finansiella Sektorns Privat-Offentliga Samverkan via </a:t>
            </a:r>
            <a:r>
              <a:rPr lang="sv-SE" sz="1200" dirty="0" smtClean="0">
                <a:solidFill>
                  <a:schemeClr val="tx1"/>
                </a:solidFill>
                <a:hlinkClick r:id="rId2"/>
              </a:rPr>
              <a:t>fspos.se</a:t>
            </a:r>
            <a:endParaRPr lang="sv-SE" sz="1200" dirty="0">
              <a:solidFill>
                <a:schemeClr val="tx1"/>
              </a:solidFill>
            </a:endParaRPr>
          </a:p>
          <a:p>
            <a:endParaRPr lang="sv-SE" sz="1200" dirty="0">
              <a:solidFill>
                <a:schemeClr val="tx1"/>
              </a:solidFill>
            </a:endParaRPr>
          </a:p>
          <a:p>
            <a:r>
              <a:rPr lang="sv-SE" sz="1200" dirty="0">
                <a:solidFill>
                  <a:schemeClr val="tx1"/>
                </a:solidFill>
              </a:rPr>
              <a:t>Du kan också kontakta respektive myndighets presstjänst</a:t>
            </a:r>
            <a:r>
              <a:rPr lang="sv-SE" sz="1200" dirty="0" smtClean="0">
                <a:solidFill>
                  <a:schemeClr val="tx1"/>
                </a:solidFill>
              </a:rPr>
              <a:t>:</a:t>
            </a:r>
          </a:p>
          <a:p>
            <a:endParaRPr lang="sv-SE" sz="1200" dirty="0">
              <a:solidFill>
                <a:schemeClr val="tx1"/>
              </a:solidFill>
            </a:endParaRPr>
          </a:p>
          <a:p>
            <a:pPr marL="171450" indent="-171450">
              <a:buFont typeface="Arial" panose="020B0604020202020204" pitchFamily="34" charset="0"/>
              <a:buChar char="•"/>
            </a:pPr>
            <a:r>
              <a:rPr lang="sv-SE" sz="1200" dirty="0" smtClean="0">
                <a:solidFill>
                  <a:schemeClr val="tx1"/>
                </a:solidFill>
              </a:rPr>
              <a:t>Riksgäldens </a:t>
            </a:r>
            <a:r>
              <a:rPr lang="sv-SE" sz="1200" dirty="0">
                <a:solidFill>
                  <a:schemeClr val="tx1"/>
                </a:solidFill>
              </a:rPr>
              <a:t>presstjänst, </a:t>
            </a:r>
            <a:r>
              <a:rPr lang="sv-SE" sz="1200" dirty="0">
                <a:solidFill>
                  <a:schemeClr val="tx1"/>
                </a:solidFill>
                <a:hlinkClick r:id="rId3" action="ppaction://hlinkfile"/>
              </a:rPr>
              <a:t>riksgalden.se</a:t>
            </a:r>
            <a:endParaRPr lang="sv-SE" sz="1200" dirty="0">
              <a:solidFill>
                <a:schemeClr val="tx1"/>
              </a:solidFill>
            </a:endParaRPr>
          </a:p>
          <a:p>
            <a:pPr marL="171450" indent="-171450">
              <a:buFont typeface="Arial" panose="020B0604020202020204" pitchFamily="34" charset="0"/>
              <a:buChar char="•"/>
            </a:pPr>
            <a:r>
              <a:rPr lang="sv-SE" sz="1200" dirty="0" smtClean="0">
                <a:solidFill>
                  <a:schemeClr val="tx1"/>
                </a:solidFill>
              </a:rPr>
              <a:t>Riksbankens </a:t>
            </a:r>
            <a:r>
              <a:rPr lang="sv-SE" sz="1200" dirty="0">
                <a:solidFill>
                  <a:schemeClr val="tx1"/>
                </a:solidFill>
              </a:rPr>
              <a:t>presstjänst, </a:t>
            </a:r>
            <a:r>
              <a:rPr lang="sv-SE" sz="1200" dirty="0">
                <a:solidFill>
                  <a:schemeClr val="tx1"/>
                </a:solidFill>
                <a:hlinkClick r:id="rId4" action="ppaction://hlinkfile"/>
              </a:rPr>
              <a:t>riksbank.se</a:t>
            </a:r>
            <a:endParaRPr lang="sv-SE" sz="1200" dirty="0">
              <a:solidFill>
                <a:schemeClr val="tx1"/>
              </a:solidFill>
            </a:endParaRPr>
          </a:p>
          <a:p>
            <a:pPr marL="171450" indent="-171450">
              <a:buFont typeface="Arial" panose="020B0604020202020204" pitchFamily="34" charset="0"/>
              <a:buChar char="•"/>
            </a:pPr>
            <a:r>
              <a:rPr lang="sv-SE" sz="1200" dirty="0" smtClean="0">
                <a:solidFill>
                  <a:schemeClr val="tx1"/>
                </a:solidFill>
              </a:rPr>
              <a:t>Finansinspektionens </a:t>
            </a:r>
            <a:r>
              <a:rPr lang="sv-SE" sz="1200" dirty="0">
                <a:solidFill>
                  <a:schemeClr val="tx1"/>
                </a:solidFill>
              </a:rPr>
              <a:t>presstjänst, </a:t>
            </a:r>
            <a:r>
              <a:rPr lang="sv-SE" sz="1200" dirty="0">
                <a:solidFill>
                  <a:schemeClr val="tx1"/>
                </a:solidFill>
                <a:hlinkClick r:id="rId5" action="ppaction://hlinkfile"/>
              </a:rPr>
              <a:t>fi.se</a:t>
            </a:r>
            <a:endParaRPr lang="sv-SE" sz="1200" dirty="0">
              <a:solidFill>
                <a:schemeClr val="tx1"/>
              </a:solidFill>
            </a:endParaRPr>
          </a:p>
          <a:p>
            <a:endParaRPr lang="sv-SE" sz="1200" dirty="0">
              <a:solidFill>
                <a:schemeClr val="tx1"/>
              </a:solidFill>
            </a:endParaRPr>
          </a:p>
        </p:txBody>
      </p:sp>
      <p:sp>
        <p:nvSpPr>
          <p:cNvPr id="19" name="Rectangle 18">
            <a:hlinkClick r:id="rId6" action="ppaction://hlinksldjump"/>
          </p:cNvPr>
          <p:cNvSpPr/>
          <p:nvPr/>
        </p:nvSpPr>
        <p:spPr>
          <a:xfrm>
            <a:off x="0" y="0"/>
            <a:ext cx="3324113" cy="8895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22" name="Picture 70"/>
          <p:cNvPicPr>
            <a:picLocks noChangeAspect="1"/>
          </p:cNvPicPr>
          <p:nvPr/>
        </p:nvPicPr>
        <p:blipFill>
          <a:blip r:embed="rId7">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3" name="Rounded Rectangle 129">
            <a:hlinkClick r:id="rId6"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4" name="Rounded Rectangle 129">
            <a:hlinkClick r:id="rId8"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5" name="Rektangel 24">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6"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7"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28"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187750184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70"/>
          <p:cNvPicPr>
            <a:picLocks noChangeAspect="1"/>
          </p:cNvPicPr>
          <p:nvPr/>
        </p:nvPicPr>
        <p:blipFill>
          <a:blip r:embed="rId2">
            <a:clrChange>
              <a:clrFrom>
                <a:srgbClr val="FFFFFF"/>
              </a:clrFrom>
              <a:clrTo>
                <a:srgbClr val="FFFFFF">
                  <a:alpha val="0"/>
                </a:srgbClr>
              </a:clrTo>
            </a:clrChange>
          </a:blip>
          <a:stretch>
            <a:fillRect/>
          </a:stretch>
        </p:blipFill>
        <p:spPr>
          <a:xfrm>
            <a:off x="9525420" y="933018"/>
            <a:ext cx="2666580" cy="5924982"/>
          </a:xfrm>
          <a:prstGeom prst="rect">
            <a:avLst/>
          </a:prstGeom>
        </p:spPr>
      </p:pic>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ectangle 1"/>
          <p:cNvSpPr/>
          <p:nvPr/>
        </p:nvSpPr>
        <p:spPr>
          <a:xfrm>
            <a:off x="478778" y="1210775"/>
            <a:ext cx="1275207" cy="3012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ORDLISTOR</a:t>
            </a:r>
            <a:endParaRPr lang="sv-SE" b="1" dirty="0">
              <a:solidFill>
                <a:schemeClr val="tx1"/>
              </a:solidFill>
            </a:endParaRPr>
          </a:p>
        </p:txBody>
      </p:sp>
      <p:sp>
        <p:nvSpPr>
          <p:cNvPr id="3" name="Rectangle 2"/>
          <p:cNvSpPr/>
          <p:nvPr/>
        </p:nvSpPr>
        <p:spPr>
          <a:xfrm>
            <a:off x="536967" y="1563404"/>
            <a:ext cx="4585525" cy="3025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200" dirty="0">
              <a:solidFill>
                <a:schemeClr val="tx1"/>
              </a:solidFill>
            </a:endParaRPr>
          </a:p>
          <a:p>
            <a:endParaRPr lang="sv-SE" sz="1200" dirty="0">
              <a:solidFill>
                <a:schemeClr val="tx1"/>
              </a:solidFill>
            </a:endParaRPr>
          </a:p>
          <a:p>
            <a:r>
              <a:rPr lang="sv-SE" sz="1200" dirty="0">
                <a:solidFill>
                  <a:schemeClr val="tx1"/>
                </a:solidFill>
              </a:rPr>
              <a:t>Länkar till </a:t>
            </a:r>
            <a:r>
              <a:rPr lang="sv-SE" sz="1200" dirty="0" smtClean="0">
                <a:solidFill>
                  <a:schemeClr val="tx1"/>
                </a:solidFill>
              </a:rPr>
              <a:t>aktörers </a:t>
            </a:r>
            <a:r>
              <a:rPr lang="sv-SE" sz="1200" dirty="0">
                <a:solidFill>
                  <a:schemeClr val="tx1"/>
                </a:solidFill>
              </a:rPr>
              <a:t>ordlistor</a:t>
            </a:r>
            <a:r>
              <a:rPr lang="sv-SE" sz="1200" dirty="0" smtClean="0">
                <a:solidFill>
                  <a:schemeClr val="tx1"/>
                </a:solidFill>
              </a:rPr>
              <a:t>.</a:t>
            </a:r>
          </a:p>
          <a:p>
            <a:endParaRPr lang="sv-SE" sz="1200" dirty="0">
              <a:solidFill>
                <a:schemeClr val="tx1"/>
              </a:solidFill>
            </a:endParaRPr>
          </a:p>
          <a:p>
            <a:r>
              <a:rPr lang="sv-SE" sz="1200" b="1" dirty="0">
                <a:solidFill>
                  <a:schemeClr val="tx1"/>
                </a:solidFill>
              </a:rPr>
              <a:t>Riksdagen</a:t>
            </a:r>
          </a:p>
          <a:p>
            <a:endParaRPr lang="sv-SE" sz="1200" dirty="0">
              <a:solidFill>
                <a:schemeClr val="tx1"/>
              </a:solidFill>
            </a:endParaRPr>
          </a:p>
          <a:p>
            <a:r>
              <a:rPr lang="sv-SE" sz="1200" dirty="0">
                <a:solidFill>
                  <a:schemeClr val="tx1"/>
                </a:solidFill>
                <a:hlinkClick r:id="rId3"/>
              </a:rPr>
              <a:t>http://www.riksdagen.se/sv/Sa-funkar-riksdagen/Ordbok</a:t>
            </a:r>
            <a:r>
              <a:rPr lang="sv-SE" sz="1200" dirty="0" smtClean="0">
                <a:solidFill>
                  <a:schemeClr val="tx1"/>
                </a:solidFill>
                <a:hlinkClick r:id="rId3"/>
              </a:rPr>
              <a:t>/</a:t>
            </a:r>
            <a:endParaRPr lang="sv-SE" sz="1200" dirty="0" smtClean="0">
              <a:solidFill>
                <a:schemeClr val="tx1"/>
              </a:solidFill>
            </a:endParaRPr>
          </a:p>
          <a:p>
            <a:r>
              <a:rPr lang="sv-SE" sz="1200" dirty="0" smtClean="0">
                <a:solidFill>
                  <a:schemeClr val="tx1"/>
                </a:solidFill>
              </a:rPr>
              <a:t> </a:t>
            </a:r>
          </a:p>
          <a:p>
            <a:endParaRPr lang="sv-SE" sz="1200" dirty="0">
              <a:solidFill>
                <a:schemeClr val="tx1"/>
              </a:solidFill>
            </a:endParaRPr>
          </a:p>
          <a:p>
            <a:r>
              <a:rPr lang="sv-SE" sz="1200" b="1" dirty="0">
                <a:solidFill>
                  <a:schemeClr val="tx1"/>
                </a:solidFill>
              </a:rPr>
              <a:t>Riksbanken</a:t>
            </a:r>
          </a:p>
          <a:p>
            <a:endParaRPr lang="sv-SE" sz="1200" dirty="0">
              <a:solidFill>
                <a:schemeClr val="tx1"/>
              </a:solidFill>
            </a:endParaRPr>
          </a:p>
          <a:p>
            <a:r>
              <a:rPr lang="sv-SE" sz="1200" dirty="0">
                <a:solidFill>
                  <a:schemeClr val="tx1"/>
                </a:solidFill>
                <a:hlinkClick r:id="rId4"/>
              </a:rPr>
              <a:t>http://www.riksbank.se/Ordlista</a:t>
            </a:r>
            <a:r>
              <a:rPr lang="sv-SE" sz="1200" dirty="0" smtClean="0">
                <a:solidFill>
                  <a:schemeClr val="tx1"/>
                </a:solidFill>
                <a:hlinkClick r:id="rId4"/>
              </a:rPr>
              <a:t>/</a:t>
            </a:r>
            <a:endParaRPr lang="sv-SE" sz="1200" dirty="0" smtClean="0">
              <a:solidFill>
                <a:schemeClr val="tx1"/>
              </a:solidFill>
            </a:endParaRPr>
          </a:p>
          <a:p>
            <a:endParaRPr lang="sv-SE" sz="1200" dirty="0">
              <a:solidFill>
                <a:schemeClr val="tx1"/>
              </a:solidFill>
            </a:endParaRPr>
          </a:p>
          <a:p>
            <a:r>
              <a:rPr lang="sv-SE" sz="1200" b="1" dirty="0">
                <a:solidFill>
                  <a:schemeClr val="tx1"/>
                </a:solidFill>
              </a:rPr>
              <a:t>Riksgälden</a:t>
            </a:r>
          </a:p>
          <a:p>
            <a:endParaRPr lang="sv-SE" sz="1200" dirty="0">
              <a:solidFill>
                <a:schemeClr val="tx1"/>
              </a:solidFill>
            </a:endParaRPr>
          </a:p>
          <a:p>
            <a:r>
              <a:rPr lang="sv-SE" sz="1200" dirty="0">
                <a:solidFill>
                  <a:schemeClr val="tx1"/>
                </a:solidFill>
                <a:hlinkClick r:id="rId5"/>
              </a:rPr>
              <a:t>https://www.riksgalden.se/sv/global/ordlista</a:t>
            </a:r>
            <a:r>
              <a:rPr lang="sv-SE" sz="1200" dirty="0" smtClean="0">
                <a:solidFill>
                  <a:schemeClr val="tx1"/>
                </a:solidFill>
                <a:hlinkClick r:id="rId5"/>
              </a:rPr>
              <a:t>/</a:t>
            </a:r>
            <a:endParaRPr lang="sv-SE" sz="1200" dirty="0" smtClean="0">
              <a:solidFill>
                <a:schemeClr val="tx1"/>
              </a:solidFill>
            </a:endParaRPr>
          </a:p>
          <a:p>
            <a:endParaRPr lang="sv-SE" sz="1200" dirty="0">
              <a:solidFill>
                <a:schemeClr val="tx1"/>
              </a:solidFill>
            </a:endParaRPr>
          </a:p>
          <a:p>
            <a:endParaRPr lang="sv-SE" sz="1200" dirty="0">
              <a:solidFill>
                <a:schemeClr val="tx1"/>
              </a:solidFill>
            </a:endParaRPr>
          </a:p>
        </p:txBody>
      </p:sp>
      <p:sp>
        <p:nvSpPr>
          <p:cNvPr id="19" name="Rectangle 18">
            <a:hlinkClick r:id="rId6" action="ppaction://hlinksldjump"/>
          </p:cNvPr>
          <p:cNvSpPr/>
          <p:nvPr/>
        </p:nvSpPr>
        <p:spPr>
          <a:xfrm>
            <a:off x="0" y="0"/>
            <a:ext cx="3324113" cy="8895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3" name="Rounded Rectangle 129">
            <a:hlinkClick r:id="rId6"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4" name="Rounded Rectangle 129">
            <a:hlinkClick r:id="rId7"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5" name="Rektangel 24">
            <a:hlinkClick r:id="rId8"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6" name="Rounded Rectangle 43">
            <a:hlinkClick r:id="rId8"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7" name="Rounded Rectangle 47">
            <a:hlinkClick r:id="rId9"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28" name="Rounded Rectangle 101">
            <a:hlinkClick r:id="rId10"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145384527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b="1" dirty="0">
                <a:solidFill>
                  <a:schemeClr val="tx1"/>
                </a:solidFill>
              </a:rPr>
              <a:t>Det finansiella systemet har tre huvuduppgifter: omvandla sparande till finansiering, hantera risker och förmedla betalningar. Dessa grundläggande funktioner är centrala för att samhällsekonomin ska fungera och växa. </a:t>
            </a:r>
            <a:endParaRPr lang="sv-SE" sz="1200" b="1" dirty="0" smtClean="0">
              <a:solidFill>
                <a:schemeClr val="tx1"/>
              </a:solidFill>
            </a:endParaRPr>
          </a:p>
          <a:p>
            <a:endParaRPr lang="sv-SE" sz="1200" dirty="0">
              <a:solidFill>
                <a:schemeClr val="tx1"/>
              </a:solidFill>
            </a:endParaRPr>
          </a:p>
          <a:p>
            <a:r>
              <a:rPr lang="sv-SE" sz="1200" b="1" dirty="0">
                <a:solidFill>
                  <a:schemeClr val="tx1"/>
                </a:solidFill>
              </a:rPr>
              <a:t>Omvandling av sparande till finansiering</a:t>
            </a:r>
            <a:r>
              <a:rPr lang="sv-SE" sz="1200" dirty="0">
                <a:solidFill>
                  <a:schemeClr val="tx1"/>
                </a:solidFill>
              </a:rPr>
              <a:t> innebär att det finansiella systemet tar hand om sparandet i hushåll och företag och medverkar till att finansiera konsumtion och investeringar i till exempel bostäder och produktionskapital.</a:t>
            </a:r>
          </a:p>
          <a:p>
            <a:r>
              <a:rPr lang="sv-SE" sz="1200" b="1" dirty="0">
                <a:solidFill>
                  <a:schemeClr val="tx1"/>
                </a:solidFill>
              </a:rPr>
              <a:t>Hantering av risker</a:t>
            </a:r>
            <a:r>
              <a:rPr lang="sv-SE" sz="1200" dirty="0">
                <a:solidFill>
                  <a:schemeClr val="tx1"/>
                </a:solidFill>
              </a:rPr>
              <a:t> innebär att det finansiella systemet hjälper hushåll och företag att minska och omfördela risker. Företag och banker som finansierar sig på internationella värdepappersmarknader kan till exempel försäkra sig mot ränte- och valutarisk.</a:t>
            </a:r>
          </a:p>
          <a:p>
            <a:r>
              <a:rPr lang="sv-SE" sz="1200" b="1" dirty="0">
                <a:solidFill>
                  <a:schemeClr val="tx1"/>
                </a:solidFill>
              </a:rPr>
              <a:t>Förmedling av betalningar </a:t>
            </a:r>
            <a:r>
              <a:rPr lang="sv-SE" sz="1200" dirty="0">
                <a:solidFill>
                  <a:schemeClr val="tx1"/>
                </a:solidFill>
              </a:rPr>
              <a:t>innebär att det finansiella systemet hjälper hushåll och företag att effektivt och säkert betala för varor och tjänster.</a:t>
            </a:r>
          </a:p>
          <a:p>
            <a:r>
              <a:rPr lang="sv-SE" sz="1200" dirty="0">
                <a:solidFill>
                  <a:schemeClr val="tx1"/>
                </a:solidFill>
              </a:rPr>
              <a:t>Systemet innefattar banker, försäkringsbolag och andra finansiella aktörer, men också finansiella marknader och den infrastruktur som krävs för att göra betalningar och utbyta värdepapper. Som en bas för systemet finns det finansiella regelverket. Det styr bland annat vilka aktörer som har möjlighet att erbjuda finansiella tjänster och hur de organiseras.</a:t>
            </a:r>
          </a:p>
        </p:txBody>
      </p:sp>
      <p:sp>
        <p:nvSpPr>
          <p:cNvPr id="19" name="Rectangle 18"/>
          <p:cNvSpPr/>
          <p:nvPr/>
        </p:nvSpPr>
        <p:spPr>
          <a:xfrm>
            <a:off x="177603" y="1216855"/>
            <a:ext cx="3014484" cy="3012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DET FINANSIELLA SYSTEMET</a:t>
            </a:r>
            <a:endParaRPr lang="sv-SE" b="1" dirty="0">
              <a:solidFill>
                <a:schemeClr val="tx1"/>
              </a:solidFill>
            </a:endParaRPr>
          </a:p>
        </p:txBody>
      </p:sp>
      <p:sp>
        <p:nvSpPr>
          <p:cNvPr id="2" name="Oval 1"/>
          <p:cNvSpPr/>
          <p:nvPr/>
        </p:nvSpPr>
        <p:spPr>
          <a:xfrm>
            <a:off x="390440" y="2186247"/>
            <a:ext cx="146527" cy="141317"/>
          </a:xfrm>
          <a:prstGeom prst="ellipse">
            <a:avLst/>
          </a:prstGeom>
          <a:solidFill>
            <a:srgbClr val="005A4D"/>
          </a:solidFill>
          <a:ln>
            <a:solidFill>
              <a:srgbClr val="606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3" name="Oval 22">
            <a:hlinkClick r:id="rId2" action="ppaction://hlinksldjump"/>
          </p:cNvPr>
          <p:cNvSpPr/>
          <p:nvPr/>
        </p:nvSpPr>
        <p:spPr>
          <a:xfrm>
            <a:off x="692469" y="2186246"/>
            <a:ext cx="146527" cy="141317"/>
          </a:xfrm>
          <a:prstGeom prst="ellipse">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4" name="Oval 23">
            <a:hlinkClick r:id="rId3" action="ppaction://hlinksldjump"/>
          </p:cNvPr>
          <p:cNvSpPr/>
          <p:nvPr/>
        </p:nvSpPr>
        <p:spPr>
          <a:xfrm>
            <a:off x="994498" y="2186855"/>
            <a:ext cx="146527" cy="141317"/>
          </a:xfrm>
          <a:prstGeom prst="ellipse">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5" name="Oval 24">
            <a:hlinkClick r:id="rId4" action="ppaction://hlinksldjump"/>
          </p:cNvPr>
          <p:cNvSpPr/>
          <p:nvPr/>
        </p:nvSpPr>
        <p:spPr>
          <a:xfrm>
            <a:off x="1296527" y="2186246"/>
            <a:ext cx="146527" cy="141317"/>
          </a:xfrm>
          <a:prstGeom prst="ellipse">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2" name="Rectangle 21">
            <a:hlinkClick r:id="rId5" action="ppaction://hlinksldjump"/>
          </p:cNvPr>
          <p:cNvSpPr/>
          <p:nvPr/>
        </p:nvSpPr>
        <p:spPr>
          <a:xfrm>
            <a:off x="0" y="0"/>
            <a:ext cx="3324113" cy="8895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26"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7" name="Rounded Rectangle 129">
            <a:hlinkClick r:id="rId5"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8" name="Rounded Rectangle 129">
            <a:hlinkClick r:id="rId7"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9" name="Rektangel 28">
            <a:hlinkClick r:id="rId8"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0" name="Rounded Rectangle 43">
            <a:hlinkClick r:id="rId8"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31" name="Rounded Rectangle 47">
            <a:hlinkClick r:id="rId9"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2" name="Rounded Rectangle 101">
            <a:hlinkClick r:id="rId10"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
        <p:nvSpPr>
          <p:cNvPr id="20" name="Rounded Rectangle 129">
            <a:hlinkClick r:id="rId2" action="ppaction://hlinksldjump"/>
          </p:cNvPr>
          <p:cNvSpPr/>
          <p:nvPr/>
        </p:nvSpPr>
        <p:spPr>
          <a:xfrm>
            <a:off x="7051966" y="591556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Gå vidare</a:t>
            </a:r>
            <a:endParaRPr lang="sv-SE" sz="1400" cap="all" dirty="0"/>
          </a:p>
        </p:txBody>
      </p:sp>
    </p:spTree>
    <p:extLst>
      <p:ext uri="{BB962C8B-B14F-4D97-AF65-F5344CB8AC3E}">
        <p14:creationId xmlns:p14="http://schemas.microsoft.com/office/powerpoint/2010/main" val="331412678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6" name="Picture 70"/>
          <p:cNvPicPr>
            <a:picLocks noChangeAspect="1"/>
          </p:cNvPicPr>
          <p:nvPr/>
        </p:nvPicPr>
        <p:blipFill>
          <a:blip r:embed="rId2">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2" name="Rounded Rectangle 1"/>
          <p:cNvSpPr/>
          <p:nvPr/>
        </p:nvSpPr>
        <p:spPr>
          <a:xfrm>
            <a:off x="4971781" y="1549900"/>
            <a:ext cx="1187364"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RIKSDAGEN</a:t>
            </a:r>
            <a:endParaRPr lang="sv-SE" sz="1100" b="1" dirty="0"/>
          </a:p>
        </p:txBody>
      </p:sp>
      <p:sp>
        <p:nvSpPr>
          <p:cNvPr id="27" name="Rounded Rectangle 26"/>
          <p:cNvSpPr/>
          <p:nvPr/>
        </p:nvSpPr>
        <p:spPr>
          <a:xfrm>
            <a:off x="3314062" y="3464861"/>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RIKSBANKEN</a:t>
            </a:r>
            <a:endParaRPr lang="sv-SE" sz="1100" b="1" dirty="0"/>
          </a:p>
        </p:txBody>
      </p:sp>
      <p:sp>
        <p:nvSpPr>
          <p:cNvPr id="28" name="Rounded Rectangle 27"/>
          <p:cNvSpPr/>
          <p:nvPr/>
        </p:nvSpPr>
        <p:spPr>
          <a:xfrm>
            <a:off x="3314062" y="4239647"/>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BANKER</a:t>
            </a:r>
            <a:endParaRPr lang="sv-SE" sz="1100" b="1" dirty="0"/>
          </a:p>
        </p:txBody>
      </p:sp>
      <p:sp>
        <p:nvSpPr>
          <p:cNvPr id="29" name="Rounded Rectangle 28"/>
          <p:cNvSpPr/>
          <p:nvPr/>
        </p:nvSpPr>
        <p:spPr>
          <a:xfrm>
            <a:off x="4969788" y="3464861"/>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solidFill>
                  <a:schemeClr val="lt1"/>
                </a:solidFill>
              </a:rPr>
              <a:t>RIKSGÄLDEN</a:t>
            </a:r>
            <a:endParaRPr lang="sv-SE" sz="1100" b="1" dirty="0">
              <a:solidFill>
                <a:schemeClr val="lt1"/>
              </a:solidFill>
            </a:endParaRPr>
          </a:p>
        </p:txBody>
      </p:sp>
      <p:sp>
        <p:nvSpPr>
          <p:cNvPr id="30" name="Rounded Rectangle 29"/>
          <p:cNvSpPr/>
          <p:nvPr/>
        </p:nvSpPr>
        <p:spPr>
          <a:xfrm>
            <a:off x="6625490" y="3464861"/>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FINANS-</a:t>
            </a:r>
          </a:p>
          <a:p>
            <a:pPr algn="ctr"/>
            <a:r>
              <a:rPr lang="en-GB" sz="1100" b="1" dirty="0"/>
              <a:t>INSPEKTIONEN</a:t>
            </a:r>
            <a:endParaRPr lang="sv-SE" sz="1100" b="1" dirty="0"/>
          </a:p>
        </p:txBody>
      </p:sp>
      <p:sp>
        <p:nvSpPr>
          <p:cNvPr id="31" name="Rounded Rectangle 30"/>
          <p:cNvSpPr/>
          <p:nvPr/>
        </p:nvSpPr>
        <p:spPr>
          <a:xfrm>
            <a:off x="6625490" y="4239647"/>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FÖRSÄKRINGS-</a:t>
            </a:r>
          </a:p>
          <a:p>
            <a:pPr algn="ctr"/>
            <a:r>
              <a:rPr lang="en-GB" sz="1100" b="1" dirty="0"/>
              <a:t>BOLAG</a:t>
            </a:r>
            <a:endParaRPr lang="sv-SE" sz="1100" b="1" dirty="0"/>
          </a:p>
        </p:txBody>
      </p:sp>
      <p:sp>
        <p:nvSpPr>
          <p:cNvPr id="32" name="Rounded Rectangle 31"/>
          <p:cNvSpPr/>
          <p:nvPr/>
        </p:nvSpPr>
        <p:spPr>
          <a:xfrm>
            <a:off x="4964015" y="2290907"/>
            <a:ext cx="1187365" cy="96897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REGERINGEN</a:t>
            </a:r>
          </a:p>
          <a:p>
            <a:pPr algn="ctr"/>
            <a:endParaRPr lang="en-GB" sz="1100" b="1" dirty="0"/>
          </a:p>
          <a:p>
            <a:pPr algn="ctr"/>
            <a:r>
              <a:rPr lang="en-GB" sz="900" b="1" dirty="0"/>
              <a:t>FINANS-</a:t>
            </a:r>
          </a:p>
          <a:p>
            <a:pPr algn="ctr"/>
            <a:r>
              <a:rPr lang="en-GB" sz="900" b="1" dirty="0"/>
              <a:t>DEPARTEMENTET</a:t>
            </a:r>
            <a:endParaRPr lang="sv-SE" sz="900" b="1" dirty="0"/>
          </a:p>
        </p:txBody>
      </p:sp>
      <p:sp>
        <p:nvSpPr>
          <p:cNvPr id="33" name="Rounded Rectangle 32"/>
          <p:cNvSpPr/>
          <p:nvPr/>
        </p:nvSpPr>
        <p:spPr>
          <a:xfrm>
            <a:off x="4976972" y="4239647"/>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solidFill>
                  <a:schemeClr val="lt1"/>
                </a:solidFill>
              </a:rPr>
              <a:t>FÖRETAG &amp;</a:t>
            </a:r>
          </a:p>
          <a:p>
            <a:pPr algn="ctr"/>
            <a:r>
              <a:rPr lang="en-GB" sz="1100" b="1" dirty="0">
                <a:solidFill>
                  <a:schemeClr val="lt1"/>
                </a:solidFill>
              </a:rPr>
              <a:t>HUSHÅLL</a:t>
            </a:r>
            <a:endParaRPr lang="sv-SE" sz="1100" b="1" dirty="0">
              <a:solidFill>
                <a:schemeClr val="lt1"/>
              </a:solidFill>
            </a:endParaRPr>
          </a:p>
        </p:txBody>
      </p:sp>
      <p:cxnSp>
        <p:nvCxnSpPr>
          <p:cNvPr id="45" name="Straight Connector 44"/>
          <p:cNvCxnSpPr>
            <a:stCxn id="2" idx="1"/>
          </p:cNvCxnSpPr>
          <p:nvPr/>
        </p:nvCxnSpPr>
        <p:spPr>
          <a:xfrm flipH="1">
            <a:off x="4501424" y="1817675"/>
            <a:ext cx="470355" cy="0"/>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47" name="Straight Connector 46"/>
          <p:cNvCxnSpPr/>
          <p:nvPr/>
        </p:nvCxnSpPr>
        <p:spPr>
          <a:xfrm>
            <a:off x="4501424" y="1817675"/>
            <a:ext cx="0" cy="1180397"/>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49" name="Straight Connector 48"/>
          <p:cNvCxnSpPr/>
          <p:nvPr/>
        </p:nvCxnSpPr>
        <p:spPr>
          <a:xfrm flipH="1">
            <a:off x="3907744" y="2990606"/>
            <a:ext cx="593686" cy="7467"/>
          </a:xfrm>
          <a:prstGeom prst="line">
            <a:avLst/>
          </a:prstGeom>
          <a:ln>
            <a:solidFill>
              <a:schemeClr val="bg1">
                <a:lumMod val="75000"/>
              </a:schemeClr>
            </a:solidFill>
          </a:ln>
        </p:spPr>
        <p:style>
          <a:lnRef idx="3">
            <a:schemeClr val="accent3"/>
          </a:lnRef>
          <a:fillRef idx="0">
            <a:schemeClr val="accent3"/>
          </a:fillRef>
          <a:effectRef idx="2">
            <a:schemeClr val="accent3"/>
          </a:effectRef>
          <a:fontRef idx="minor">
            <a:schemeClr val="tx1"/>
          </a:fontRef>
        </p:style>
      </p:cxnSp>
      <p:cxnSp>
        <p:nvCxnSpPr>
          <p:cNvPr id="51" name="Straight Arrow Connector 50"/>
          <p:cNvCxnSpPr>
            <a:endCxn id="27" idx="0"/>
          </p:cNvCxnSpPr>
          <p:nvPr/>
        </p:nvCxnSpPr>
        <p:spPr>
          <a:xfrm>
            <a:off x="3907744" y="2998072"/>
            <a:ext cx="0" cy="466788"/>
          </a:xfrm>
          <a:prstGeom prst="straightConnector1">
            <a:avLst/>
          </a:prstGeom>
          <a:ln>
            <a:solidFill>
              <a:schemeClr val="bg1">
                <a:lumMod val="75000"/>
              </a:schemeClr>
            </a:solidFill>
            <a:tailEnd type="triangle"/>
          </a:ln>
        </p:spPr>
        <p:style>
          <a:lnRef idx="3">
            <a:schemeClr val="accent2"/>
          </a:lnRef>
          <a:fillRef idx="0">
            <a:schemeClr val="accent2"/>
          </a:fillRef>
          <a:effectRef idx="2">
            <a:schemeClr val="accent2"/>
          </a:effectRef>
          <a:fontRef idx="minor">
            <a:schemeClr val="tx1"/>
          </a:fontRef>
        </p:style>
      </p:cxnSp>
      <p:cxnSp>
        <p:nvCxnSpPr>
          <p:cNvPr id="56" name="Straight Connector 55"/>
          <p:cNvCxnSpPr/>
          <p:nvPr/>
        </p:nvCxnSpPr>
        <p:spPr>
          <a:xfrm flipH="1">
            <a:off x="4716685" y="1975106"/>
            <a:ext cx="260286" cy="0"/>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59" name="Straight Connector 58"/>
          <p:cNvCxnSpPr/>
          <p:nvPr/>
        </p:nvCxnSpPr>
        <p:spPr>
          <a:xfrm>
            <a:off x="4716685" y="1975106"/>
            <a:ext cx="0" cy="566682"/>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61" name="Straight Arrow Connector 60"/>
          <p:cNvCxnSpPr/>
          <p:nvPr/>
        </p:nvCxnSpPr>
        <p:spPr>
          <a:xfrm flipV="1">
            <a:off x="4716685" y="2534269"/>
            <a:ext cx="250320" cy="7519"/>
          </a:xfrm>
          <a:prstGeom prst="straightConnector1">
            <a:avLst/>
          </a:prstGeom>
          <a:ln>
            <a:solidFill>
              <a:schemeClr val="bg1">
                <a:lumMod val="75000"/>
              </a:schemeClr>
            </a:solidFill>
            <a:tailEnd type="triangle"/>
          </a:ln>
        </p:spPr>
        <p:style>
          <a:lnRef idx="3">
            <a:schemeClr val="accent2"/>
          </a:lnRef>
          <a:fillRef idx="0">
            <a:schemeClr val="accent2"/>
          </a:fillRef>
          <a:effectRef idx="2">
            <a:schemeClr val="accent2"/>
          </a:effectRef>
          <a:fontRef idx="minor">
            <a:schemeClr val="tx1"/>
          </a:fontRef>
        </p:style>
      </p:cxnSp>
      <p:cxnSp>
        <p:nvCxnSpPr>
          <p:cNvPr id="79" name="Straight Connector 78"/>
          <p:cNvCxnSpPr/>
          <p:nvPr/>
        </p:nvCxnSpPr>
        <p:spPr>
          <a:xfrm flipH="1">
            <a:off x="4716685" y="2990606"/>
            <a:ext cx="260286" cy="0"/>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81" name="Straight Connector 80"/>
          <p:cNvCxnSpPr/>
          <p:nvPr/>
        </p:nvCxnSpPr>
        <p:spPr>
          <a:xfrm>
            <a:off x="4716685" y="2990606"/>
            <a:ext cx="0" cy="668395"/>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104" name="Straight Connector 103"/>
          <p:cNvCxnSpPr>
            <a:stCxn id="32" idx="3"/>
          </p:cNvCxnSpPr>
          <p:nvPr/>
        </p:nvCxnSpPr>
        <p:spPr>
          <a:xfrm flipV="1">
            <a:off x="6151380" y="2774066"/>
            <a:ext cx="1067794" cy="1326"/>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106" name="Straight Arrow Connector 105"/>
          <p:cNvCxnSpPr>
            <a:endCxn id="30" idx="0"/>
          </p:cNvCxnSpPr>
          <p:nvPr/>
        </p:nvCxnSpPr>
        <p:spPr>
          <a:xfrm flipH="1">
            <a:off x="7219173" y="2774065"/>
            <a:ext cx="2278" cy="690795"/>
          </a:xfrm>
          <a:prstGeom prst="straightConnector1">
            <a:avLst/>
          </a:prstGeom>
          <a:ln>
            <a:solidFill>
              <a:schemeClr val="bg1">
                <a:lumMod val="75000"/>
              </a:schemeClr>
            </a:solidFill>
            <a:tailEnd type="triangle"/>
          </a:ln>
        </p:spPr>
        <p:style>
          <a:lnRef idx="3">
            <a:schemeClr val="accent2"/>
          </a:lnRef>
          <a:fillRef idx="0">
            <a:schemeClr val="accent2"/>
          </a:fillRef>
          <a:effectRef idx="2">
            <a:schemeClr val="accent2"/>
          </a:effectRef>
          <a:fontRef idx="minor">
            <a:schemeClr val="tx1"/>
          </a:fontRef>
        </p:style>
      </p:cxnSp>
      <p:cxnSp>
        <p:nvCxnSpPr>
          <p:cNvPr id="112" name="Straight Connector 111"/>
          <p:cNvCxnSpPr>
            <a:stCxn id="30" idx="1"/>
          </p:cNvCxnSpPr>
          <p:nvPr/>
        </p:nvCxnSpPr>
        <p:spPr>
          <a:xfrm flipH="1">
            <a:off x="6407402" y="3732636"/>
            <a:ext cx="218088" cy="0"/>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114" name="Straight Connector 113"/>
          <p:cNvCxnSpPr/>
          <p:nvPr/>
        </p:nvCxnSpPr>
        <p:spPr>
          <a:xfrm>
            <a:off x="6400445" y="3732636"/>
            <a:ext cx="0" cy="757641"/>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122" name="Straight Connector 121"/>
          <p:cNvCxnSpPr>
            <a:stCxn id="30" idx="3"/>
          </p:cNvCxnSpPr>
          <p:nvPr/>
        </p:nvCxnSpPr>
        <p:spPr>
          <a:xfrm>
            <a:off x="7812854" y="3732636"/>
            <a:ext cx="397980" cy="0"/>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124" name="Straight Connector 123"/>
          <p:cNvCxnSpPr/>
          <p:nvPr/>
        </p:nvCxnSpPr>
        <p:spPr>
          <a:xfrm>
            <a:off x="8210836" y="3732636"/>
            <a:ext cx="0" cy="1356172"/>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126" name="Straight Connector 125"/>
          <p:cNvCxnSpPr/>
          <p:nvPr/>
        </p:nvCxnSpPr>
        <p:spPr>
          <a:xfrm flipH="1">
            <a:off x="3638244" y="5088808"/>
            <a:ext cx="4572591" cy="0"/>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128" name="Straight Arrow Connector 127"/>
          <p:cNvCxnSpPr/>
          <p:nvPr/>
        </p:nvCxnSpPr>
        <p:spPr>
          <a:xfrm flipV="1">
            <a:off x="3645202" y="4808483"/>
            <a:ext cx="0" cy="295259"/>
          </a:xfrm>
          <a:prstGeom prst="straightConnector1">
            <a:avLst/>
          </a:prstGeom>
          <a:ln>
            <a:solidFill>
              <a:schemeClr val="bg1">
                <a:lumMod val="75000"/>
              </a:schemeClr>
            </a:solidFill>
            <a:tailEnd type="triangle"/>
          </a:ln>
        </p:spPr>
        <p:style>
          <a:lnRef idx="3">
            <a:schemeClr val="accent2"/>
          </a:lnRef>
          <a:fillRef idx="0">
            <a:schemeClr val="accent2"/>
          </a:fillRef>
          <a:effectRef idx="2">
            <a:schemeClr val="accent2"/>
          </a:effectRef>
          <a:fontRef idx="minor">
            <a:schemeClr val="tx1"/>
          </a:fontRef>
        </p:style>
      </p:cxnSp>
      <p:cxnSp>
        <p:nvCxnSpPr>
          <p:cNvPr id="135" name="Straight Arrow Connector 134"/>
          <p:cNvCxnSpPr/>
          <p:nvPr/>
        </p:nvCxnSpPr>
        <p:spPr>
          <a:xfrm>
            <a:off x="4716685" y="3659000"/>
            <a:ext cx="260286" cy="0"/>
          </a:xfrm>
          <a:prstGeom prst="straightConnector1">
            <a:avLst/>
          </a:prstGeom>
          <a:ln>
            <a:solidFill>
              <a:schemeClr val="bg1">
                <a:lumMod val="75000"/>
              </a:schemeClr>
            </a:solidFill>
            <a:tailEnd type="triangle"/>
          </a:ln>
        </p:spPr>
        <p:style>
          <a:lnRef idx="3">
            <a:schemeClr val="accent2"/>
          </a:lnRef>
          <a:fillRef idx="0">
            <a:schemeClr val="accent2"/>
          </a:fillRef>
          <a:effectRef idx="2">
            <a:schemeClr val="accent2"/>
          </a:effectRef>
          <a:fontRef idx="minor">
            <a:schemeClr val="tx1"/>
          </a:fontRef>
        </p:style>
      </p:cxnSp>
      <p:cxnSp>
        <p:nvCxnSpPr>
          <p:cNvPr id="139" name="Straight Arrow Connector 138"/>
          <p:cNvCxnSpPr/>
          <p:nvPr/>
        </p:nvCxnSpPr>
        <p:spPr>
          <a:xfrm>
            <a:off x="6400445" y="4490277"/>
            <a:ext cx="225045" cy="2"/>
          </a:xfrm>
          <a:prstGeom prst="straightConnector1">
            <a:avLst/>
          </a:prstGeom>
          <a:ln>
            <a:solidFill>
              <a:schemeClr val="bg1">
                <a:lumMod val="75000"/>
              </a:schemeClr>
            </a:solidFill>
            <a:tailEnd type="triangle"/>
          </a:ln>
        </p:spPr>
        <p:style>
          <a:lnRef idx="3">
            <a:schemeClr val="accent3"/>
          </a:lnRef>
          <a:fillRef idx="0">
            <a:schemeClr val="accent3"/>
          </a:fillRef>
          <a:effectRef idx="2">
            <a:schemeClr val="accent3"/>
          </a:effectRef>
          <a:fontRef idx="minor">
            <a:schemeClr val="tx1"/>
          </a:fontRef>
        </p:style>
      </p:cxnSp>
      <p:cxnSp>
        <p:nvCxnSpPr>
          <p:cNvPr id="8" name="Straight Arrow Connector 7"/>
          <p:cNvCxnSpPr/>
          <p:nvPr/>
        </p:nvCxnSpPr>
        <p:spPr>
          <a:xfrm>
            <a:off x="7471928" y="3356485"/>
            <a:ext cx="0" cy="108376"/>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18" name="Straight Arrow Connector 17"/>
          <p:cNvCxnSpPr/>
          <p:nvPr/>
        </p:nvCxnSpPr>
        <p:spPr>
          <a:xfrm>
            <a:off x="3645202" y="3356485"/>
            <a:ext cx="0" cy="108376"/>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20" name="Straight Connector 19"/>
          <p:cNvCxnSpPr/>
          <p:nvPr/>
        </p:nvCxnSpPr>
        <p:spPr>
          <a:xfrm>
            <a:off x="3645202" y="3356485"/>
            <a:ext cx="3826726" cy="0"/>
          </a:xfrm>
          <a:prstGeom prst="line">
            <a:avLst/>
          </a:prstGeom>
          <a:ln/>
        </p:spPr>
        <p:style>
          <a:lnRef idx="3">
            <a:schemeClr val="accent4"/>
          </a:lnRef>
          <a:fillRef idx="0">
            <a:schemeClr val="accent4"/>
          </a:fillRef>
          <a:effectRef idx="2">
            <a:schemeClr val="accent4"/>
          </a:effectRef>
          <a:fontRef idx="minor">
            <a:schemeClr val="tx1"/>
          </a:fontRef>
        </p:style>
      </p:cxnSp>
      <p:cxnSp>
        <p:nvCxnSpPr>
          <p:cNvPr id="24" name="Straight Arrow Connector 23"/>
          <p:cNvCxnSpPr>
            <a:stCxn id="32" idx="2"/>
            <a:endCxn id="29" idx="0"/>
          </p:cNvCxnSpPr>
          <p:nvPr/>
        </p:nvCxnSpPr>
        <p:spPr>
          <a:xfrm>
            <a:off x="5557698" y="3259877"/>
            <a:ext cx="5773" cy="204984"/>
          </a:xfrm>
          <a:prstGeom prst="straightConnector1">
            <a:avLst/>
          </a:prstGeom>
          <a:ln>
            <a:headEnd type="triangle"/>
            <a:tailEnd type="triangle"/>
          </a:ln>
        </p:spPr>
        <p:style>
          <a:lnRef idx="3">
            <a:schemeClr val="accent4"/>
          </a:lnRef>
          <a:fillRef idx="0">
            <a:schemeClr val="accent4"/>
          </a:fillRef>
          <a:effectRef idx="2">
            <a:schemeClr val="accent4"/>
          </a:effectRef>
          <a:fontRef idx="minor">
            <a:schemeClr val="tx1"/>
          </a:fontRef>
        </p:style>
      </p:cxnSp>
      <p:cxnSp>
        <p:nvCxnSpPr>
          <p:cNvPr id="46" name="Straight Arrow Connector 45"/>
          <p:cNvCxnSpPr>
            <a:stCxn id="29" idx="2"/>
            <a:endCxn id="33" idx="0"/>
          </p:cNvCxnSpPr>
          <p:nvPr/>
        </p:nvCxnSpPr>
        <p:spPr>
          <a:xfrm>
            <a:off x="5563471" y="4000411"/>
            <a:ext cx="7183" cy="239236"/>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grpSp>
        <p:nvGrpSpPr>
          <p:cNvPr id="5" name="Grupp 4"/>
          <p:cNvGrpSpPr/>
          <p:nvPr/>
        </p:nvGrpSpPr>
        <p:grpSpPr>
          <a:xfrm>
            <a:off x="2942476" y="3659000"/>
            <a:ext cx="371586" cy="1019128"/>
            <a:chOff x="2942476" y="3659000"/>
            <a:chExt cx="371586" cy="1019128"/>
          </a:xfrm>
        </p:grpSpPr>
        <p:cxnSp>
          <p:nvCxnSpPr>
            <p:cNvPr id="50" name="Straight Connector 49"/>
            <p:cNvCxnSpPr/>
            <p:nvPr/>
          </p:nvCxnSpPr>
          <p:spPr>
            <a:xfrm flipH="1">
              <a:off x="2942476" y="4678128"/>
              <a:ext cx="371586"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53" name="Straight Connector 52"/>
            <p:cNvCxnSpPr/>
            <p:nvPr/>
          </p:nvCxnSpPr>
          <p:spPr>
            <a:xfrm flipV="1">
              <a:off x="2942476" y="3659001"/>
              <a:ext cx="6957" cy="1019126"/>
            </a:xfrm>
            <a:prstGeom prst="line">
              <a:avLst/>
            </a:prstGeom>
          </p:spPr>
          <p:style>
            <a:lnRef idx="3">
              <a:schemeClr val="accent4"/>
            </a:lnRef>
            <a:fillRef idx="0">
              <a:schemeClr val="accent4"/>
            </a:fillRef>
            <a:effectRef idx="2">
              <a:schemeClr val="accent4"/>
            </a:effectRef>
            <a:fontRef idx="minor">
              <a:schemeClr val="tx1"/>
            </a:fontRef>
          </p:style>
        </p:cxnSp>
        <p:cxnSp>
          <p:nvCxnSpPr>
            <p:cNvPr id="55" name="Straight Arrow Connector 54"/>
            <p:cNvCxnSpPr/>
            <p:nvPr/>
          </p:nvCxnSpPr>
          <p:spPr>
            <a:xfrm>
              <a:off x="2942476" y="3659000"/>
              <a:ext cx="371586"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grpSp>
      <p:cxnSp>
        <p:nvCxnSpPr>
          <p:cNvPr id="65" name="Straight Connector 64"/>
          <p:cNvCxnSpPr/>
          <p:nvPr/>
        </p:nvCxnSpPr>
        <p:spPr>
          <a:xfrm flipH="1">
            <a:off x="3213826" y="3939325"/>
            <a:ext cx="100236"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67" name="Straight Connector 66"/>
          <p:cNvCxnSpPr/>
          <p:nvPr/>
        </p:nvCxnSpPr>
        <p:spPr>
          <a:xfrm>
            <a:off x="3213826" y="3939325"/>
            <a:ext cx="0" cy="388279"/>
          </a:xfrm>
          <a:prstGeom prst="line">
            <a:avLst/>
          </a:prstGeom>
        </p:spPr>
        <p:style>
          <a:lnRef idx="3">
            <a:schemeClr val="accent4"/>
          </a:lnRef>
          <a:fillRef idx="0">
            <a:schemeClr val="accent4"/>
          </a:fillRef>
          <a:effectRef idx="2">
            <a:schemeClr val="accent4"/>
          </a:effectRef>
          <a:fontRef idx="minor">
            <a:schemeClr val="tx1"/>
          </a:fontRef>
        </p:style>
      </p:cxnSp>
      <p:cxnSp>
        <p:nvCxnSpPr>
          <p:cNvPr id="69" name="Straight Arrow Connector 68"/>
          <p:cNvCxnSpPr/>
          <p:nvPr/>
        </p:nvCxnSpPr>
        <p:spPr>
          <a:xfrm>
            <a:off x="3220783" y="4327604"/>
            <a:ext cx="93278"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73" name="Straight Arrow Connector 72"/>
          <p:cNvCxnSpPr>
            <a:stCxn id="28" idx="3"/>
            <a:endCxn id="33" idx="1"/>
          </p:cNvCxnSpPr>
          <p:nvPr/>
        </p:nvCxnSpPr>
        <p:spPr>
          <a:xfrm>
            <a:off x="4501425" y="4507422"/>
            <a:ext cx="475547"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grpSp>
        <p:nvGrpSpPr>
          <p:cNvPr id="9" name="Grupp 8"/>
          <p:cNvGrpSpPr/>
          <p:nvPr/>
        </p:nvGrpSpPr>
        <p:grpSpPr>
          <a:xfrm>
            <a:off x="4501425" y="3860509"/>
            <a:ext cx="501673" cy="467095"/>
            <a:chOff x="4501425" y="3860509"/>
            <a:chExt cx="501673" cy="467095"/>
          </a:xfrm>
        </p:grpSpPr>
        <p:cxnSp>
          <p:nvCxnSpPr>
            <p:cNvPr id="75" name="Straight Connector 74"/>
            <p:cNvCxnSpPr/>
            <p:nvPr/>
          </p:nvCxnSpPr>
          <p:spPr>
            <a:xfrm flipH="1">
              <a:off x="4826303" y="4327604"/>
              <a:ext cx="176795"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77" name="Straight Connector 76"/>
            <p:cNvCxnSpPr/>
            <p:nvPr/>
          </p:nvCxnSpPr>
          <p:spPr>
            <a:xfrm flipV="1">
              <a:off x="4826303" y="3871701"/>
              <a:ext cx="0" cy="455903"/>
            </a:xfrm>
            <a:prstGeom prst="line">
              <a:avLst/>
            </a:prstGeom>
          </p:spPr>
          <p:style>
            <a:lnRef idx="3">
              <a:schemeClr val="accent4"/>
            </a:lnRef>
            <a:fillRef idx="0">
              <a:schemeClr val="accent4"/>
            </a:fillRef>
            <a:effectRef idx="2">
              <a:schemeClr val="accent4"/>
            </a:effectRef>
            <a:fontRef idx="minor">
              <a:schemeClr val="tx1"/>
            </a:fontRef>
          </p:style>
        </p:cxnSp>
        <p:cxnSp>
          <p:nvCxnSpPr>
            <p:cNvPr id="80" name="Straight Arrow Connector 79"/>
            <p:cNvCxnSpPr/>
            <p:nvPr/>
          </p:nvCxnSpPr>
          <p:spPr>
            <a:xfrm flipH="1">
              <a:off x="4501425" y="3860509"/>
              <a:ext cx="312666"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grpSp>
      <p:grpSp>
        <p:nvGrpSpPr>
          <p:cNvPr id="7" name="Grupp 6"/>
          <p:cNvGrpSpPr/>
          <p:nvPr/>
        </p:nvGrpSpPr>
        <p:grpSpPr>
          <a:xfrm>
            <a:off x="3478217" y="3595425"/>
            <a:ext cx="4974744" cy="1694989"/>
            <a:chOff x="3478217" y="3595425"/>
            <a:chExt cx="4974744" cy="1694989"/>
          </a:xfrm>
        </p:grpSpPr>
        <p:cxnSp>
          <p:nvCxnSpPr>
            <p:cNvPr id="92" name="Straight Arrow Connector 91"/>
            <p:cNvCxnSpPr/>
            <p:nvPr/>
          </p:nvCxnSpPr>
          <p:spPr>
            <a:xfrm flipV="1">
              <a:off x="3478217" y="4775198"/>
              <a:ext cx="0" cy="515216"/>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93" name="Straight Connector 92"/>
            <p:cNvCxnSpPr/>
            <p:nvPr/>
          </p:nvCxnSpPr>
          <p:spPr>
            <a:xfrm>
              <a:off x="3478217" y="5290414"/>
              <a:ext cx="4974744"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94" name="Straight Connector 93"/>
            <p:cNvCxnSpPr/>
            <p:nvPr/>
          </p:nvCxnSpPr>
          <p:spPr>
            <a:xfrm flipV="1">
              <a:off x="8452961" y="3595425"/>
              <a:ext cx="0" cy="1694989"/>
            </a:xfrm>
            <a:prstGeom prst="line">
              <a:avLst/>
            </a:prstGeom>
          </p:spPr>
          <p:style>
            <a:lnRef idx="3">
              <a:schemeClr val="accent4"/>
            </a:lnRef>
            <a:fillRef idx="0">
              <a:schemeClr val="accent4"/>
            </a:fillRef>
            <a:effectRef idx="2">
              <a:schemeClr val="accent4"/>
            </a:effectRef>
            <a:fontRef idx="minor">
              <a:schemeClr val="tx1"/>
            </a:fontRef>
          </p:style>
        </p:cxnSp>
        <p:cxnSp>
          <p:nvCxnSpPr>
            <p:cNvPr id="95" name="Straight Arrow Connector 94"/>
            <p:cNvCxnSpPr/>
            <p:nvPr/>
          </p:nvCxnSpPr>
          <p:spPr>
            <a:xfrm flipH="1">
              <a:off x="7812854" y="3595425"/>
              <a:ext cx="640107"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96" name="Straight Arrow Connector 95"/>
            <p:cNvCxnSpPr/>
            <p:nvPr/>
          </p:nvCxnSpPr>
          <p:spPr>
            <a:xfrm flipH="1">
              <a:off x="7903304" y="4490277"/>
              <a:ext cx="549657"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grpSp>
      <p:cxnSp>
        <p:nvCxnSpPr>
          <p:cNvPr id="85" name="Straight Arrow Connector 84"/>
          <p:cNvCxnSpPr/>
          <p:nvPr/>
        </p:nvCxnSpPr>
        <p:spPr>
          <a:xfrm flipH="1">
            <a:off x="6151380" y="2923403"/>
            <a:ext cx="109912" cy="0"/>
          </a:xfrm>
          <a:prstGeom prst="straightConnector1">
            <a:avLst/>
          </a:prstGeom>
          <a:ln>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cxnSp>
        <p:nvCxnSpPr>
          <p:cNvPr id="89" name="Straight Connector 88"/>
          <p:cNvCxnSpPr/>
          <p:nvPr/>
        </p:nvCxnSpPr>
        <p:spPr>
          <a:xfrm>
            <a:off x="6261291" y="2923403"/>
            <a:ext cx="0" cy="809233"/>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91" name="Straight Arrow Connector 90"/>
          <p:cNvCxnSpPr>
            <a:endCxn id="29" idx="3"/>
          </p:cNvCxnSpPr>
          <p:nvPr/>
        </p:nvCxnSpPr>
        <p:spPr>
          <a:xfrm flipH="1">
            <a:off x="6157153" y="3732636"/>
            <a:ext cx="104138" cy="0"/>
          </a:xfrm>
          <a:prstGeom prst="straightConnector1">
            <a:avLst/>
          </a:prstGeom>
          <a:ln>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cxnSp>
        <p:nvCxnSpPr>
          <p:cNvPr id="99" name="Straight Connector 98"/>
          <p:cNvCxnSpPr/>
          <p:nvPr/>
        </p:nvCxnSpPr>
        <p:spPr>
          <a:xfrm>
            <a:off x="6157153" y="3871701"/>
            <a:ext cx="104138" cy="0"/>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01" name="Straight Connector 100"/>
          <p:cNvCxnSpPr/>
          <p:nvPr/>
        </p:nvCxnSpPr>
        <p:spPr>
          <a:xfrm>
            <a:off x="6261291" y="3871701"/>
            <a:ext cx="0" cy="711616"/>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03" name="Straight Arrow Connector 102"/>
          <p:cNvCxnSpPr/>
          <p:nvPr/>
        </p:nvCxnSpPr>
        <p:spPr>
          <a:xfrm flipH="1">
            <a:off x="6157153" y="4583317"/>
            <a:ext cx="104138" cy="0"/>
          </a:xfrm>
          <a:prstGeom prst="straightConnector1">
            <a:avLst/>
          </a:prstGeom>
          <a:ln>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cxnSp>
        <p:nvCxnSpPr>
          <p:cNvPr id="109" name="Straight Arrow Connector 108"/>
          <p:cNvCxnSpPr/>
          <p:nvPr/>
        </p:nvCxnSpPr>
        <p:spPr>
          <a:xfrm>
            <a:off x="6164337" y="4678128"/>
            <a:ext cx="461154" cy="0"/>
          </a:xfrm>
          <a:prstGeom prst="straightConnector1">
            <a:avLst/>
          </a:prstGeom>
          <a:ln>
            <a:solidFill>
              <a:schemeClr val="bg1">
                <a:lumMod val="75000"/>
              </a:schemeClr>
            </a:solidFill>
            <a:headEnd type="triangle"/>
            <a:tailEnd type="triangle"/>
          </a:ln>
        </p:spPr>
        <p:style>
          <a:lnRef idx="3">
            <a:schemeClr val="accent1"/>
          </a:lnRef>
          <a:fillRef idx="0">
            <a:schemeClr val="accent1"/>
          </a:fillRef>
          <a:effectRef idx="2">
            <a:schemeClr val="accent1"/>
          </a:effectRef>
          <a:fontRef idx="minor">
            <a:schemeClr val="tx1"/>
          </a:fontRef>
        </p:style>
      </p:cxnSp>
      <p:cxnSp>
        <p:nvCxnSpPr>
          <p:cNvPr id="119" name="Straight Arrow Connector 118"/>
          <p:cNvCxnSpPr/>
          <p:nvPr/>
        </p:nvCxnSpPr>
        <p:spPr>
          <a:xfrm>
            <a:off x="4508635" y="4674395"/>
            <a:ext cx="461154" cy="0"/>
          </a:xfrm>
          <a:prstGeom prst="straightConnector1">
            <a:avLst/>
          </a:prstGeom>
          <a:ln>
            <a:solidFill>
              <a:schemeClr val="bg1">
                <a:lumMod val="75000"/>
              </a:schemeClr>
            </a:solidFill>
            <a:headEnd type="triangle"/>
            <a:tailEnd type="triangle"/>
          </a:ln>
        </p:spPr>
        <p:style>
          <a:lnRef idx="3">
            <a:schemeClr val="accent1"/>
          </a:lnRef>
          <a:fillRef idx="0">
            <a:schemeClr val="accent1"/>
          </a:fillRef>
          <a:effectRef idx="2">
            <a:schemeClr val="accent1"/>
          </a:effectRef>
          <a:fontRef idx="minor">
            <a:schemeClr val="tx1"/>
          </a:fontRef>
        </p:style>
      </p:cxnSp>
      <p:cxnSp>
        <p:nvCxnSpPr>
          <p:cNvPr id="113" name="Straight Connector 112"/>
          <p:cNvCxnSpPr/>
          <p:nvPr/>
        </p:nvCxnSpPr>
        <p:spPr>
          <a:xfrm flipV="1">
            <a:off x="4118325" y="4133044"/>
            <a:ext cx="0" cy="127721"/>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16" name="Straight Connector 115"/>
          <p:cNvCxnSpPr/>
          <p:nvPr/>
        </p:nvCxnSpPr>
        <p:spPr>
          <a:xfrm>
            <a:off x="4118325" y="4133044"/>
            <a:ext cx="786218" cy="0"/>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18" name="Straight Connector 117"/>
          <p:cNvCxnSpPr/>
          <p:nvPr/>
        </p:nvCxnSpPr>
        <p:spPr>
          <a:xfrm flipV="1">
            <a:off x="4911502" y="3871701"/>
            <a:ext cx="0" cy="268809"/>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21" name="Straight Arrow Connector 120"/>
          <p:cNvCxnSpPr/>
          <p:nvPr/>
        </p:nvCxnSpPr>
        <p:spPr>
          <a:xfrm>
            <a:off x="4904542" y="3886635"/>
            <a:ext cx="72429" cy="0"/>
          </a:xfrm>
          <a:prstGeom prst="straightConnector1">
            <a:avLst/>
          </a:prstGeom>
          <a:ln>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cxnSp>
        <p:nvCxnSpPr>
          <p:cNvPr id="134" name="Straight Connector 133"/>
          <p:cNvCxnSpPr/>
          <p:nvPr/>
        </p:nvCxnSpPr>
        <p:spPr>
          <a:xfrm flipH="1" flipV="1">
            <a:off x="3095546" y="3811966"/>
            <a:ext cx="224059" cy="7467"/>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37" name="Straight Connector 136"/>
          <p:cNvCxnSpPr/>
          <p:nvPr/>
        </p:nvCxnSpPr>
        <p:spPr>
          <a:xfrm>
            <a:off x="3095546" y="3819432"/>
            <a:ext cx="0" cy="703433"/>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40" name="Straight Arrow Connector 139"/>
          <p:cNvCxnSpPr>
            <a:endCxn id="28" idx="1"/>
          </p:cNvCxnSpPr>
          <p:nvPr/>
        </p:nvCxnSpPr>
        <p:spPr>
          <a:xfrm>
            <a:off x="3095546" y="4507422"/>
            <a:ext cx="218516" cy="0"/>
          </a:xfrm>
          <a:prstGeom prst="straightConnector1">
            <a:avLst/>
          </a:prstGeom>
          <a:ln>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cxnSp>
        <p:nvCxnSpPr>
          <p:cNvPr id="148" name="Straight Connector 147"/>
          <p:cNvCxnSpPr>
            <a:stCxn id="28" idx="2"/>
          </p:cNvCxnSpPr>
          <p:nvPr/>
        </p:nvCxnSpPr>
        <p:spPr>
          <a:xfrm>
            <a:off x="3907744" y="4775198"/>
            <a:ext cx="0" cy="171739"/>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50" name="Straight Connector 149"/>
          <p:cNvCxnSpPr/>
          <p:nvPr/>
        </p:nvCxnSpPr>
        <p:spPr>
          <a:xfrm>
            <a:off x="3907744" y="4946937"/>
            <a:ext cx="4134715" cy="0"/>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52" name="Straight Connector 151"/>
          <p:cNvCxnSpPr/>
          <p:nvPr/>
        </p:nvCxnSpPr>
        <p:spPr>
          <a:xfrm flipV="1">
            <a:off x="8056373" y="3871701"/>
            <a:ext cx="0" cy="1075236"/>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54" name="Straight Arrow Connector 153"/>
          <p:cNvCxnSpPr/>
          <p:nvPr/>
        </p:nvCxnSpPr>
        <p:spPr>
          <a:xfrm flipH="1" flipV="1">
            <a:off x="7812857" y="3864233"/>
            <a:ext cx="243519" cy="7467"/>
          </a:xfrm>
          <a:prstGeom prst="straightConnector1">
            <a:avLst/>
          </a:prstGeom>
          <a:ln>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cxnSp>
        <p:nvCxnSpPr>
          <p:cNvPr id="158" name="Straight Connector 157"/>
          <p:cNvCxnSpPr/>
          <p:nvPr/>
        </p:nvCxnSpPr>
        <p:spPr>
          <a:xfrm flipH="1">
            <a:off x="7812862" y="4420164"/>
            <a:ext cx="243519" cy="0"/>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sp>
        <p:nvSpPr>
          <p:cNvPr id="100" name="Rectangle 107"/>
          <p:cNvSpPr/>
          <p:nvPr/>
        </p:nvSpPr>
        <p:spPr>
          <a:xfrm>
            <a:off x="8810772" y="1416644"/>
            <a:ext cx="2032374" cy="2843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b="1" dirty="0" smtClean="0">
                <a:solidFill>
                  <a:srgbClr val="626262"/>
                </a:solidFill>
              </a:rPr>
              <a:t>Så använder du Finanskartan</a:t>
            </a:r>
            <a:endParaRPr lang="sv-SE" sz="1200" b="1" dirty="0">
              <a:solidFill>
                <a:srgbClr val="626262"/>
              </a:solidFill>
            </a:endParaRPr>
          </a:p>
        </p:txBody>
      </p:sp>
      <p:grpSp>
        <p:nvGrpSpPr>
          <p:cNvPr id="107" name="Group 2"/>
          <p:cNvGrpSpPr/>
          <p:nvPr/>
        </p:nvGrpSpPr>
        <p:grpSpPr>
          <a:xfrm>
            <a:off x="8936198" y="3795271"/>
            <a:ext cx="2808000" cy="1440000"/>
            <a:chOff x="8941474" y="3833169"/>
            <a:chExt cx="2808000" cy="1440000"/>
          </a:xfrm>
        </p:grpSpPr>
        <p:sp>
          <p:nvSpPr>
            <p:cNvPr id="111" name="Rectangle 34"/>
            <p:cNvSpPr/>
            <p:nvPr/>
          </p:nvSpPr>
          <p:spPr>
            <a:xfrm>
              <a:off x="8941474" y="3833169"/>
              <a:ext cx="2808000" cy="1440000"/>
            </a:xfrm>
            <a:prstGeom prst="rect">
              <a:avLst/>
            </a:prstGeom>
            <a:solidFill>
              <a:schemeClr val="bg1"/>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400" b="1" dirty="0">
                <a:solidFill>
                  <a:schemeClr val="tx1"/>
                </a:solidFill>
              </a:endParaRPr>
            </a:p>
          </p:txBody>
        </p:sp>
        <p:sp>
          <p:nvSpPr>
            <p:cNvPr id="115" name="Rectangle 35"/>
            <p:cNvSpPr/>
            <p:nvPr/>
          </p:nvSpPr>
          <p:spPr>
            <a:xfrm>
              <a:off x="8972876" y="3846407"/>
              <a:ext cx="1216501" cy="304384"/>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smtClean="0">
                  <a:solidFill>
                    <a:schemeClr val="tx1"/>
                  </a:solidFill>
                </a:rPr>
                <a:t>Visa  relationer</a:t>
              </a:r>
              <a:endParaRPr lang="sv-SE" sz="1100" b="1" dirty="0">
                <a:solidFill>
                  <a:schemeClr val="tx1"/>
                </a:solidFill>
              </a:endParaRPr>
            </a:p>
          </p:txBody>
        </p:sp>
        <p:sp>
          <p:nvSpPr>
            <p:cNvPr id="127" name="Rectangle 36"/>
            <p:cNvSpPr/>
            <p:nvPr/>
          </p:nvSpPr>
          <p:spPr>
            <a:xfrm>
              <a:off x="9003746" y="4220749"/>
              <a:ext cx="2664000" cy="204373"/>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b="1" dirty="0" smtClean="0">
                  <a:solidFill>
                    <a:schemeClr val="tx1"/>
                  </a:solidFill>
                </a:rPr>
                <a:t>REGLERING OCH STYRNING</a:t>
              </a:r>
              <a:endParaRPr lang="sv-SE" sz="1200" b="1" dirty="0">
                <a:solidFill>
                  <a:schemeClr val="tx1"/>
                </a:solidFill>
              </a:endParaRPr>
            </a:p>
          </p:txBody>
        </p:sp>
        <p:sp>
          <p:nvSpPr>
            <p:cNvPr id="129" name="Rectangle 37"/>
            <p:cNvSpPr/>
            <p:nvPr/>
          </p:nvSpPr>
          <p:spPr>
            <a:xfrm>
              <a:off x="9003746" y="4488395"/>
              <a:ext cx="2664000" cy="204373"/>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b="1" dirty="0">
                  <a:solidFill>
                    <a:schemeClr val="tx1"/>
                  </a:solidFill>
                </a:rPr>
                <a:t>PENGAR OCH GARANTIER</a:t>
              </a:r>
              <a:endParaRPr lang="sv-SE" sz="1200" b="1" dirty="0">
                <a:solidFill>
                  <a:schemeClr val="tx1"/>
                </a:solidFill>
              </a:endParaRPr>
            </a:p>
          </p:txBody>
        </p:sp>
        <p:sp>
          <p:nvSpPr>
            <p:cNvPr id="130" name="Rectangle 38"/>
            <p:cNvSpPr/>
            <p:nvPr/>
          </p:nvSpPr>
          <p:spPr>
            <a:xfrm>
              <a:off x="9003746" y="4756040"/>
              <a:ext cx="2664000" cy="205200"/>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b="1" dirty="0">
                  <a:solidFill>
                    <a:schemeClr val="tx1"/>
                  </a:solidFill>
                </a:rPr>
                <a:t>INFORMATION OCH ANALYS</a:t>
              </a:r>
              <a:endParaRPr lang="sv-SE" sz="1200" b="1" dirty="0">
                <a:solidFill>
                  <a:schemeClr val="tx1"/>
                </a:solidFill>
              </a:endParaRPr>
            </a:p>
          </p:txBody>
        </p:sp>
        <p:sp>
          <p:nvSpPr>
            <p:cNvPr id="131" name="Rectangle 39">
              <a:hlinkClick r:id="rId3" action="ppaction://hlinksldjump"/>
            </p:cNvPr>
            <p:cNvSpPr/>
            <p:nvPr/>
          </p:nvSpPr>
          <p:spPr>
            <a:xfrm>
              <a:off x="9003746" y="4220749"/>
              <a:ext cx="237662" cy="204373"/>
            </a:xfrm>
            <a:prstGeom prst="rect">
              <a:avLst/>
            </a:prstGeom>
            <a:solidFill>
              <a:schemeClr val="bg1">
                <a:lumMod val="75000"/>
              </a:schemeClr>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32" name="Rectangle 40">
              <a:hlinkClick r:id="rId4" action="ppaction://hlinksldjump"/>
            </p:cNvPr>
            <p:cNvSpPr/>
            <p:nvPr/>
          </p:nvSpPr>
          <p:spPr>
            <a:xfrm>
              <a:off x="9003746" y="4488395"/>
              <a:ext cx="237662" cy="204373"/>
            </a:xfrm>
            <a:prstGeom prst="rect">
              <a:avLst/>
            </a:prstGeom>
            <a:solidFill>
              <a:schemeClr val="bg1">
                <a:lumMod val="75000"/>
              </a:schemeClr>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33" name="Rectangle 41">
              <a:hlinkClick r:id="rId5" action="ppaction://hlinksldjump"/>
            </p:cNvPr>
            <p:cNvSpPr/>
            <p:nvPr/>
          </p:nvSpPr>
          <p:spPr>
            <a:xfrm>
              <a:off x="9003746" y="4758144"/>
              <a:ext cx="237662" cy="198359"/>
            </a:xfrm>
            <a:prstGeom prst="rect">
              <a:avLst/>
            </a:prstGeom>
            <a:solidFill>
              <a:schemeClr val="accent4"/>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grpSp>
      <p:sp>
        <p:nvSpPr>
          <p:cNvPr id="136" name="Rectangle 38"/>
          <p:cNvSpPr/>
          <p:nvPr/>
        </p:nvSpPr>
        <p:spPr>
          <a:xfrm>
            <a:off x="8998470" y="4969705"/>
            <a:ext cx="2664000" cy="204373"/>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r"/>
            <a:r>
              <a:rPr lang="en-GB" sz="1200" b="1" dirty="0" smtClean="0">
                <a:solidFill>
                  <a:schemeClr val="tx1"/>
                </a:solidFill>
              </a:rPr>
              <a:t>ALLA RELATIONER I NORMALLÄGE</a:t>
            </a:r>
            <a:endParaRPr lang="sv-SE" sz="1200" b="1" dirty="0">
              <a:solidFill>
                <a:schemeClr val="tx1"/>
              </a:solidFill>
            </a:endParaRPr>
          </a:p>
        </p:txBody>
      </p:sp>
      <p:sp>
        <p:nvSpPr>
          <p:cNvPr id="138" name="Rectangle 41">
            <a:hlinkClick r:id="rId6" action="ppaction://hlinksldjump"/>
          </p:cNvPr>
          <p:cNvSpPr/>
          <p:nvPr/>
        </p:nvSpPr>
        <p:spPr>
          <a:xfrm>
            <a:off x="8998470" y="4971808"/>
            <a:ext cx="237662" cy="198359"/>
          </a:xfrm>
          <a:prstGeom prst="rect">
            <a:avLst/>
          </a:prstGeom>
          <a:solidFill>
            <a:schemeClr val="bg1">
              <a:lumMod val="75000"/>
            </a:schemeClr>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42" name="textruta 141"/>
          <p:cNvSpPr txBox="1"/>
          <p:nvPr/>
        </p:nvSpPr>
        <p:spPr>
          <a:xfrm>
            <a:off x="8979956" y="4707176"/>
            <a:ext cx="303562" cy="261610"/>
          </a:xfrm>
          <a:prstGeom prst="rect">
            <a:avLst/>
          </a:prstGeom>
          <a:noFill/>
        </p:spPr>
        <p:txBody>
          <a:bodyPr wrap="square" rtlCol="0">
            <a:spAutoFit/>
          </a:bodyPr>
          <a:lstStyle/>
          <a:p>
            <a:pPr marL="285750" indent="-285750">
              <a:buFont typeface="Wingdings" panose="05000000000000000000" pitchFamily="2" charset="2"/>
              <a:buChar char="ü"/>
            </a:pPr>
            <a:r>
              <a:rPr lang="sv-SE" sz="1100" dirty="0" smtClean="0">
                <a:solidFill>
                  <a:schemeClr val="bg1"/>
                </a:solidFill>
              </a:rPr>
              <a:t>.</a:t>
            </a:r>
            <a:endParaRPr lang="sv-SE" sz="1100" dirty="0">
              <a:solidFill>
                <a:schemeClr val="bg1"/>
              </a:solidFill>
            </a:endParaRPr>
          </a:p>
        </p:txBody>
      </p:sp>
      <p:sp>
        <p:nvSpPr>
          <p:cNvPr id="145" name="Rectangle 124"/>
          <p:cNvSpPr/>
          <p:nvPr/>
        </p:nvSpPr>
        <p:spPr>
          <a:xfrm>
            <a:off x="134417" y="1353611"/>
            <a:ext cx="2839585" cy="16749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Information och analys i normalläge</a:t>
            </a:r>
          </a:p>
          <a:p>
            <a:endParaRPr lang="sv-SE" sz="1000" dirty="0" smtClean="0">
              <a:solidFill>
                <a:srgbClr val="626262"/>
              </a:solidFill>
            </a:endParaRPr>
          </a:p>
          <a:p>
            <a:r>
              <a:rPr lang="sv-SE" sz="1000" dirty="0" smtClean="0">
                <a:solidFill>
                  <a:srgbClr val="626262"/>
                </a:solidFill>
              </a:rPr>
              <a:t>Analys </a:t>
            </a:r>
            <a:r>
              <a:rPr lang="sv-SE" sz="1000" dirty="0">
                <a:solidFill>
                  <a:srgbClr val="626262"/>
                </a:solidFill>
              </a:rPr>
              <a:t>och information är avgörande för att upprätthålla finansiell stabilitet. Genom att informera om och varna för risker kan aktörerna bidra till att förebygga hot. Myndigheterna gör löpande analyser inom sina verksamhetsområden och informerar andra aktörer om resultatet. Vissa myndigheter har rätt att kräva finansmarknadens aktörer på information som behövs för analyserna.</a:t>
            </a:r>
          </a:p>
        </p:txBody>
      </p:sp>
      <p:sp>
        <p:nvSpPr>
          <p:cNvPr id="149" name="Rectangle 12">
            <a:hlinkClick r:id="rId7" action="ppaction://hlinksldjump"/>
          </p:cNvPr>
          <p:cNvSpPr/>
          <p:nvPr/>
        </p:nvSpPr>
        <p:spPr>
          <a:xfrm>
            <a:off x="8939147" y="3573251"/>
            <a:ext cx="976923" cy="203200"/>
          </a:xfrm>
          <a:prstGeom prst="rect">
            <a:avLst/>
          </a:prstGeom>
          <a:solidFill>
            <a:srgbClr val="BCEADE"/>
          </a:solidFill>
          <a:ln>
            <a:solidFill>
              <a:schemeClr val="bg1">
                <a:lumMod val="8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000" b="1" dirty="0" smtClean="0">
                <a:solidFill>
                  <a:schemeClr val="tx1"/>
                </a:solidFill>
              </a:rPr>
              <a:t>NORMALLÄGE</a:t>
            </a:r>
            <a:endParaRPr lang="sv-SE" sz="1000" b="1" dirty="0">
              <a:solidFill>
                <a:schemeClr val="tx1"/>
              </a:solidFill>
            </a:endParaRPr>
          </a:p>
        </p:txBody>
      </p:sp>
      <p:sp>
        <p:nvSpPr>
          <p:cNvPr id="151" name="Rectangle 33">
            <a:hlinkClick r:id="rId8" action="ppaction://hlinksldjump"/>
          </p:cNvPr>
          <p:cNvSpPr/>
          <p:nvPr/>
        </p:nvSpPr>
        <p:spPr>
          <a:xfrm>
            <a:off x="9951948" y="3573251"/>
            <a:ext cx="976923" cy="203200"/>
          </a:xfrm>
          <a:prstGeom prst="rect">
            <a:avLst/>
          </a:prstGeom>
          <a:solidFill>
            <a:srgbClr val="F5F5F5"/>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FINANSIELL ORO</a:t>
            </a:r>
            <a:endParaRPr lang="sv-SE" sz="900" dirty="0">
              <a:solidFill>
                <a:schemeClr val="tx1"/>
              </a:solidFill>
            </a:endParaRPr>
          </a:p>
        </p:txBody>
      </p:sp>
      <p:sp>
        <p:nvSpPr>
          <p:cNvPr id="153" name="Rectangle 122"/>
          <p:cNvSpPr/>
          <p:nvPr/>
        </p:nvSpPr>
        <p:spPr>
          <a:xfrm>
            <a:off x="9270656" y="1762670"/>
            <a:ext cx="2334663" cy="5857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Relationer mellan aktörer</a:t>
            </a:r>
          </a:p>
          <a:p>
            <a:r>
              <a:rPr lang="sv-SE" sz="800" dirty="0" smtClean="0">
                <a:solidFill>
                  <a:srgbClr val="626262"/>
                </a:solidFill>
              </a:rPr>
              <a:t>Klicka på pilarna för att läsa om relationerna mellan aktörerna. </a:t>
            </a:r>
            <a:endParaRPr lang="sv-SE" sz="800" dirty="0">
              <a:solidFill>
                <a:srgbClr val="626262"/>
              </a:solidFill>
            </a:endParaRPr>
          </a:p>
        </p:txBody>
      </p:sp>
      <p:sp>
        <p:nvSpPr>
          <p:cNvPr id="155" name="textruta 22"/>
          <p:cNvSpPr txBox="1">
            <a:spLocks noChangeArrowheads="1"/>
          </p:cNvSpPr>
          <p:nvPr/>
        </p:nvSpPr>
        <p:spPr bwMode="auto">
          <a:xfrm>
            <a:off x="8927218" y="1716307"/>
            <a:ext cx="5937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Book Antiqua" panose="02040602050305030304" pitchFamily="18" charset="0"/>
                <a:cs typeface="Times New Roman" panose="02020603050405020304" pitchFamily="18" charset="0"/>
              </a:defRPr>
            </a:lvl1pPr>
            <a:lvl2pPr marL="742950" indent="-285750">
              <a:spcBef>
                <a:spcPct val="20000"/>
              </a:spcBef>
              <a:buChar char="–"/>
              <a:defRPr sz="2400">
                <a:solidFill>
                  <a:schemeClr val="tx1"/>
                </a:solidFill>
                <a:latin typeface="Book Antiqua" panose="02040602050305030304" pitchFamily="18" charset="0"/>
                <a:cs typeface="Times New Roman" panose="02020603050405020304" pitchFamily="18" charset="0"/>
              </a:defRPr>
            </a:lvl2pPr>
            <a:lvl3pPr marL="1143000" indent="-228600">
              <a:spcBef>
                <a:spcPct val="20000"/>
              </a:spcBef>
              <a:buChar char="•"/>
              <a:defRPr sz="2000">
                <a:solidFill>
                  <a:schemeClr val="tx1"/>
                </a:solidFill>
                <a:latin typeface="Book Antiqua" panose="02040602050305030304" pitchFamily="18" charset="0"/>
                <a:cs typeface="Times New Roman" panose="02020603050405020304" pitchFamily="18" charset="0"/>
              </a:defRPr>
            </a:lvl3pPr>
            <a:lvl4pPr marL="1600200" indent="-228600">
              <a:spcBef>
                <a:spcPct val="20000"/>
              </a:spcBef>
              <a:buChar char="–"/>
              <a:defRPr>
                <a:solidFill>
                  <a:schemeClr val="tx1"/>
                </a:solidFill>
                <a:latin typeface="Book Antiqua" panose="02040602050305030304" pitchFamily="18" charset="0"/>
                <a:cs typeface="Times New Roman" panose="02020603050405020304" pitchFamily="18" charset="0"/>
              </a:defRPr>
            </a:lvl4pPr>
            <a:lvl5pPr marL="2057400" indent="-228600">
              <a:spcBef>
                <a:spcPct val="20000"/>
              </a:spcBef>
              <a:buChar char="»"/>
              <a:defRPr>
                <a:solidFill>
                  <a:schemeClr val="tx1"/>
                </a:solidFill>
                <a:latin typeface="Book Antiqua" panose="02040602050305030304" pitchFamily="18" charset="0"/>
                <a:cs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9pPr>
          </a:lstStyle>
          <a:p>
            <a:pPr eaLnBrk="0" fontAlgn="base" hangingPunct="0">
              <a:spcBef>
                <a:spcPct val="0"/>
              </a:spcBef>
              <a:spcAft>
                <a:spcPct val="0"/>
              </a:spcAft>
              <a:buFontTx/>
              <a:buNone/>
            </a:pPr>
            <a:r>
              <a:rPr lang="sv-SE" altLang="sv-SE" sz="3200" dirty="0">
                <a:solidFill>
                  <a:srgbClr val="000000"/>
                </a:solidFill>
                <a:latin typeface="Times New Roman" panose="02020603050405020304" pitchFamily="18" charset="0"/>
                <a:sym typeface="Wingdings 2" panose="05020102010507070707" pitchFamily="18" charset="2"/>
              </a:rPr>
              <a:t></a:t>
            </a:r>
            <a:endParaRPr lang="sv-SE" altLang="sv-SE" sz="3200" dirty="0">
              <a:solidFill>
                <a:srgbClr val="000000"/>
              </a:solidFill>
              <a:latin typeface="Times New Roman" panose="02020603050405020304" pitchFamily="18" charset="0"/>
            </a:endParaRPr>
          </a:p>
        </p:txBody>
      </p:sp>
      <p:sp>
        <p:nvSpPr>
          <p:cNvPr id="156" name="Rectangle 122"/>
          <p:cNvSpPr/>
          <p:nvPr/>
        </p:nvSpPr>
        <p:spPr>
          <a:xfrm>
            <a:off x="9270656" y="2331812"/>
            <a:ext cx="1898088" cy="523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Relationstyper</a:t>
            </a:r>
          </a:p>
          <a:p>
            <a:r>
              <a:rPr lang="sv-SE" sz="800" dirty="0">
                <a:solidFill>
                  <a:srgbClr val="626262"/>
                </a:solidFill>
              </a:rPr>
              <a:t>Du kan välja mellan tre typer av relationer i kryssrutorna nedan.</a:t>
            </a:r>
          </a:p>
        </p:txBody>
      </p:sp>
      <p:sp>
        <p:nvSpPr>
          <p:cNvPr id="157" name="textruta 22"/>
          <p:cNvSpPr txBox="1">
            <a:spLocks noChangeArrowheads="1"/>
          </p:cNvSpPr>
          <p:nvPr/>
        </p:nvSpPr>
        <p:spPr bwMode="auto">
          <a:xfrm>
            <a:off x="8927218" y="2238272"/>
            <a:ext cx="5937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Book Antiqua" panose="02040602050305030304" pitchFamily="18" charset="0"/>
                <a:cs typeface="Times New Roman" panose="02020603050405020304" pitchFamily="18" charset="0"/>
              </a:defRPr>
            </a:lvl1pPr>
            <a:lvl2pPr marL="742950" indent="-285750">
              <a:spcBef>
                <a:spcPct val="20000"/>
              </a:spcBef>
              <a:buChar char="–"/>
              <a:defRPr sz="2400">
                <a:solidFill>
                  <a:schemeClr val="tx1"/>
                </a:solidFill>
                <a:latin typeface="Book Antiqua" panose="02040602050305030304" pitchFamily="18" charset="0"/>
                <a:cs typeface="Times New Roman" panose="02020603050405020304" pitchFamily="18" charset="0"/>
              </a:defRPr>
            </a:lvl2pPr>
            <a:lvl3pPr marL="1143000" indent="-228600">
              <a:spcBef>
                <a:spcPct val="20000"/>
              </a:spcBef>
              <a:buChar char="•"/>
              <a:defRPr sz="2000">
                <a:solidFill>
                  <a:schemeClr val="tx1"/>
                </a:solidFill>
                <a:latin typeface="Book Antiqua" panose="02040602050305030304" pitchFamily="18" charset="0"/>
                <a:cs typeface="Times New Roman" panose="02020603050405020304" pitchFamily="18" charset="0"/>
              </a:defRPr>
            </a:lvl3pPr>
            <a:lvl4pPr marL="1600200" indent="-228600">
              <a:spcBef>
                <a:spcPct val="20000"/>
              </a:spcBef>
              <a:buChar char="–"/>
              <a:defRPr>
                <a:solidFill>
                  <a:schemeClr val="tx1"/>
                </a:solidFill>
                <a:latin typeface="Book Antiqua" panose="02040602050305030304" pitchFamily="18" charset="0"/>
                <a:cs typeface="Times New Roman" panose="02020603050405020304" pitchFamily="18" charset="0"/>
              </a:defRPr>
            </a:lvl4pPr>
            <a:lvl5pPr marL="2057400" indent="-228600">
              <a:spcBef>
                <a:spcPct val="20000"/>
              </a:spcBef>
              <a:buChar char="»"/>
              <a:defRPr>
                <a:solidFill>
                  <a:schemeClr val="tx1"/>
                </a:solidFill>
                <a:latin typeface="Book Antiqua" panose="02040602050305030304" pitchFamily="18" charset="0"/>
                <a:cs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9pPr>
          </a:lstStyle>
          <a:p>
            <a:pPr eaLnBrk="0" fontAlgn="base" hangingPunct="0">
              <a:spcBef>
                <a:spcPct val="0"/>
              </a:spcBef>
              <a:spcAft>
                <a:spcPct val="0"/>
              </a:spcAft>
              <a:buFontTx/>
              <a:buNone/>
            </a:pPr>
            <a:r>
              <a:rPr lang="sv-SE" altLang="sv-SE" sz="3200" dirty="0">
                <a:solidFill>
                  <a:srgbClr val="000000"/>
                </a:solidFill>
                <a:latin typeface="Times New Roman" panose="02020603050405020304" pitchFamily="18" charset="0"/>
                <a:sym typeface="Wingdings 2" panose="05020102010507070707" pitchFamily="18" charset="2"/>
              </a:rPr>
              <a:t></a:t>
            </a:r>
            <a:endParaRPr lang="sv-SE" altLang="sv-SE" sz="3200" dirty="0">
              <a:solidFill>
                <a:srgbClr val="000000"/>
              </a:solidFill>
              <a:latin typeface="Times New Roman" panose="02020603050405020304" pitchFamily="18" charset="0"/>
            </a:endParaRPr>
          </a:p>
        </p:txBody>
      </p:sp>
      <p:sp>
        <p:nvSpPr>
          <p:cNvPr id="159" name="Finansiellt läge-rektangel"/>
          <p:cNvSpPr/>
          <p:nvPr/>
        </p:nvSpPr>
        <p:spPr>
          <a:xfrm>
            <a:off x="9270656" y="2873869"/>
            <a:ext cx="2085557" cy="5276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Finansiellt läge</a:t>
            </a:r>
          </a:p>
          <a:p>
            <a:r>
              <a:rPr lang="sv-SE" sz="800" dirty="0" smtClean="0">
                <a:solidFill>
                  <a:srgbClr val="626262"/>
                </a:solidFill>
              </a:rPr>
              <a:t>Klicka på fliken Finansiell oro nedan för att se vilka relationer som tillkommer i sådant läge</a:t>
            </a:r>
            <a:endParaRPr lang="sv-SE" sz="800" dirty="0">
              <a:solidFill>
                <a:srgbClr val="626262"/>
              </a:solidFill>
            </a:endParaRPr>
          </a:p>
        </p:txBody>
      </p:sp>
      <p:sp>
        <p:nvSpPr>
          <p:cNvPr id="160" name="textruta 22"/>
          <p:cNvSpPr txBox="1">
            <a:spLocks noChangeArrowheads="1"/>
          </p:cNvSpPr>
          <p:nvPr/>
        </p:nvSpPr>
        <p:spPr bwMode="auto">
          <a:xfrm>
            <a:off x="8927218" y="2797092"/>
            <a:ext cx="5937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Book Antiqua" panose="02040602050305030304" pitchFamily="18" charset="0"/>
                <a:cs typeface="Times New Roman" panose="02020603050405020304" pitchFamily="18" charset="0"/>
              </a:defRPr>
            </a:lvl1pPr>
            <a:lvl2pPr marL="742950" indent="-285750">
              <a:spcBef>
                <a:spcPct val="20000"/>
              </a:spcBef>
              <a:buChar char="–"/>
              <a:defRPr sz="2400">
                <a:solidFill>
                  <a:schemeClr val="tx1"/>
                </a:solidFill>
                <a:latin typeface="Book Antiqua" panose="02040602050305030304" pitchFamily="18" charset="0"/>
                <a:cs typeface="Times New Roman" panose="02020603050405020304" pitchFamily="18" charset="0"/>
              </a:defRPr>
            </a:lvl2pPr>
            <a:lvl3pPr marL="1143000" indent="-228600">
              <a:spcBef>
                <a:spcPct val="20000"/>
              </a:spcBef>
              <a:buChar char="•"/>
              <a:defRPr sz="2000">
                <a:solidFill>
                  <a:schemeClr val="tx1"/>
                </a:solidFill>
                <a:latin typeface="Book Antiqua" panose="02040602050305030304" pitchFamily="18" charset="0"/>
                <a:cs typeface="Times New Roman" panose="02020603050405020304" pitchFamily="18" charset="0"/>
              </a:defRPr>
            </a:lvl3pPr>
            <a:lvl4pPr marL="1600200" indent="-228600">
              <a:spcBef>
                <a:spcPct val="20000"/>
              </a:spcBef>
              <a:buChar char="–"/>
              <a:defRPr>
                <a:solidFill>
                  <a:schemeClr val="tx1"/>
                </a:solidFill>
                <a:latin typeface="Book Antiqua" panose="02040602050305030304" pitchFamily="18" charset="0"/>
                <a:cs typeface="Times New Roman" panose="02020603050405020304" pitchFamily="18" charset="0"/>
              </a:defRPr>
            </a:lvl4pPr>
            <a:lvl5pPr marL="2057400" indent="-228600">
              <a:spcBef>
                <a:spcPct val="20000"/>
              </a:spcBef>
              <a:buChar char="»"/>
              <a:defRPr>
                <a:solidFill>
                  <a:schemeClr val="tx1"/>
                </a:solidFill>
                <a:latin typeface="Book Antiqua" panose="02040602050305030304" pitchFamily="18" charset="0"/>
                <a:cs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9pPr>
          </a:lstStyle>
          <a:p>
            <a:pPr eaLnBrk="0" fontAlgn="base" hangingPunct="0">
              <a:spcBef>
                <a:spcPct val="0"/>
              </a:spcBef>
              <a:spcAft>
                <a:spcPct val="0"/>
              </a:spcAft>
              <a:buFontTx/>
              <a:buNone/>
            </a:pPr>
            <a:r>
              <a:rPr lang="sv-SE" altLang="sv-SE" sz="3200" dirty="0">
                <a:solidFill>
                  <a:srgbClr val="000000"/>
                </a:solidFill>
                <a:latin typeface="Times New Roman" panose="02020603050405020304" pitchFamily="18" charset="0"/>
                <a:sym typeface="Wingdings 2" panose="05020102010507070707" pitchFamily="18" charset="2"/>
              </a:rPr>
              <a:t></a:t>
            </a:r>
            <a:endParaRPr lang="sv-SE" altLang="sv-SE" sz="3200" dirty="0">
              <a:solidFill>
                <a:srgbClr val="000000"/>
              </a:solidFill>
              <a:latin typeface="Times New Roman" panose="02020603050405020304" pitchFamily="18" charset="0"/>
            </a:endParaRPr>
          </a:p>
        </p:txBody>
      </p:sp>
      <p:sp>
        <p:nvSpPr>
          <p:cNvPr id="193" name="Rektangel 192">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94" name="Rektangel 193">
            <a:hlinkClick r:id="rId9" action="ppaction://hlinksldjump"/>
          </p:cNvPr>
          <p:cNvSpPr/>
          <p:nvPr/>
        </p:nvSpPr>
        <p:spPr>
          <a:xfrm>
            <a:off x="243842" y="15240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98"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199"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200"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grpSp>
        <p:nvGrpSpPr>
          <p:cNvPr id="10" name="Grupp 9"/>
          <p:cNvGrpSpPr/>
          <p:nvPr/>
        </p:nvGrpSpPr>
        <p:grpSpPr>
          <a:xfrm>
            <a:off x="1755606" y="1925457"/>
            <a:ext cx="8901460" cy="3102158"/>
            <a:chOff x="12306903" y="-3102158"/>
            <a:chExt cx="8901460" cy="3102158"/>
          </a:xfrm>
        </p:grpSpPr>
        <p:grpSp>
          <p:nvGrpSpPr>
            <p:cNvPr id="165" name="Group 71"/>
            <p:cNvGrpSpPr/>
            <p:nvPr/>
          </p:nvGrpSpPr>
          <p:grpSpPr>
            <a:xfrm>
              <a:off x="12306903" y="-2883030"/>
              <a:ext cx="8901460" cy="2883030"/>
              <a:chOff x="685425" y="7070496"/>
              <a:chExt cx="6680272" cy="1829669"/>
            </a:xfrm>
          </p:grpSpPr>
          <p:sp>
            <p:nvSpPr>
              <p:cNvPr id="166" name="Rectangle 67"/>
              <p:cNvSpPr/>
              <p:nvPr/>
            </p:nvSpPr>
            <p:spPr>
              <a:xfrm>
                <a:off x="701683" y="7070496"/>
                <a:ext cx="6548664" cy="1829669"/>
              </a:xfrm>
              <a:prstGeom prst="rect">
                <a:avLst/>
              </a:prstGeom>
              <a:solidFill>
                <a:schemeClr val="bg1"/>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7" name="Rectangle 150"/>
              <p:cNvSpPr/>
              <p:nvPr/>
            </p:nvSpPr>
            <p:spPr>
              <a:xfrm>
                <a:off x="685425" y="7070496"/>
                <a:ext cx="6680272" cy="2599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b="1" cap="all" dirty="0">
                    <a:solidFill>
                      <a:schemeClr val="tx1"/>
                    </a:solidFill>
                  </a:rPr>
                  <a:t>Mellan Riksbanken, Finansinspektionen, Riksgälden och </a:t>
                </a:r>
                <a:r>
                  <a:rPr lang="sv-SE" b="1" cap="all" dirty="0" smtClean="0">
                    <a:solidFill>
                      <a:schemeClr val="tx1"/>
                    </a:solidFill>
                  </a:rPr>
                  <a:t>Finansdepartementet</a:t>
                </a:r>
                <a:endParaRPr lang="sv-SE" b="1" cap="all" dirty="0">
                  <a:solidFill>
                    <a:schemeClr val="tx1"/>
                  </a:solidFill>
                </a:endParaRPr>
              </a:p>
            </p:txBody>
          </p:sp>
          <p:sp>
            <p:nvSpPr>
              <p:cNvPr id="168" name="Rectangle 152"/>
              <p:cNvSpPr/>
              <p:nvPr/>
            </p:nvSpPr>
            <p:spPr>
              <a:xfrm>
                <a:off x="709334" y="7262892"/>
                <a:ext cx="6420601" cy="16372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b="1" i="1" dirty="0">
                    <a:solidFill>
                      <a:schemeClr val="tx1"/>
                    </a:solidFill>
                  </a:rPr>
                  <a:t>Stabilitetsråd och </a:t>
                </a:r>
                <a:r>
                  <a:rPr lang="sv-SE" sz="1400" b="1" i="1" dirty="0" smtClean="0">
                    <a:solidFill>
                      <a:schemeClr val="tx1"/>
                    </a:solidFill>
                  </a:rPr>
                  <a:t>samarbete</a:t>
                </a:r>
                <a:endParaRPr lang="sv-SE" sz="1400" b="1" i="1" dirty="0">
                  <a:solidFill>
                    <a:schemeClr val="tx1"/>
                  </a:solidFill>
                </a:endParaRPr>
              </a:p>
              <a:p>
                <a:r>
                  <a:rPr lang="sv-SE" sz="1400" dirty="0">
                    <a:solidFill>
                      <a:schemeClr val="tx1"/>
                    </a:solidFill>
                  </a:rPr>
                  <a:t>Ett löpande samarbete mellan myndigheterna utgör en viktig del i arbetet med att värna finansiell stabilitet</a:t>
                </a:r>
                <a:r>
                  <a:rPr lang="sv-SE" sz="1400" dirty="0" smtClean="0">
                    <a:solidFill>
                      <a:schemeClr val="tx1"/>
                    </a:solidFill>
                  </a:rPr>
                  <a:t>.</a:t>
                </a:r>
              </a:p>
              <a:p>
                <a:endParaRPr lang="sv-SE" sz="1400" dirty="0">
                  <a:solidFill>
                    <a:schemeClr val="tx1"/>
                  </a:solidFill>
                </a:endParaRPr>
              </a:p>
              <a:p>
                <a:r>
                  <a:rPr lang="sv-SE" sz="1400" dirty="0">
                    <a:solidFill>
                      <a:schemeClr val="tx1"/>
                    </a:solidFill>
                  </a:rPr>
                  <a:t>Under 2014 inrättades dessutom Finansiella stabilitetsrådet. Rådet består av statsrådet i Finansdepartementet med ansvar för finansmarknadsfrågor, generaldirektören för Finansinspektionen, riksgäldsdirektören och riksbankschefen. Syftet med rådet är att diskutera frågor om finansiell stabilitet och möjliga åtgärder för att motverka uppbygganden av finansiella obalanser och för att hantera en eventuell krissituation.</a:t>
                </a:r>
              </a:p>
              <a:p>
                <a:endParaRPr lang="sv-SE" sz="1400" dirty="0">
                  <a:solidFill>
                    <a:schemeClr val="tx1"/>
                  </a:solidFill>
                </a:endParaRPr>
              </a:p>
              <a:p>
                <a:r>
                  <a:rPr lang="sv-SE" sz="1400" dirty="0">
                    <a:solidFill>
                      <a:schemeClr val="tx1"/>
                    </a:solidFill>
                  </a:rPr>
                  <a:t>Regeringen och myndigheterna beslutar självständigt inom sina respektive ansvarsområden vilka åtgärder som ska vidtas. Rådet är ett </a:t>
                </a:r>
                <a:r>
                  <a:rPr lang="sv-SE" sz="1400" dirty="0" err="1">
                    <a:solidFill>
                      <a:schemeClr val="tx1"/>
                    </a:solidFill>
                  </a:rPr>
                  <a:t>mötesforum</a:t>
                </a:r>
                <a:r>
                  <a:rPr lang="sv-SE" sz="1400" dirty="0">
                    <a:solidFill>
                      <a:schemeClr val="tx1"/>
                    </a:solidFill>
                  </a:rPr>
                  <a:t> och inte ett beslutsfattande </a:t>
                </a:r>
                <a:r>
                  <a:rPr lang="sv-SE" sz="1400" dirty="0" smtClean="0">
                    <a:solidFill>
                      <a:schemeClr val="tx1"/>
                    </a:solidFill>
                  </a:rPr>
                  <a:t>organ. Finansiella </a:t>
                </a:r>
                <a:r>
                  <a:rPr lang="sv-SE" sz="1400" dirty="0">
                    <a:solidFill>
                      <a:schemeClr val="tx1"/>
                    </a:solidFill>
                  </a:rPr>
                  <a:t>stabilitetsrådet träffas i normalfallet två gånger per år och diskussionerna sammanfattas och publiceras externt</a:t>
                </a:r>
                <a:r>
                  <a:rPr lang="sv-SE" sz="1400" dirty="0" smtClean="0">
                    <a:solidFill>
                      <a:schemeClr val="tx1"/>
                    </a:solidFill>
                  </a:rPr>
                  <a:t>.</a:t>
                </a:r>
                <a:endParaRPr lang="sv-SE" sz="1400" dirty="0">
                  <a:solidFill>
                    <a:schemeClr val="tx1"/>
                  </a:solidFill>
                </a:endParaRPr>
              </a:p>
            </p:txBody>
          </p:sp>
        </p:grpSp>
        <p:sp>
          <p:nvSpPr>
            <p:cNvPr id="141" name="X"/>
            <p:cNvSpPr>
              <a:spLocks noChangeAspect="1"/>
            </p:cNvSpPr>
            <p:nvPr/>
          </p:nvSpPr>
          <p:spPr>
            <a:xfrm>
              <a:off x="20884513" y="-3102158"/>
              <a:ext cx="323850" cy="522288"/>
            </a:xfrm>
            <a:prstGeom prst="mathMultiply">
              <a:avLst/>
            </a:prstGeom>
            <a:solidFill>
              <a:srgbClr val="00956F"/>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500">
                <a:solidFill>
                  <a:srgbClr val="FFFFFF"/>
                </a:solidFill>
              </a:endParaRPr>
            </a:p>
          </p:txBody>
        </p:sp>
      </p:grpSp>
      <p:grpSp>
        <p:nvGrpSpPr>
          <p:cNvPr id="11" name="Grupp 10"/>
          <p:cNvGrpSpPr/>
          <p:nvPr/>
        </p:nvGrpSpPr>
        <p:grpSpPr>
          <a:xfrm>
            <a:off x="2361432" y="2899734"/>
            <a:ext cx="6031338" cy="1604442"/>
            <a:chOff x="12338762" y="-39020"/>
            <a:chExt cx="6031338" cy="1604442"/>
          </a:xfrm>
        </p:grpSpPr>
        <p:grpSp>
          <p:nvGrpSpPr>
            <p:cNvPr id="169" name="Group 71"/>
            <p:cNvGrpSpPr/>
            <p:nvPr/>
          </p:nvGrpSpPr>
          <p:grpSpPr>
            <a:xfrm>
              <a:off x="12338762" y="184571"/>
              <a:ext cx="5954486" cy="1380851"/>
              <a:chOff x="701684" y="7070496"/>
              <a:chExt cx="5890637" cy="1829669"/>
            </a:xfrm>
          </p:grpSpPr>
          <p:sp>
            <p:nvSpPr>
              <p:cNvPr id="170" name="Rectangle 67"/>
              <p:cNvSpPr/>
              <p:nvPr/>
            </p:nvSpPr>
            <p:spPr>
              <a:xfrm>
                <a:off x="701684" y="7070496"/>
                <a:ext cx="5890637" cy="1829669"/>
              </a:xfrm>
              <a:prstGeom prst="rect">
                <a:avLst/>
              </a:prstGeom>
              <a:solidFill>
                <a:schemeClr val="bg1"/>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1" name="Rectangle 150"/>
              <p:cNvSpPr/>
              <p:nvPr/>
            </p:nvSpPr>
            <p:spPr>
              <a:xfrm>
                <a:off x="701684" y="7090296"/>
                <a:ext cx="4216724" cy="3612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b="1" cap="all" dirty="0">
                    <a:solidFill>
                      <a:schemeClr val="tx1"/>
                    </a:solidFill>
                  </a:rPr>
                  <a:t>Från Banker till </a:t>
                </a:r>
                <a:r>
                  <a:rPr lang="sv-SE" b="1" cap="all" dirty="0" smtClean="0">
                    <a:solidFill>
                      <a:schemeClr val="tx1"/>
                    </a:solidFill>
                  </a:rPr>
                  <a:t>Riksbanken</a:t>
                </a:r>
                <a:endParaRPr lang="sv-SE" b="1" cap="all" dirty="0">
                  <a:solidFill>
                    <a:schemeClr val="tx1"/>
                  </a:solidFill>
                </a:endParaRPr>
              </a:p>
            </p:txBody>
          </p:sp>
          <p:sp>
            <p:nvSpPr>
              <p:cNvPr id="172" name="Rectangle 152"/>
              <p:cNvSpPr/>
              <p:nvPr/>
            </p:nvSpPr>
            <p:spPr>
              <a:xfrm>
                <a:off x="735743" y="7515005"/>
                <a:ext cx="5614451" cy="1321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b="1" i="1" dirty="0">
                    <a:solidFill>
                      <a:schemeClr val="tx1"/>
                    </a:solidFill>
                  </a:rPr>
                  <a:t>Information om bankerna </a:t>
                </a:r>
              </a:p>
              <a:p>
                <a:r>
                  <a:rPr lang="sv-SE" sz="1400" dirty="0">
                    <a:solidFill>
                      <a:schemeClr val="tx1"/>
                    </a:solidFill>
                  </a:rPr>
                  <a:t>Riksbanken har långtgående möjligheter att begära in information från banker och finansiella institut som står under Finansinspektionens tillsyn</a:t>
                </a:r>
                <a:r>
                  <a:rPr lang="sv-SE" sz="1400" dirty="0" smtClean="0">
                    <a:solidFill>
                      <a:schemeClr val="tx1"/>
                    </a:solidFill>
                  </a:rPr>
                  <a:t>.</a:t>
                </a:r>
                <a:endParaRPr lang="sv-SE" sz="1400" dirty="0">
                  <a:solidFill>
                    <a:schemeClr val="tx1"/>
                  </a:solidFill>
                </a:endParaRPr>
              </a:p>
              <a:p>
                <a:endParaRPr lang="sv-SE" sz="1400" dirty="0">
                  <a:solidFill>
                    <a:schemeClr val="tx1"/>
                  </a:solidFill>
                </a:endParaRPr>
              </a:p>
            </p:txBody>
          </p:sp>
        </p:grpSp>
        <p:sp>
          <p:nvSpPr>
            <p:cNvPr id="143" name="X"/>
            <p:cNvSpPr>
              <a:spLocks noChangeAspect="1"/>
            </p:cNvSpPr>
            <p:nvPr/>
          </p:nvSpPr>
          <p:spPr>
            <a:xfrm>
              <a:off x="18046250" y="-39020"/>
              <a:ext cx="323850" cy="522288"/>
            </a:xfrm>
            <a:prstGeom prst="mathMultiply">
              <a:avLst/>
            </a:prstGeom>
            <a:solidFill>
              <a:srgbClr val="00956F"/>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500">
                <a:solidFill>
                  <a:srgbClr val="FFFFFF"/>
                </a:solidFill>
              </a:endParaRPr>
            </a:p>
          </p:txBody>
        </p:sp>
      </p:grpSp>
      <p:grpSp>
        <p:nvGrpSpPr>
          <p:cNvPr id="12" name="Grupp 11"/>
          <p:cNvGrpSpPr/>
          <p:nvPr/>
        </p:nvGrpSpPr>
        <p:grpSpPr>
          <a:xfrm>
            <a:off x="2784989" y="2724288"/>
            <a:ext cx="6018732" cy="1775496"/>
            <a:chOff x="12356886" y="1543603"/>
            <a:chExt cx="6018732" cy="1775496"/>
          </a:xfrm>
        </p:grpSpPr>
        <p:grpSp>
          <p:nvGrpSpPr>
            <p:cNvPr id="173" name="Group 71"/>
            <p:cNvGrpSpPr/>
            <p:nvPr/>
          </p:nvGrpSpPr>
          <p:grpSpPr>
            <a:xfrm>
              <a:off x="12356886" y="1736189"/>
              <a:ext cx="5972386" cy="1582910"/>
              <a:chOff x="701684" y="7070496"/>
              <a:chExt cx="5890637" cy="1829669"/>
            </a:xfrm>
          </p:grpSpPr>
          <p:sp>
            <p:nvSpPr>
              <p:cNvPr id="174" name="Rectangle 67"/>
              <p:cNvSpPr/>
              <p:nvPr/>
            </p:nvSpPr>
            <p:spPr>
              <a:xfrm>
                <a:off x="701684" y="7070496"/>
                <a:ext cx="5890637" cy="1829669"/>
              </a:xfrm>
              <a:prstGeom prst="rect">
                <a:avLst/>
              </a:prstGeom>
              <a:solidFill>
                <a:schemeClr val="bg1"/>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5" name="Rectangle 150"/>
              <p:cNvSpPr/>
              <p:nvPr/>
            </p:nvSpPr>
            <p:spPr>
              <a:xfrm>
                <a:off x="701684" y="7090296"/>
                <a:ext cx="3850202" cy="2539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b="1" cap="all" dirty="0">
                    <a:solidFill>
                      <a:schemeClr val="tx1"/>
                    </a:solidFill>
                  </a:rPr>
                  <a:t>Från Riksbanken till Banker </a:t>
                </a:r>
              </a:p>
            </p:txBody>
          </p:sp>
          <p:sp>
            <p:nvSpPr>
              <p:cNvPr id="176" name="Rectangle 152"/>
              <p:cNvSpPr/>
              <p:nvPr/>
            </p:nvSpPr>
            <p:spPr>
              <a:xfrm>
                <a:off x="735743" y="7515005"/>
                <a:ext cx="5614451" cy="1321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b="1" i="1" dirty="0">
                    <a:solidFill>
                      <a:schemeClr val="tx1"/>
                    </a:solidFill>
                  </a:rPr>
                  <a:t>Analyserar, informerar och varnar </a:t>
                </a:r>
                <a:endParaRPr lang="sv-SE" sz="1400" b="1" i="1" dirty="0" smtClean="0">
                  <a:solidFill>
                    <a:schemeClr val="tx1"/>
                  </a:solidFill>
                </a:endParaRPr>
              </a:p>
              <a:p>
                <a:r>
                  <a:rPr lang="sv-SE" sz="1400" dirty="0">
                    <a:solidFill>
                      <a:schemeClr val="tx1"/>
                    </a:solidFill>
                  </a:rPr>
                  <a:t>Riksbanken analyserar löpande de stora bankerna. Syftet är att upptäcka sårbarhet som kan äventyra den finansiella stabiliteten. Riksbanken förebygger hot genom att informera, varna för risker och rekommendera åtgärder</a:t>
                </a:r>
                <a:r>
                  <a:rPr lang="sv-SE" sz="1400" dirty="0" smtClean="0">
                    <a:solidFill>
                      <a:schemeClr val="tx1"/>
                    </a:solidFill>
                  </a:rPr>
                  <a:t>.</a:t>
                </a:r>
                <a:endParaRPr lang="sv-SE" sz="1400" dirty="0">
                  <a:solidFill>
                    <a:schemeClr val="tx1"/>
                  </a:solidFill>
                </a:endParaRPr>
              </a:p>
              <a:p>
                <a:endParaRPr lang="sv-SE" sz="1400" dirty="0">
                  <a:solidFill>
                    <a:schemeClr val="tx1"/>
                  </a:solidFill>
                </a:endParaRPr>
              </a:p>
            </p:txBody>
          </p:sp>
        </p:grpSp>
        <p:sp>
          <p:nvSpPr>
            <p:cNvPr id="144" name="X"/>
            <p:cNvSpPr>
              <a:spLocks noChangeAspect="1"/>
            </p:cNvSpPr>
            <p:nvPr/>
          </p:nvSpPr>
          <p:spPr>
            <a:xfrm>
              <a:off x="18051768" y="1543603"/>
              <a:ext cx="323850" cy="522288"/>
            </a:xfrm>
            <a:prstGeom prst="mathMultiply">
              <a:avLst/>
            </a:prstGeom>
            <a:solidFill>
              <a:srgbClr val="00956F"/>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500">
                <a:solidFill>
                  <a:srgbClr val="FFFFFF"/>
                </a:solidFill>
              </a:endParaRPr>
            </a:p>
          </p:txBody>
        </p:sp>
      </p:grpSp>
      <p:grpSp>
        <p:nvGrpSpPr>
          <p:cNvPr id="13" name="Grupp 12"/>
          <p:cNvGrpSpPr/>
          <p:nvPr/>
        </p:nvGrpSpPr>
        <p:grpSpPr>
          <a:xfrm>
            <a:off x="2940309" y="2893167"/>
            <a:ext cx="6025183" cy="1798023"/>
            <a:chOff x="12370686" y="3257265"/>
            <a:chExt cx="6025183" cy="1798023"/>
          </a:xfrm>
        </p:grpSpPr>
        <p:grpSp>
          <p:nvGrpSpPr>
            <p:cNvPr id="177" name="Group 71"/>
            <p:cNvGrpSpPr/>
            <p:nvPr/>
          </p:nvGrpSpPr>
          <p:grpSpPr>
            <a:xfrm>
              <a:off x="12370686" y="3464565"/>
              <a:ext cx="5912367" cy="1590723"/>
              <a:chOff x="701684" y="7070496"/>
              <a:chExt cx="5890637" cy="1829669"/>
            </a:xfrm>
          </p:grpSpPr>
          <p:sp>
            <p:nvSpPr>
              <p:cNvPr id="178" name="Rectangle 67"/>
              <p:cNvSpPr/>
              <p:nvPr/>
            </p:nvSpPr>
            <p:spPr>
              <a:xfrm>
                <a:off x="701684" y="7070496"/>
                <a:ext cx="5890637" cy="1829669"/>
              </a:xfrm>
              <a:prstGeom prst="rect">
                <a:avLst/>
              </a:prstGeom>
              <a:solidFill>
                <a:schemeClr val="bg1"/>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9" name="Rectangle 150"/>
              <p:cNvSpPr/>
              <p:nvPr/>
            </p:nvSpPr>
            <p:spPr>
              <a:xfrm>
                <a:off x="701684" y="7090297"/>
                <a:ext cx="4650594" cy="3353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b="1" cap="all" dirty="0">
                    <a:solidFill>
                      <a:schemeClr val="tx1"/>
                    </a:solidFill>
                  </a:rPr>
                  <a:t>Från Företag &amp; Hushåll till </a:t>
                </a:r>
                <a:r>
                  <a:rPr lang="sv-SE" b="1" cap="all" dirty="0" smtClean="0">
                    <a:solidFill>
                      <a:schemeClr val="tx1"/>
                    </a:solidFill>
                  </a:rPr>
                  <a:t>Riksbanken</a:t>
                </a:r>
                <a:endParaRPr lang="sv-SE" b="1" cap="all" dirty="0">
                  <a:solidFill>
                    <a:schemeClr val="tx1"/>
                  </a:solidFill>
                </a:endParaRPr>
              </a:p>
            </p:txBody>
          </p:sp>
          <p:sp>
            <p:nvSpPr>
              <p:cNvPr id="180" name="Rectangle 152"/>
              <p:cNvSpPr/>
              <p:nvPr/>
            </p:nvSpPr>
            <p:spPr>
              <a:xfrm>
                <a:off x="735743" y="7515005"/>
                <a:ext cx="5614451" cy="1321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b="1" i="1" dirty="0">
                    <a:solidFill>
                      <a:schemeClr val="tx1"/>
                    </a:solidFill>
                  </a:rPr>
                  <a:t>Analyserar och informerar </a:t>
                </a:r>
              </a:p>
              <a:p>
                <a:r>
                  <a:rPr lang="sv-SE" sz="1400" dirty="0">
                    <a:solidFill>
                      <a:schemeClr val="tx1"/>
                    </a:solidFill>
                  </a:rPr>
                  <a:t>Riksbanken följer hushållens och företagens finansiella situation och hur fastighetspriserna utvecklar sig. Syftet är att upptäcka sårbarheter som kan äventyra den finansiella stabiliteten</a:t>
                </a:r>
                <a:r>
                  <a:rPr lang="sv-SE" sz="1400" dirty="0" smtClean="0">
                    <a:solidFill>
                      <a:schemeClr val="tx1"/>
                    </a:solidFill>
                  </a:rPr>
                  <a:t>.</a:t>
                </a:r>
                <a:endParaRPr lang="sv-SE" sz="1400" dirty="0">
                  <a:solidFill>
                    <a:schemeClr val="tx1"/>
                  </a:solidFill>
                </a:endParaRPr>
              </a:p>
              <a:p>
                <a:endParaRPr lang="sv-SE" sz="1400" dirty="0">
                  <a:solidFill>
                    <a:schemeClr val="tx1"/>
                  </a:solidFill>
                </a:endParaRPr>
              </a:p>
            </p:txBody>
          </p:sp>
        </p:grpSp>
        <p:sp>
          <p:nvSpPr>
            <p:cNvPr id="147" name="X"/>
            <p:cNvSpPr>
              <a:spLocks noChangeAspect="1"/>
            </p:cNvSpPr>
            <p:nvPr/>
          </p:nvSpPr>
          <p:spPr>
            <a:xfrm>
              <a:off x="18072019" y="3257265"/>
              <a:ext cx="323850" cy="522288"/>
            </a:xfrm>
            <a:prstGeom prst="mathMultiply">
              <a:avLst/>
            </a:prstGeom>
            <a:solidFill>
              <a:srgbClr val="00956F"/>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500">
                <a:solidFill>
                  <a:srgbClr val="FFFFFF"/>
                </a:solidFill>
              </a:endParaRPr>
            </a:p>
          </p:txBody>
        </p:sp>
      </p:grpSp>
      <p:grpSp>
        <p:nvGrpSpPr>
          <p:cNvPr id="14" name="Grupp 13"/>
          <p:cNvGrpSpPr/>
          <p:nvPr/>
        </p:nvGrpSpPr>
        <p:grpSpPr>
          <a:xfrm>
            <a:off x="2664606" y="2563866"/>
            <a:ext cx="6025183" cy="1578502"/>
            <a:chOff x="12370686" y="4981271"/>
            <a:chExt cx="6025183" cy="1578502"/>
          </a:xfrm>
        </p:grpSpPr>
        <p:grpSp>
          <p:nvGrpSpPr>
            <p:cNvPr id="181" name="Group 71"/>
            <p:cNvGrpSpPr/>
            <p:nvPr/>
          </p:nvGrpSpPr>
          <p:grpSpPr>
            <a:xfrm>
              <a:off x="12370686" y="5200754"/>
              <a:ext cx="5958586" cy="1359019"/>
              <a:chOff x="701684" y="7070496"/>
              <a:chExt cx="5890637" cy="1829669"/>
            </a:xfrm>
          </p:grpSpPr>
          <p:sp>
            <p:nvSpPr>
              <p:cNvPr id="182" name="Rectangle 67"/>
              <p:cNvSpPr/>
              <p:nvPr/>
            </p:nvSpPr>
            <p:spPr>
              <a:xfrm>
                <a:off x="701684" y="7070496"/>
                <a:ext cx="5890637" cy="1829669"/>
              </a:xfrm>
              <a:prstGeom prst="rect">
                <a:avLst/>
              </a:prstGeom>
              <a:solidFill>
                <a:schemeClr val="bg1"/>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83" name="Rectangle 150"/>
              <p:cNvSpPr/>
              <p:nvPr/>
            </p:nvSpPr>
            <p:spPr>
              <a:xfrm>
                <a:off x="701684" y="7090296"/>
                <a:ext cx="4512808" cy="4247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b="1" cap="all" dirty="0">
                    <a:solidFill>
                      <a:schemeClr val="tx1"/>
                    </a:solidFill>
                  </a:rPr>
                  <a:t>Från Banker till Företag &amp; </a:t>
                </a:r>
                <a:r>
                  <a:rPr lang="sv-SE" b="1" cap="all" dirty="0" smtClean="0">
                    <a:solidFill>
                      <a:schemeClr val="tx1"/>
                    </a:solidFill>
                  </a:rPr>
                  <a:t>Hushåll</a:t>
                </a:r>
                <a:endParaRPr lang="sv-SE" b="1" cap="all" dirty="0">
                  <a:solidFill>
                    <a:schemeClr val="tx1"/>
                  </a:solidFill>
                </a:endParaRPr>
              </a:p>
            </p:txBody>
          </p:sp>
          <p:sp>
            <p:nvSpPr>
              <p:cNvPr id="184" name="Rectangle 152"/>
              <p:cNvSpPr/>
              <p:nvPr/>
            </p:nvSpPr>
            <p:spPr>
              <a:xfrm>
                <a:off x="735743" y="7515005"/>
                <a:ext cx="5614451" cy="1321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b="1" i="1" dirty="0" smtClean="0">
                    <a:solidFill>
                      <a:schemeClr val="tx1"/>
                    </a:solidFill>
                  </a:rPr>
                  <a:t>Rådgivning</a:t>
                </a:r>
                <a:endParaRPr lang="sv-SE" sz="1400" b="1" i="1" dirty="0">
                  <a:solidFill>
                    <a:schemeClr val="tx1"/>
                  </a:solidFill>
                </a:endParaRPr>
              </a:p>
              <a:p>
                <a:r>
                  <a:rPr lang="sv-SE" sz="1400" dirty="0">
                    <a:solidFill>
                      <a:schemeClr val="tx1"/>
                    </a:solidFill>
                  </a:rPr>
                  <a:t>Till bankernas kärnverksamhet hör att erbjuda rådgivning till hushåll och företag</a:t>
                </a:r>
                <a:r>
                  <a:rPr lang="sv-SE" sz="1400" dirty="0" smtClean="0">
                    <a:solidFill>
                      <a:schemeClr val="tx1"/>
                    </a:solidFill>
                  </a:rPr>
                  <a:t>.</a:t>
                </a:r>
                <a:endParaRPr lang="sv-SE" sz="1400" dirty="0">
                  <a:solidFill>
                    <a:schemeClr val="tx1"/>
                  </a:solidFill>
                </a:endParaRPr>
              </a:p>
              <a:p>
                <a:endParaRPr lang="sv-SE" sz="1400" dirty="0">
                  <a:solidFill>
                    <a:schemeClr val="tx1"/>
                  </a:solidFill>
                </a:endParaRPr>
              </a:p>
            </p:txBody>
          </p:sp>
        </p:grpSp>
        <p:sp>
          <p:nvSpPr>
            <p:cNvPr id="195" name="X"/>
            <p:cNvSpPr>
              <a:spLocks noChangeAspect="1"/>
            </p:cNvSpPr>
            <p:nvPr/>
          </p:nvSpPr>
          <p:spPr>
            <a:xfrm>
              <a:off x="18072019" y="4981271"/>
              <a:ext cx="323850" cy="522288"/>
            </a:xfrm>
            <a:prstGeom prst="mathMultiply">
              <a:avLst/>
            </a:prstGeom>
            <a:solidFill>
              <a:srgbClr val="00956F"/>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500">
                <a:solidFill>
                  <a:srgbClr val="FFFFFF"/>
                </a:solidFill>
              </a:endParaRPr>
            </a:p>
          </p:txBody>
        </p:sp>
      </p:grpSp>
      <p:grpSp>
        <p:nvGrpSpPr>
          <p:cNvPr id="15" name="Grupp 14"/>
          <p:cNvGrpSpPr/>
          <p:nvPr/>
        </p:nvGrpSpPr>
        <p:grpSpPr>
          <a:xfrm>
            <a:off x="2845623" y="2521943"/>
            <a:ext cx="6068231" cy="2176240"/>
            <a:chOff x="12380165" y="6466719"/>
            <a:chExt cx="6068231" cy="2176240"/>
          </a:xfrm>
        </p:grpSpPr>
        <p:grpSp>
          <p:nvGrpSpPr>
            <p:cNvPr id="185" name="Group 71"/>
            <p:cNvGrpSpPr/>
            <p:nvPr/>
          </p:nvGrpSpPr>
          <p:grpSpPr>
            <a:xfrm>
              <a:off x="12380165" y="6677639"/>
              <a:ext cx="6012432" cy="1965320"/>
              <a:chOff x="701684" y="7070496"/>
              <a:chExt cx="5890637" cy="1829669"/>
            </a:xfrm>
          </p:grpSpPr>
          <p:sp>
            <p:nvSpPr>
              <p:cNvPr id="186" name="Rectangle 67"/>
              <p:cNvSpPr/>
              <p:nvPr/>
            </p:nvSpPr>
            <p:spPr>
              <a:xfrm>
                <a:off x="701684" y="7070496"/>
                <a:ext cx="5890637" cy="1829669"/>
              </a:xfrm>
              <a:prstGeom prst="rect">
                <a:avLst/>
              </a:prstGeom>
              <a:solidFill>
                <a:schemeClr val="bg1"/>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87" name="Rectangle 150"/>
              <p:cNvSpPr/>
              <p:nvPr/>
            </p:nvSpPr>
            <p:spPr>
              <a:xfrm>
                <a:off x="701684" y="7090296"/>
                <a:ext cx="4512808" cy="4247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b="1" cap="all" dirty="0">
                    <a:solidFill>
                      <a:schemeClr val="tx1"/>
                    </a:solidFill>
                  </a:rPr>
                  <a:t>Från Riksgälden till Företag &amp; Hushåll </a:t>
                </a:r>
              </a:p>
            </p:txBody>
          </p:sp>
          <p:sp>
            <p:nvSpPr>
              <p:cNvPr id="188" name="Rectangle 152"/>
              <p:cNvSpPr/>
              <p:nvPr/>
            </p:nvSpPr>
            <p:spPr>
              <a:xfrm>
                <a:off x="735743" y="7515005"/>
                <a:ext cx="5614451" cy="1321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b="1" i="1" dirty="0">
                    <a:solidFill>
                      <a:schemeClr val="tx1"/>
                    </a:solidFill>
                  </a:rPr>
                  <a:t>Information om </a:t>
                </a:r>
                <a:r>
                  <a:rPr lang="sv-SE" sz="1400" b="1" i="1" dirty="0" smtClean="0">
                    <a:solidFill>
                      <a:schemeClr val="tx1"/>
                    </a:solidFill>
                  </a:rPr>
                  <a:t>insättningsgarantin</a:t>
                </a:r>
                <a:endParaRPr lang="sv-SE" sz="1400" b="1" i="1" dirty="0">
                  <a:solidFill>
                    <a:schemeClr val="tx1"/>
                  </a:solidFill>
                </a:endParaRPr>
              </a:p>
              <a:p>
                <a:r>
                  <a:rPr lang="sv-SE" sz="1400" dirty="0">
                    <a:solidFill>
                      <a:schemeClr val="tx1"/>
                    </a:solidFill>
                  </a:rPr>
                  <a:t>Riksgälden informerar kontinuerligt om insättningsgarantin – vilka institut som är anslutna, vilken ersättningsnivå som gäller, hur ersättningen betalas ut etc. Om ett institut skulle gå i konkurs kontaktar Riksgälden de kunder som har sparpengar hos institutet. Kunderna behöver inte själva göra en anmälan</a:t>
                </a:r>
                <a:r>
                  <a:rPr lang="sv-SE" sz="1400" dirty="0" smtClean="0">
                    <a:solidFill>
                      <a:schemeClr val="tx1"/>
                    </a:solidFill>
                  </a:rPr>
                  <a:t>.</a:t>
                </a:r>
              </a:p>
              <a:p>
                <a:endParaRPr lang="sv-SE" sz="1400" dirty="0">
                  <a:solidFill>
                    <a:schemeClr val="tx1"/>
                  </a:solidFill>
                </a:endParaRPr>
              </a:p>
            </p:txBody>
          </p:sp>
        </p:grpSp>
        <p:sp>
          <p:nvSpPr>
            <p:cNvPr id="196" name="X"/>
            <p:cNvSpPr>
              <a:spLocks noChangeAspect="1"/>
            </p:cNvSpPr>
            <p:nvPr/>
          </p:nvSpPr>
          <p:spPr>
            <a:xfrm>
              <a:off x="18124546" y="6466719"/>
              <a:ext cx="323850" cy="522288"/>
            </a:xfrm>
            <a:prstGeom prst="mathMultiply">
              <a:avLst/>
            </a:prstGeom>
            <a:solidFill>
              <a:srgbClr val="00956F"/>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500">
                <a:solidFill>
                  <a:srgbClr val="FFFFFF"/>
                </a:solidFill>
              </a:endParaRPr>
            </a:p>
          </p:txBody>
        </p:sp>
      </p:grpSp>
      <p:grpSp>
        <p:nvGrpSpPr>
          <p:cNvPr id="16" name="Grupp 15"/>
          <p:cNvGrpSpPr/>
          <p:nvPr/>
        </p:nvGrpSpPr>
        <p:grpSpPr>
          <a:xfrm>
            <a:off x="1900223" y="2462017"/>
            <a:ext cx="7823089" cy="2108447"/>
            <a:chOff x="12397758" y="8563728"/>
            <a:chExt cx="7823089" cy="2108447"/>
          </a:xfrm>
        </p:grpSpPr>
        <p:grpSp>
          <p:nvGrpSpPr>
            <p:cNvPr id="189" name="Group 71"/>
            <p:cNvGrpSpPr/>
            <p:nvPr/>
          </p:nvGrpSpPr>
          <p:grpSpPr>
            <a:xfrm>
              <a:off x="12397758" y="8760825"/>
              <a:ext cx="7706515" cy="1911350"/>
              <a:chOff x="701683" y="7070496"/>
              <a:chExt cx="5890638" cy="1829669"/>
            </a:xfrm>
          </p:grpSpPr>
          <p:sp>
            <p:nvSpPr>
              <p:cNvPr id="190" name="Rectangle 67"/>
              <p:cNvSpPr/>
              <p:nvPr/>
            </p:nvSpPr>
            <p:spPr>
              <a:xfrm>
                <a:off x="701684" y="7070496"/>
                <a:ext cx="5890637" cy="1829669"/>
              </a:xfrm>
              <a:prstGeom prst="rect">
                <a:avLst/>
              </a:prstGeom>
              <a:solidFill>
                <a:schemeClr val="bg1"/>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91" name="Rectangle 150"/>
              <p:cNvSpPr/>
              <p:nvPr/>
            </p:nvSpPr>
            <p:spPr>
              <a:xfrm>
                <a:off x="701683" y="7090296"/>
                <a:ext cx="5885293" cy="4247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b="1" cap="all" dirty="0">
                    <a:solidFill>
                      <a:schemeClr val="tx1"/>
                    </a:solidFill>
                  </a:rPr>
                  <a:t>Mellan Finansinspektionen och </a:t>
                </a:r>
                <a:r>
                  <a:rPr lang="sv-SE" b="1" cap="all" dirty="0" smtClean="0">
                    <a:solidFill>
                      <a:schemeClr val="tx1"/>
                    </a:solidFill>
                  </a:rPr>
                  <a:t>Banker/ Försäkringsbolag</a:t>
                </a:r>
                <a:endParaRPr lang="sv-SE" b="1" cap="all" dirty="0">
                  <a:solidFill>
                    <a:schemeClr val="tx1"/>
                  </a:solidFill>
                </a:endParaRPr>
              </a:p>
            </p:txBody>
          </p:sp>
          <p:sp>
            <p:nvSpPr>
              <p:cNvPr id="192" name="Rectangle 152"/>
              <p:cNvSpPr/>
              <p:nvPr/>
            </p:nvSpPr>
            <p:spPr>
              <a:xfrm>
                <a:off x="735743" y="7515005"/>
                <a:ext cx="5614451" cy="1321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b="1" i="1" dirty="0">
                    <a:solidFill>
                      <a:schemeClr val="tx1"/>
                    </a:solidFill>
                  </a:rPr>
                  <a:t>Information, analys och sanktioner </a:t>
                </a:r>
              </a:p>
              <a:p>
                <a:r>
                  <a:rPr lang="sv-SE" sz="1400" dirty="0">
                    <a:solidFill>
                      <a:schemeClr val="tx1"/>
                    </a:solidFill>
                  </a:rPr>
                  <a:t>Finansinspektionen ser över och analyserar information från banker, försäkringsbolag och andra finansiella företag. Myndigheten kontrollerar bland annat tillgång på kapital och granskar verksamhetsplan, ägare och ledning. Det är en del i uppdraget att se till att gällande regelverk följs.</a:t>
                </a:r>
              </a:p>
              <a:p>
                <a:endParaRPr lang="sv-SE" sz="1400" dirty="0">
                  <a:solidFill>
                    <a:schemeClr val="tx1"/>
                  </a:solidFill>
                </a:endParaRPr>
              </a:p>
              <a:p>
                <a:r>
                  <a:rPr lang="sv-SE" sz="1400" dirty="0">
                    <a:solidFill>
                      <a:schemeClr val="tx1"/>
                    </a:solidFill>
                  </a:rPr>
                  <a:t>Finansinspektionens tillsyn syns i dialog med företagen, rapporter, seminarier och sanktioner. </a:t>
                </a:r>
              </a:p>
              <a:p>
                <a:endParaRPr lang="sv-SE" sz="1400" dirty="0">
                  <a:solidFill>
                    <a:schemeClr val="tx1"/>
                  </a:solidFill>
                </a:endParaRPr>
              </a:p>
            </p:txBody>
          </p:sp>
        </p:grpSp>
        <p:sp>
          <p:nvSpPr>
            <p:cNvPr id="197" name="X"/>
            <p:cNvSpPr>
              <a:spLocks noChangeAspect="1"/>
            </p:cNvSpPr>
            <p:nvPr/>
          </p:nvSpPr>
          <p:spPr>
            <a:xfrm>
              <a:off x="19896997" y="8563728"/>
              <a:ext cx="323850" cy="522288"/>
            </a:xfrm>
            <a:prstGeom prst="mathMultiply">
              <a:avLst/>
            </a:prstGeom>
            <a:solidFill>
              <a:srgbClr val="00956F"/>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500">
                <a:solidFill>
                  <a:srgbClr val="FFFFFF"/>
                </a:solidFill>
              </a:endParaRPr>
            </a:p>
          </p:txBody>
        </p:sp>
      </p:grpSp>
    </p:spTree>
    <p:extLst>
      <p:ext uri="{BB962C8B-B14F-4D97-AF65-F5344CB8AC3E}">
        <p14:creationId xmlns:p14="http://schemas.microsoft.com/office/powerpoint/2010/main" val="31913456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nodeType="withEffect">
                                  <p:stCondLst>
                                    <p:cond delay="0"/>
                                  </p:stCondLst>
                                  <p:childTnLst>
                                    <p:set>
                                      <p:cBhvr>
                                        <p:cTn id="6" dur="1" fill="hold">
                                          <p:stCondLst>
                                            <p:cond delay="0"/>
                                          </p:stCondLst>
                                        </p:cTn>
                                        <p:tgtEl>
                                          <p:spTgt spid="10"/>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11"/>
                                        </p:tgtEl>
                                        <p:attrNameLst>
                                          <p:attrName>style.visibility</p:attrName>
                                        </p:attrNameLst>
                                      </p:cBhvr>
                                      <p:to>
                                        <p:strVal val="hidden"/>
                                      </p:to>
                                    </p:set>
                                  </p:childTnLst>
                                </p:cTn>
                              </p:par>
                              <p:par>
                                <p:cTn id="9" presetID="1" presetClass="exit" presetSubtype="0" fill="hold" nodeType="withEffect">
                                  <p:stCondLst>
                                    <p:cond delay="0"/>
                                  </p:stCondLst>
                                  <p:childTnLst>
                                    <p:set>
                                      <p:cBhvr>
                                        <p:cTn id="10" dur="1" fill="hold">
                                          <p:stCondLst>
                                            <p:cond delay="0"/>
                                          </p:stCondLst>
                                        </p:cTn>
                                        <p:tgtEl>
                                          <p:spTgt spid="12"/>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13"/>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14"/>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15"/>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9" restart="whenNotActive" fill="hold" evtFilter="cancelBubble" nodeType="interactiveSeq">
                <p:stCondLst>
                  <p:cond evt="onClick" delay="0">
                    <p:tgtEl>
                      <p:spTgt spid="20"/>
                    </p:tgtEl>
                  </p:cond>
                </p:stCondLst>
                <p:endSync evt="end" delay="0">
                  <p:rtn val="all"/>
                </p:endSync>
                <p:childTnLst>
                  <p:par>
                    <p:cTn id="20" fill="hold">
                      <p:stCondLst>
                        <p:cond delay="0"/>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childTnLst>
                                </p:cTn>
                              </p:par>
                              <p:par>
                                <p:cTn id="24" presetID="1" presetClass="exit" presetSubtype="0" fill="hold" nodeType="withEffect">
                                  <p:stCondLst>
                                    <p:cond delay="0"/>
                                  </p:stCondLst>
                                  <p:childTnLst>
                                    <p:set>
                                      <p:cBhvr>
                                        <p:cTn id="25" dur="1" fill="hold">
                                          <p:stCondLst>
                                            <p:cond delay="0"/>
                                          </p:stCondLst>
                                        </p:cTn>
                                        <p:tgtEl>
                                          <p:spTgt spid="11"/>
                                        </p:tgtEl>
                                        <p:attrNameLst>
                                          <p:attrName>style.visibility</p:attrName>
                                        </p:attrNameLst>
                                      </p:cBhvr>
                                      <p:to>
                                        <p:strVal val="hidden"/>
                                      </p:to>
                                    </p:set>
                                  </p:childTnLst>
                                </p:cTn>
                              </p:par>
                              <p:par>
                                <p:cTn id="26" presetID="1" presetClass="exit" presetSubtype="0" fill="hold" nodeType="withEffect">
                                  <p:stCondLst>
                                    <p:cond delay="0"/>
                                  </p:stCondLst>
                                  <p:childTnLst>
                                    <p:set>
                                      <p:cBhvr>
                                        <p:cTn id="27" dur="1" fill="hold">
                                          <p:stCondLst>
                                            <p:cond delay="0"/>
                                          </p:stCondLst>
                                        </p:cTn>
                                        <p:tgtEl>
                                          <p:spTgt spid="12"/>
                                        </p:tgtEl>
                                        <p:attrNameLst>
                                          <p:attrName>style.visibility</p:attrName>
                                        </p:attrNameLst>
                                      </p:cBhvr>
                                      <p:to>
                                        <p:strVal val="hidden"/>
                                      </p:to>
                                    </p:set>
                                  </p:childTnLst>
                                </p:cTn>
                              </p:par>
                              <p:par>
                                <p:cTn id="28" presetID="1" presetClass="exit" presetSubtype="0" fill="hold" nodeType="withEffect">
                                  <p:stCondLst>
                                    <p:cond delay="0"/>
                                  </p:stCondLst>
                                  <p:childTnLst>
                                    <p:set>
                                      <p:cBhvr>
                                        <p:cTn id="29" dur="1" fill="hold">
                                          <p:stCondLst>
                                            <p:cond delay="0"/>
                                          </p:stCondLst>
                                        </p:cTn>
                                        <p:tgtEl>
                                          <p:spTgt spid="13"/>
                                        </p:tgtEl>
                                        <p:attrNameLst>
                                          <p:attrName>style.visibility</p:attrName>
                                        </p:attrNameLst>
                                      </p:cBhvr>
                                      <p:to>
                                        <p:strVal val="hidden"/>
                                      </p:to>
                                    </p:set>
                                  </p:childTnLst>
                                </p:cTn>
                              </p:par>
                              <p:par>
                                <p:cTn id="30" presetID="1" presetClass="exit" presetSubtype="0" fill="hold" nodeType="withEffect">
                                  <p:stCondLst>
                                    <p:cond delay="0"/>
                                  </p:stCondLst>
                                  <p:childTnLst>
                                    <p:set>
                                      <p:cBhvr>
                                        <p:cTn id="31" dur="1" fill="hold">
                                          <p:stCondLst>
                                            <p:cond delay="0"/>
                                          </p:stCondLst>
                                        </p:cTn>
                                        <p:tgtEl>
                                          <p:spTgt spid="14"/>
                                        </p:tgtEl>
                                        <p:attrNameLst>
                                          <p:attrName>style.visibility</p:attrName>
                                        </p:attrNameLst>
                                      </p:cBhvr>
                                      <p:to>
                                        <p:strVal val="hidden"/>
                                      </p:to>
                                    </p:set>
                                  </p:childTnLst>
                                </p:cTn>
                              </p:par>
                              <p:par>
                                <p:cTn id="32" presetID="1" presetClass="exit" presetSubtype="0" fill="hold" nodeType="withEffect">
                                  <p:stCondLst>
                                    <p:cond delay="0"/>
                                  </p:stCondLst>
                                  <p:childTnLst>
                                    <p:set>
                                      <p:cBhvr>
                                        <p:cTn id="33" dur="1" fill="hold">
                                          <p:stCondLst>
                                            <p:cond delay="0"/>
                                          </p:stCondLst>
                                        </p:cTn>
                                        <p:tgtEl>
                                          <p:spTgt spid="15"/>
                                        </p:tgtEl>
                                        <p:attrNameLst>
                                          <p:attrName>style.visibility</p:attrName>
                                        </p:attrNameLst>
                                      </p:cBhvr>
                                      <p:to>
                                        <p:strVal val="hidden"/>
                                      </p:to>
                                    </p:set>
                                  </p:childTnLst>
                                </p:cTn>
                              </p:par>
                              <p:par>
                                <p:cTn id="34" presetID="1" presetClass="exit" presetSubtype="0" fill="hold" nodeType="withEffect">
                                  <p:stCondLst>
                                    <p:cond delay="0"/>
                                  </p:stCondLst>
                                  <p:childTnLst>
                                    <p:set>
                                      <p:cBhvr>
                                        <p:cTn id="35" dur="1" fill="hold">
                                          <p:stCondLst>
                                            <p:cond delay="0"/>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36" restart="whenNotActive" fill="hold" evtFilter="cancelBubble" nodeType="interactiveSeq">
                <p:stCondLst>
                  <p:cond evt="onClick" delay="0">
                    <p:tgtEl>
                      <p:spTgt spid="10"/>
                    </p:tgtEl>
                  </p:cond>
                </p:stCondLst>
                <p:endSync evt="end" delay="0">
                  <p:rtn val="all"/>
                </p:endSync>
                <p:childTnLst>
                  <p:par>
                    <p:cTn id="37" fill="hold">
                      <p:stCondLst>
                        <p:cond delay="0"/>
                      </p:stCondLst>
                      <p:childTnLst>
                        <p:par>
                          <p:cTn id="38" fill="hold">
                            <p:stCondLst>
                              <p:cond delay="0"/>
                            </p:stCondLst>
                            <p:childTnLst>
                              <p:par>
                                <p:cTn id="39" presetID="1" presetClass="exit" presetSubtype="0" fill="hold" nodeType="clickEffect">
                                  <p:stCondLst>
                                    <p:cond delay="0"/>
                                  </p:stCondLst>
                                  <p:childTnLst>
                                    <p:set>
                                      <p:cBhvr>
                                        <p:cTn id="40"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41" restart="whenNotActive" fill="hold" evtFilter="cancelBubble" nodeType="interactiveSeq">
                <p:stCondLst>
                  <p:cond evt="onClick" delay="0">
                    <p:tgtEl>
                      <p:spTgt spid="5"/>
                    </p:tgtEl>
                  </p:cond>
                </p:stCondLst>
                <p:endSync evt="end" delay="0">
                  <p:rtn val="all"/>
                </p:endSync>
                <p:childTnLst>
                  <p:par>
                    <p:cTn id="42" fill="hold">
                      <p:stCondLst>
                        <p:cond delay="0"/>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11"/>
                                        </p:tgtEl>
                                        <p:attrNameLst>
                                          <p:attrName>style.visibility</p:attrName>
                                        </p:attrNameLst>
                                      </p:cBhvr>
                                      <p:to>
                                        <p:strVal val="visible"/>
                                      </p:to>
                                    </p:set>
                                  </p:childTnLst>
                                </p:cTn>
                              </p:par>
                              <p:par>
                                <p:cTn id="46" presetID="1" presetClass="exit" presetSubtype="0" fill="hold" nodeType="withEffect">
                                  <p:stCondLst>
                                    <p:cond delay="0"/>
                                  </p:stCondLst>
                                  <p:childTnLst>
                                    <p:set>
                                      <p:cBhvr>
                                        <p:cTn id="47" dur="1" fill="hold">
                                          <p:stCondLst>
                                            <p:cond delay="0"/>
                                          </p:stCondLst>
                                        </p:cTn>
                                        <p:tgtEl>
                                          <p:spTgt spid="10"/>
                                        </p:tgtEl>
                                        <p:attrNameLst>
                                          <p:attrName>style.visibility</p:attrName>
                                        </p:attrNameLst>
                                      </p:cBhvr>
                                      <p:to>
                                        <p:strVal val="hidden"/>
                                      </p:to>
                                    </p:set>
                                  </p:childTnLst>
                                </p:cTn>
                              </p:par>
                              <p:par>
                                <p:cTn id="48" presetID="1" presetClass="exit" presetSubtype="0" fill="hold" nodeType="withEffect">
                                  <p:stCondLst>
                                    <p:cond delay="0"/>
                                  </p:stCondLst>
                                  <p:childTnLst>
                                    <p:set>
                                      <p:cBhvr>
                                        <p:cTn id="49" dur="1" fill="hold">
                                          <p:stCondLst>
                                            <p:cond delay="0"/>
                                          </p:stCondLst>
                                        </p:cTn>
                                        <p:tgtEl>
                                          <p:spTgt spid="12"/>
                                        </p:tgtEl>
                                        <p:attrNameLst>
                                          <p:attrName>style.visibility</p:attrName>
                                        </p:attrNameLst>
                                      </p:cBhvr>
                                      <p:to>
                                        <p:strVal val="hidden"/>
                                      </p:to>
                                    </p:set>
                                  </p:childTnLst>
                                </p:cTn>
                              </p:par>
                              <p:par>
                                <p:cTn id="50" presetID="1" presetClass="exit" presetSubtype="0" fill="hold" nodeType="withEffect">
                                  <p:stCondLst>
                                    <p:cond delay="0"/>
                                  </p:stCondLst>
                                  <p:childTnLst>
                                    <p:set>
                                      <p:cBhvr>
                                        <p:cTn id="51" dur="1" fill="hold">
                                          <p:stCondLst>
                                            <p:cond delay="0"/>
                                          </p:stCondLst>
                                        </p:cTn>
                                        <p:tgtEl>
                                          <p:spTgt spid="13"/>
                                        </p:tgtEl>
                                        <p:attrNameLst>
                                          <p:attrName>style.visibility</p:attrName>
                                        </p:attrNameLst>
                                      </p:cBhvr>
                                      <p:to>
                                        <p:strVal val="hidden"/>
                                      </p:to>
                                    </p:set>
                                  </p:childTnLst>
                                </p:cTn>
                              </p:par>
                              <p:par>
                                <p:cTn id="52" presetID="1" presetClass="exit" presetSubtype="0" fill="hold" nodeType="withEffect">
                                  <p:stCondLst>
                                    <p:cond delay="0"/>
                                  </p:stCondLst>
                                  <p:childTnLst>
                                    <p:set>
                                      <p:cBhvr>
                                        <p:cTn id="53" dur="1" fill="hold">
                                          <p:stCondLst>
                                            <p:cond delay="0"/>
                                          </p:stCondLst>
                                        </p:cTn>
                                        <p:tgtEl>
                                          <p:spTgt spid="14"/>
                                        </p:tgtEl>
                                        <p:attrNameLst>
                                          <p:attrName>style.visibility</p:attrName>
                                        </p:attrNameLst>
                                      </p:cBhvr>
                                      <p:to>
                                        <p:strVal val="hidden"/>
                                      </p:to>
                                    </p:set>
                                  </p:childTnLst>
                                </p:cTn>
                              </p:par>
                              <p:par>
                                <p:cTn id="54" presetID="1" presetClass="exit" presetSubtype="0" fill="hold" nodeType="withEffect">
                                  <p:stCondLst>
                                    <p:cond delay="0"/>
                                  </p:stCondLst>
                                  <p:childTnLst>
                                    <p:set>
                                      <p:cBhvr>
                                        <p:cTn id="55" dur="1" fill="hold">
                                          <p:stCondLst>
                                            <p:cond delay="0"/>
                                          </p:stCondLst>
                                        </p:cTn>
                                        <p:tgtEl>
                                          <p:spTgt spid="15"/>
                                        </p:tgtEl>
                                        <p:attrNameLst>
                                          <p:attrName>style.visibility</p:attrName>
                                        </p:attrNameLst>
                                      </p:cBhvr>
                                      <p:to>
                                        <p:strVal val="hidden"/>
                                      </p:to>
                                    </p:set>
                                  </p:childTnLst>
                                </p:cTn>
                              </p:par>
                              <p:par>
                                <p:cTn id="56" presetID="1" presetClass="exit" presetSubtype="0" fill="hold" nodeType="withEffect">
                                  <p:stCondLst>
                                    <p:cond delay="0"/>
                                  </p:stCondLst>
                                  <p:childTnLst>
                                    <p:set>
                                      <p:cBhvr>
                                        <p:cTn id="57" dur="1" fill="hold">
                                          <p:stCondLst>
                                            <p:cond delay="0"/>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58" restart="whenNotActive" fill="hold" evtFilter="cancelBubble" nodeType="interactiveSeq">
                <p:stCondLst>
                  <p:cond evt="onClick" delay="0">
                    <p:tgtEl>
                      <p:spTgt spid="11"/>
                    </p:tgtEl>
                  </p:cond>
                </p:stCondLst>
                <p:endSync evt="end" delay="0">
                  <p:rtn val="all"/>
                </p:endSync>
                <p:childTnLst>
                  <p:par>
                    <p:cTn id="59" fill="hold">
                      <p:stCondLst>
                        <p:cond delay="0"/>
                      </p:stCondLst>
                      <p:childTnLst>
                        <p:par>
                          <p:cTn id="60" fill="hold">
                            <p:stCondLst>
                              <p:cond delay="0"/>
                            </p:stCondLst>
                            <p:childTnLst>
                              <p:par>
                                <p:cTn id="61" presetID="1" presetClass="exit" presetSubtype="0" fill="hold" nodeType="clickEffect">
                                  <p:stCondLst>
                                    <p:cond delay="0"/>
                                  </p:stCondLst>
                                  <p:childTnLst>
                                    <p:set>
                                      <p:cBhvr>
                                        <p:cTn id="62"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63" restart="whenNotActive" fill="hold" evtFilter="cancelBubble" nodeType="interactiveSeq">
                <p:stCondLst>
                  <p:cond evt="onClick" delay="0">
                    <p:tgtEl>
                      <p:spTgt spid="67"/>
                    </p:tgtEl>
                  </p:cond>
                </p:stCondLst>
                <p:endSync evt="end" delay="0">
                  <p:rtn val="all"/>
                </p:endSync>
                <p:childTnLst>
                  <p:par>
                    <p:cTn id="64" fill="hold">
                      <p:stCondLst>
                        <p:cond delay="0"/>
                      </p:stCondLst>
                      <p:childTnLst>
                        <p:par>
                          <p:cTn id="65" fill="hold">
                            <p:stCondLst>
                              <p:cond delay="0"/>
                            </p:stCondLst>
                            <p:childTnLst>
                              <p:par>
                                <p:cTn id="66" presetID="1" presetClass="entr" presetSubtype="0" fill="hold" nodeType="clickEffect">
                                  <p:stCondLst>
                                    <p:cond delay="0"/>
                                  </p:stCondLst>
                                  <p:childTnLst>
                                    <p:set>
                                      <p:cBhvr>
                                        <p:cTn id="67" dur="1" fill="hold">
                                          <p:stCondLst>
                                            <p:cond delay="0"/>
                                          </p:stCondLst>
                                        </p:cTn>
                                        <p:tgtEl>
                                          <p:spTgt spid="12"/>
                                        </p:tgtEl>
                                        <p:attrNameLst>
                                          <p:attrName>style.visibility</p:attrName>
                                        </p:attrNameLst>
                                      </p:cBhvr>
                                      <p:to>
                                        <p:strVal val="visible"/>
                                      </p:to>
                                    </p:set>
                                  </p:childTnLst>
                                </p:cTn>
                              </p:par>
                              <p:par>
                                <p:cTn id="68" presetID="1" presetClass="exit" presetSubtype="0" fill="hold" nodeType="withEffect">
                                  <p:stCondLst>
                                    <p:cond delay="0"/>
                                  </p:stCondLst>
                                  <p:childTnLst>
                                    <p:set>
                                      <p:cBhvr>
                                        <p:cTn id="69" dur="1" fill="hold">
                                          <p:stCondLst>
                                            <p:cond delay="0"/>
                                          </p:stCondLst>
                                        </p:cTn>
                                        <p:tgtEl>
                                          <p:spTgt spid="10"/>
                                        </p:tgtEl>
                                        <p:attrNameLst>
                                          <p:attrName>style.visibility</p:attrName>
                                        </p:attrNameLst>
                                      </p:cBhvr>
                                      <p:to>
                                        <p:strVal val="hidden"/>
                                      </p:to>
                                    </p:set>
                                  </p:childTnLst>
                                </p:cTn>
                              </p:par>
                              <p:par>
                                <p:cTn id="70" presetID="1" presetClass="exit" presetSubtype="0" fill="hold" nodeType="withEffect">
                                  <p:stCondLst>
                                    <p:cond delay="0"/>
                                  </p:stCondLst>
                                  <p:childTnLst>
                                    <p:set>
                                      <p:cBhvr>
                                        <p:cTn id="71" dur="1" fill="hold">
                                          <p:stCondLst>
                                            <p:cond delay="0"/>
                                          </p:stCondLst>
                                        </p:cTn>
                                        <p:tgtEl>
                                          <p:spTgt spid="11"/>
                                        </p:tgtEl>
                                        <p:attrNameLst>
                                          <p:attrName>style.visibility</p:attrName>
                                        </p:attrNameLst>
                                      </p:cBhvr>
                                      <p:to>
                                        <p:strVal val="hidden"/>
                                      </p:to>
                                    </p:set>
                                  </p:childTnLst>
                                </p:cTn>
                              </p:par>
                              <p:par>
                                <p:cTn id="72" presetID="1" presetClass="exit" presetSubtype="0" fill="hold" nodeType="withEffect">
                                  <p:stCondLst>
                                    <p:cond delay="0"/>
                                  </p:stCondLst>
                                  <p:childTnLst>
                                    <p:set>
                                      <p:cBhvr>
                                        <p:cTn id="73" dur="1" fill="hold">
                                          <p:stCondLst>
                                            <p:cond delay="0"/>
                                          </p:stCondLst>
                                        </p:cTn>
                                        <p:tgtEl>
                                          <p:spTgt spid="13"/>
                                        </p:tgtEl>
                                        <p:attrNameLst>
                                          <p:attrName>style.visibility</p:attrName>
                                        </p:attrNameLst>
                                      </p:cBhvr>
                                      <p:to>
                                        <p:strVal val="hidden"/>
                                      </p:to>
                                    </p:set>
                                  </p:childTnLst>
                                </p:cTn>
                              </p:par>
                              <p:par>
                                <p:cTn id="74" presetID="1" presetClass="exit" presetSubtype="0" fill="hold" nodeType="withEffect">
                                  <p:stCondLst>
                                    <p:cond delay="0"/>
                                  </p:stCondLst>
                                  <p:childTnLst>
                                    <p:set>
                                      <p:cBhvr>
                                        <p:cTn id="75" dur="1" fill="hold">
                                          <p:stCondLst>
                                            <p:cond delay="0"/>
                                          </p:stCondLst>
                                        </p:cTn>
                                        <p:tgtEl>
                                          <p:spTgt spid="14"/>
                                        </p:tgtEl>
                                        <p:attrNameLst>
                                          <p:attrName>style.visibility</p:attrName>
                                        </p:attrNameLst>
                                      </p:cBhvr>
                                      <p:to>
                                        <p:strVal val="hidden"/>
                                      </p:to>
                                    </p:set>
                                  </p:childTnLst>
                                </p:cTn>
                              </p:par>
                              <p:par>
                                <p:cTn id="76" presetID="1" presetClass="exit" presetSubtype="0" fill="hold" nodeType="withEffect">
                                  <p:stCondLst>
                                    <p:cond delay="0"/>
                                  </p:stCondLst>
                                  <p:childTnLst>
                                    <p:set>
                                      <p:cBhvr>
                                        <p:cTn id="77" dur="1" fill="hold">
                                          <p:stCondLst>
                                            <p:cond delay="0"/>
                                          </p:stCondLst>
                                        </p:cTn>
                                        <p:tgtEl>
                                          <p:spTgt spid="15"/>
                                        </p:tgtEl>
                                        <p:attrNameLst>
                                          <p:attrName>style.visibility</p:attrName>
                                        </p:attrNameLst>
                                      </p:cBhvr>
                                      <p:to>
                                        <p:strVal val="hidden"/>
                                      </p:to>
                                    </p:set>
                                  </p:childTnLst>
                                </p:cTn>
                              </p:par>
                              <p:par>
                                <p:cTn id="78" presetID="1" presetClass="exit" presetSubtype="0" fill="hold" nodeType="withEffect">
                                  <p:stCondLst>
                                    <p:cond delay="0"/>
                                  </p:stCondLst>
                                  <p:childTnLst>
                                    <p:set>
                                      <p:cBhvr>
                                        <p:cTn id="79" dur="1" fill="hold">
                                          <p:stCondLst>
                                            <p:cond delay="0"/>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67"/>
                  </p:tgtEl>
                </p:cond>
              </p:nextCondLst>
            </p:seq>
            <p:seq concurrent="1" nextAc="seek">
              <p:cTn id="80" restart="whenNotActive" fill="hold" evtFilter="cancelBubble" nodeType="interactiveSeq">
                <p:stCondLst>
                  <p:cond evt="onClick" delay="0">
                    <p:tgtEl>
                      <p:spTgt spid="12"/>
                    </p:tgtEl>
                  </p:cond>
                </p:stCondLst>
                <p:endSync evt="end" delay="0">
                  <p:rtn val="all"/>
                </p:endSync>
                <p:childTnLst>
                  <p:par>
                    <p:cTn id="81" fill="hold">
                      <p:stCondLst>
                        <p:cond delay="0"/>
                      </p:stCondLst>
                      <p:childTnLst>
                        <p:par>
                          <p:cTn id="82" fill="hold">
                            <p:stCondLst>
                              <p:cond delay="0"/>
                            </p:stCondLst>
                            <p:childTnLst>
                              <p:par>
                                <p:cTn id="83" presetID="1" presetClass="exit" presetSubtype="0" fill="hold" nodeType="clickEffect">
                                  <p:stCondLst>
                                    <p:cond delay="0"/>
                                  </p:stCondLst>
                                  <p:childTnLst>
                                    <p:set>
                                      <p:cBhvr>
                                        <p:cTn id="84"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85" restart="whenNotActive" fill="hold" evtFilter="cancelBubble" nodeType="interactiveSeq">
                <p:stCondLst>
                  <p:cond evt="onClick" delay="0">
                    <p:tgtEl>
                      <p:spTgt spid="9"/>
                    </p:tgtEl>
                  </p:cond>
                </p:stCondLst>
                <p:endSync evt="end" delay="0">
                  <p:rtn val="all"/>
                </p:endSync>
                <p:childTnLst>
                  <p:par>
                    <p:cTn id="86" fill="hold">
                      <p:stCondLst>
                        <p:cond delay="0"/>
                      </p:stCondLst>
                      <p:childTnLst>
                        <p:par>
                          <p:cTn id="87" fill="hold">
                            <p:stCondLst>
                              <p:cond delay="0"/>
                            </p:stCondLst>
                            <p:childTnLst>
                              <p:par>
                                <p:cTn id="88" presetID="1" presetClass="entr" presetSubtype="0" fill="hold" nodeType="clickEffect">
                                  <p:stCondLst>
                                    <p:cond delay="0"/>
                                  </p:stCondLst>
                                  <p:childTnLst>
                                    <p:set>
                                      <p:cBhvr>
                                        <p:cTn id="89" dur="1" fill="hold">
                                          <p:stCondLst>
                                            <p:cond delay="0"/>
                                          </p:stCondLst>
                                        </p:cTn>
                                        <p:tgtEl>
                                          <p:spTgt spid="13"/>
                                        </p:tgtEl>
                                        <p:attrNameLst>
                                          <p:attrName>style.visibility</p:attrName>
                                        </p:attrNameLst>
                                      </p:cBhvr>
                                      <p:to>
                                        <p:strVal val="visible"/>
                                      </p:to>
                                    </p:set>
                                  </p:childTnLst>
                                </p:cTn>
                              </p:par>
                              <p:par>
                                <p:cTn id="90" presetID="1" presetClass="exit" presetSubtype="0" fill="hold" nodeType="withEffect">
                                  <p:stCondLst>
                                    <p:cond delay="0"/>
                                  </p:stCondLst>
                                  <p:childTnLst>
                                    <p:set>
                                      <p:cBhvr>
                                        <p:cTn id="91" dur="1" fill="hold">
                                          <p:stCondLst>
                                            <p:cond delay="0"/>
                                          </p:stCondLst>
                                        </p:cTn>
                                        <p:tgtEl>
                                          <p:spTgt spid="10"/>
                                        </p:tgtEl>
                                        <p:attrNameLst>
                                          <p:attrName>style.visibility</p:attrName>
                                        </p:attrNameLst>
                                      </p:cBhvr>
                                      <p:to>
                                        <p:strVal val="hidden"/>
                                      </p:to>
                                    </p:set>
                                  </p:childTnLst>
                                </p:cTn>
                              </p:par>
                              <p:par>
                                <p:cTn id="92" presetID="1" presetClass="exit" presetSubtype="0" fill="hold" nodeType="withEffect">
                                  <p:stCondLst>
                                    <p:cond delay="0"/>
                                  </p:stCondLst>
                                  <p:childTnLst>
                                    <p:set>
                                      <p:cBhvr>
                                        <p:cTn id="93" dur="1" fill="hold">
                                          <p:stCondLst>
                                            <p:cond delay="0"/>
                                          </p:stCondLst>
                                        </p:cTn>
                                        <p:tgtEl>
                                          <p:spTgt spid="11"/>
                                        </p:tgtEl>
                                        <p:attrNameLst>
                                          <p:attrName>style.visibility</p:attrName>
                                        </p:attrNameLst>
                                      </p:cBhvr>
                                      <p:to>
                                        <p:strVal val="hidden"/>
                                      </p:to>
                                    </p:set>
                                  </p:childTnLst>
                                </p:cTn>
                              </p:par>
                              <p:par>
                                <p:cTn id="94" presetID="1" presetClass="exit" presetSubtype="0" fill="hold" nodeType="withEffect">
                                  <p:stCondLst>
                                    <p:cond delay="0"/>
                                  </p:stCondLst>
                                  <p:childTnLst>
                                    <p:set>
                                      <p:cBhvr>
                                        <p:cTn id="95" dur="1" fill="hold">
                                          <p:stCondLst>
                                            <p:cond delay="0"/>
                                          </p:stCondLst>
                                        </p:cTn>
                                        <p:tgtEl>
                                          <p:spTgt spid="12"/>
                                        </p:tgtEl>
                                        <p:attrNameLst>
                                          <p:attrName>style.visibility</p:attrName>
                                        </p:attrNameLst>
                                      </p:cBhvr>
                                      <p:to>
                                        <p:strVal val="hidden"/>
                                      </p:to>
                                    </p:set>
                                  </p:childTnLst>
                                </p:cTn>
                              </p:par>
                              <p:par>
                                <p:cTn id="96" presetID="1" presetClass="exit" presetSubtype="0" fill="hold" nodeType="withEffect">
                                  <p:stCondLst>
                                    <p:cond delay="0"/>
                                  </p:stCondLst>
                                  <p:childTnLst>
                                    <p:set>
                                      <p:cBhvr>
                                        <p:cTn id="97" dur="1" fill="hold">
                                          <p:stCondLst>
                                            <p:cond delay="0"/>
                                          </p:stCondLst>
                                        </p:cTn>
                                        <p:tgtEl>
                                          <p:spTgt spid="14"/>
                                        </p:tgtEl>
                                        <p:attrNameLst>
                                          <p:attrName>style.visibility</p:attrName>
                                        </p:attrNameLst>
                                      </p:cBhvr>
                                      <p:to>
                                        <p:strVal val="hidden"/>
                                      </p:to>
                                    </p:set>
                                  </p:childTnLst>
                                </p:cTn>
                              </p:par>
                              <p:par>
                                <p:cTn id="98" presetID="1" presetClass="exit" presetSubtype="0" fill="hold" nodeType="withEffect">
                                  <p:stCondLst>
                                    <p:cond delay="0"/>
                                  </p:stCondLst>
                                  <p:childTnLst>
                                    <p:set>
                                      <p:cBhvr>
                                        <p:cTn id="99" dur="1" fill="hold">
                                          <p:stCondLst>
                                            <p:cond delay="0"/>
                                          </p:stCondLst>
                                        </p:cTn>
                                        <p:tgtEl>
                                          <p:spTgt spid="15"/>
                                        </p:tgtEl>
                                        <p:attrNameLst>
                                          <p:attrName>style.visibility</p:attrName>
                                        </p:attrNameLst>
                                      </p:cBhvr>
                                      <p:to>
                                        <p:strVal val="hidden"/>
                                      </p:to>
                                    </p:set>
                                  </p:childTnLst>
                                </p:cTn>
                              </p:par>
                              <p:par>
                                <p:cTn id="100" presetID="1" presetClass="exit" presetSubtype="0" fill="hold" nodeType="withEffect">
                                  <p:stCondLst>
                                    <p:cond delay="0"/>
                                  </p:stCondLst>
                                  <p:childTnLst>
                                    <p:set>
                                      <p:cBhvr>
                                        <p:cTn id="101" dur="1" fill="hold">
                                          <p:stCondLst>
                                            <p:cond delay="0"/>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102" restart="whenNotActive" fill="hold" evtFilter="cancelBubble" nodeType="interactiveSeq">
                <p:stCondLst>
                  <p:cond evt="onClick" delay="0">
                    <p:tgtEl>
                      <p:spTgt spid="13"/>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107" restart="whenNotActive" fill="hold" evtFilter="cancelBubble" nodeType="interactiveSeq">
                <p:stCondLst>
                  <p:cond evt="onClick" delay="0">
                    <p:tgtEl>
                      <p:spTgt spid="73"/>
                    </p:tgtEl>
                  </p:cond>
                </p:stCondLst>
                <p:endSync evt="end" delay="0">
                  <p:rtn val="all"/>
                </p:endSync>
                <p:childTnLst>
                  <p:par>
                    <p:cTn id="108" fill="hold">
                      <p:stCondLst>
                        <p:cond delay="0"/>
                      </p:stCondLst>
                      <p:childTnLst>
                        <p:par>
                          <p:cTn id="109" fill="hold">
                            <p:stCondLst>
                              <p:cond delay="0"/>
                            </p:stCondLst>
                            <p:childTnLst>
                              <p:par>
                                <p:cTn id="110" presetID="1" presetClass="entr" presetSubtype="0" fill="hold" nodeType="clickEffect">
                                  <p:stCondLst>
                                    <p:cond delay="0"/>
                                  </p:stCondLst>
                                  <p:childTnLst>
                                    <p:set>
                                      <p:cBhvr>
                                        <p:cTn id="111" dur="1" fill="hold">
                                          <p:stCondLst>
                                            <p:cond delay="0"/>
                                          </p:stCondLst>
                                        </p:cTn>
                                        <p:tgtEl>
                                          <p:spTgt spid="14"/>
                                        </p:tgtEl>
                                        <p:attrNameLst>
                                          <p:attrName>style.visibility</p:attrName>
                                        </p:attrNameLst>
                                      </p:cBhvr>
                                      <p:to>
                                        <p:strVal val="visible"/>
                                      </p:to>
                                    </p:set>
                                  </p:childTnLst>
                                </p:cTn>
                              </p:par>
                              <p:par>
                                <p:cTn id="112" presetID="1" presetClass="exit" presetSubtype="0" fill="hold" nodeType="withEffect">
                                  <p:stCondLst>
                                    <p:cond delay="0"/>
                                  </p:stCondLst>
                                  <p:childTnLst>
                                    <p:set>
                                      <p:cBhvr>
                                        <p:cTn id="113" dur="1" fill="hold">
                                          <p:stCondLst>
                                            <p:cond delay="0"/>
                                          </p:stCondLst>
                                        </p:cTn>
                                        <p:tgtEl>
                                          <p:spTgt spid="10"/>
                                        </p:tgtEl>
                                        <p:attrNameLst>
                                          <p:attrName>style.visibility</p:attrName>
                                        </p:attrNameLst>
                                      </p:cBhvr>
                                      <p:to>
                                        <p:strVal val="hidden"/>
                                      </p:to>
                                    </p:set>
                                  </p:childTnLst>
                                </p:cTn>
                              </p:par>
                              <p:par>
                                <p:cTn id="114" presetID="1" presetClass="exit" presetSubtype="0" fill="hold" nodeType="withEffect">
                                  <p:stCondLst>
                                    <p:cond delay="0"/>
                                  </p:stCondLst>
                                  <p:childTnLst>
                                    <p:set>
                                      <p:cBhvr>
                                        <p:cTn id="115" dur="1" fill="hold">
                                          <p:stCondLst>
                                            <p:cond delay="0"/>
                                          </p:stCondLst>
                                        </p:cTn>
                                        <p:tgtEl>
                                          <p:spTgt spid="11"/>
                                        </p:tgtEl>
                                        <p:attrNameLst>
                                          <p:attrName>style.visibility</p:attrName>
                                        </p:attrNameLst>
                                      </p:cBhvr>
                                      <p:to>
                                        <p:strVal val="hidden"/>
                                      </p:to>
                                    </p:set>
                                  </p:childTnLst>
                                </p:cTn>
                              </p:par>
                              <p:par>
                                <p:cTn id="116" presetID="1" presetClass="exit" presetSubtype="0" fill="hold" nodeType="withEffect">
                                  <p:stCondLst>
                                    <p:cond delay="0"/>
                                  </p:stCondLst>
                                  <p:childTnLst>
                                    <p:set>
                                      <p:cBhvr>
                                        <p:cTn id="117" dur="1" fill="hold">
                                          <p:stCondLst>
                                            <p:cond delay="0"/>
                                          </p:stCondLst>
                                        </p:cTn>
                                        <p:tgtEl>
                                          <p:spTgt spid="12"/>
                                        </p:tgtEl>
                                        <p:attrNameLst>
                                          <p:attrName>style.visibility</p:attrName>
                                        </p:attrNameLst>
                                      </p:cBhvr>
                                      <p:to>
                                        <p:strVal val="hidden"/>
                                      </p:to>
                                    </p:set>
                                  </p:childTnLst>
                                </p:cTn>
                              </p:par>
                              <p:par>
                                <p:cTn id="118" presetID="1" presetClass="exit" presetSubtype="0" fill="hold" nodeType="withEffect">
                                  <p:stCondLst>
                                    <p:cond delay="0"/>
                                  </p:stCondLst>
                                  <p:childTnLst>
                                    <p:set>
                                      <p:cBhvr>
                                        <p:cTn id="119" dur="1" fill="hold">
                                          <p:stCondLst>
                                            <p:cond delay="0"/>
                                          </p:stCondLst>
                                        </p:cTn>
                                        <p:tgtEl>
                                          <p:spTgt spid="13"/>
                                        </p:tgtEl>
                                        <p:attrNameLst>
                                          <p:attrName>style.visibility</p:attrName>
                                        </p:attrNameLst>
                                      </p:cBhvr>
                                      <p:to>
                                        <p:strVal val="hidden"/>
                                      </p:to>
                                    </p:set>
                                  </p:childTnLst>
                                </p:cTn>
                              </p:par>
                              <p:par>
                                <p:cTn id="120" presetID="1" presetClass="exit" presetSubtype="0" fill="hold" nodeType="withEffect">
                                  <p:stCondLst>
                                    <p:cond delay="0"/>
                                  </p:stCondLst>
                                  <p:childTnLst>
                                    <p:set>
                                      <p:cBhvr>
                                        <p:cTn id="121" dur="1" fill="hold">
                                          <p:stCondLst>
                                            <p:cond delay="0"/>
                                          </p:stCondLst>
                                        </p:cTn>
                                        <p:tgtEl>
                                          <p:spTgt spid="15"/>
                                        </p:tgtEl>
                                        <p:attrNameLst>
                                          <p:attrName>style.visibility</p:attrName>
                                        </p:attrNameLst>
                                      </p:cBhvr>
                                      <p:to>
                                        <p:strVal val="hidden"/>
                                      </p:to>
                                    </p:set>
                                  </p:childTnLst>
                                </p:cTn>
                              </p:par>
                              <p:par>
                                <p:cTn id="122" presetID="1" presetClass="exit" presetSubtype="0" fill="hold" nodeType="withEffect">
                                  <p:stCondLst>
                                    <p:cond delay="0"/>
                                  </p:stCondLst>
                                  <p:childTnLst>
                                    <p:set>
                                      <p:cBhvr>
                                        <p:cTn id="123" dur="1" fill="hold">
                                          <p:stCondLst>
                                            <p:cond delay="0"/>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73"/>
                  </p:tgtEl>
                </p:cond>
              </p:nextCondLst>
            </p:seq>
            <p:seq concurrent="1" nextAc="seek">
              <p:cTn id="124" restart="whenNotActive" fill="hold" evtFilter="cancelBubble" nodeType="interactiveSeq">
                <p:stCondLst>
                  <p:cond evt="onClick" delay="0">
                    <p:tgtEl>
                      <p:spTgt spid="14"/>
                    </p:tgtEl>
                  </p:cond>
                </p:stCondLst>
                <p:endSync evt="end" delay="0">
                  <p:rtn val="all"/>
                </p:endSync>
                <p:childTnLst>
                  <p:par>
                    <p:cTn id="125" fill="hold">
                      <p:stCondLst>
                        <p:cond delay="0"/>
                      </p:stCondLst>
                      <p:childTnLst>
                        <p:par>
                          <p:cTn id="126" fill="hold">
                            <p:stCondLst>
                              <p:cond delay="0"/>
                            </p:stCondLst>
                            <p:childTnLst>
                              <p:par>
                                <p:cTn id="127" presetID="1" presetClass="exit" presetSubtype="0" fill="hold" nodeType="clickEffect">
                                  <p:stCondLst>
                                    <p:cond delay="0"/>
                                  </p:stCondLst>
                                  <p:childTnLst>
                                    <p:set>
                                      <p:cBhvr>
                                        <p:cTn id="128" dur="1" fill="hold">
                                          <p:stCondLst>
                                            <p:cond delay="0"/>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129" restart="whenNotActive" fill="hold" evtFilter="cancelBubble" nodeType="interactiveSeq">
                <p:stCondLst>
                  <p:cond evt="onClick" delay="0">
                    <p:tgtEl>
                      <p:spTgt spid="46"/>
                    </p:tgtEl>
                  </p:cond>
                </p:stCondLst>
                <p:endSync evt="end" delay="0">
                  <p:rtn val="all"/>
                </p:endSync>
                <p:childTnLst>
                  <p:par>
                    <p:cTn id="130" fill="hold">
                      <p:stCondLst>
                        <p:cond delay="0"/>
                      </p:stCondLst>
                      <p:childTnLst>
                        <p:par>
                          <p:cTn id="131" fill="hold">
                            <p:stCondLst>
                              <p:cond delay="0"/>
                            </p:stCondLst>
                            <p:childTnLst>
                              <p:par>
                                <p:cTn id="132" presetID="1" presetClass="entr" presetSubtype="0" fill="hold" nodeType="clickEffect">
                                  <p:stCondLst>
                                    <p:cond delay="0"/>
                                  </p:stCondLst>
                                  <p:childTnLst>
                                    <p:set>
                                      <p:cBhvr>
                                        <p:cTn id="133" dur="1" fill="hold">
                                          <p:stCondLst>
                                            <p:cond delay="0"/>
                                          </p:stCondLst>
                                        </p:cTn>
                                        <p:tgtEl>
                                          <p:spTgt spid="15"/>
                                        </p:tgtEl>
                                        <p:attrNameLst>
                                          <p:attrName>style.visibility</p:attrName>
                                        </p:attrNameLst>
                                      </p:cBhvr>
                                      <p:to>
                                        <p:strVal val="visible"/>
                                      </p:to>
                                    </p:set>
                                  </p:childTnLst>
                                </p:cTn>
                              </p:par>
                              <p:par>
                                <p:cTn id="134" presetID="1" presetClass="exit" presetSubtype="0" fill="hold" nodeType="withEffect">
                                  <p:stCondLst>
                                    <p:cond delay="0"/>
                                  </p:stCondLst>
                                  <p:childTnLst>
                                    <p:set>
                                      <p:cBhvr>
                                        <p:cTn id="135" dur="1" fill="hold">
                                          <p:stCondLst>
                                            <p:cond delay="0"/>
                                          </p:stCondLst>
                                        </p:cTn>
                                        <p:tgtEl>
                                          <p:spTgt spid="10"/>
                                        </p:tgtEl>
                                        <p:attrNameLst>
                                          <p:attrName>style.visibility</p:attrName>
                                        </p:attrNameLst>
                                      </p:cBhvr>
                                      <p:to>
                                        <p:strVal val="hidden"/>
                                      </p:to>
                                    </p:set>
                                  </p:childTnLst>
                                </p:cTn>
                              </p:par>
                              <p:par>
                                <p:cTn id="136" presetID="1" presetClass="exit" presetSubtype="0" fill="hold" nodeType="withEffect">
                                  <p:stCondLst>
                                    <p:cond delay="0"/>
                                  </p:stCondLst>
                                  <p:childTnLst>
                                    <p:set>
                                      <p:cBhvr>
                                        <p:cTn id="137" dur="1" fill="hold">
                                          <p:stCondLst>
                                            <p:cond delay="0"/>
                                          </p:stCondLst>
                                        </p:cTn>
                                        <p:tgtEl>
                                          <p:spTgt spid="11"/>
                                        </p:tgtEl>
                                        <p:attrNameLst>
                                          <p:attrName>style.visibility</p:attrName>
                                        </p:attrNameLst>
                                      </p:cBhvr>
                                      <p:to>
                                        <p:strVal val="hidden"/>
                                      </p:to>
                                    </p:set>
                                  </p:childTnLst>
                                </p:cTn>
                              </p:par>
                              <p:par>
                                <p:cTn id="138" presetID="1" presetClass="exit" presetSubtype="0" fill="hold" nodeType="withEffect">
                                  <p:stCondLst>
                                    <p:cond delay="0"/>
                                  </p:stCondLst>
                                  <p:childTnLst>
                                    <p:set>
                                      <p:cBhvr>
                                        <p:cTn id="139" dur="1" fill="hold">
                                          <p:stCondLst>
                                            <p:cond delay="0"/>
                                          </p:stCondLst>
                                        </p:cTn>
                                        <p:tgtEl>
                                          <p:spTgt spid="12"/>
                                        </p:tgtEl>
                                        <p:attrNameLst>
                                          <p:attrName>style.visibility</p:attrName>
                                        </p:attrNameLst>
                                      </p:cBhvr>
                                      <p:to>
                                        <p:strVal val="hidden"/>
                                      </p:to>
                                    </p:set>
                                  </p:childTnLst>
                                </p:cTn>
                              </p:par>
                              <p:par>
                                <p:cTn id="140" presetID="1" presetClass="exit" presetSubtype="0" fill="hold" nodeType="withEffect">
                                  <p:stCondLst>
                                    <p:cond delay="0"/>
                                  </p:stCondLst>
                                  <p:childTnLst>
                                    <p:set>
                                      <p:cBhvr>
                                        <p:cTn id="141" dur="1" fill="hold">
                                          <p:stCondLst>
                                            <p:cond delay="0"/>
                                          </p:stCondLst>
                                        </p:cTn>
                                        <p:tgtEl>
                                          <p:spTgt spid="13"/>
                                        </p:tgtEl>
                                        <p:attrNameLst>
                                          <p:attrName>style.visibility</p:attrName>
                                        </p:attrNameLst>
                                      </p:cBhvr>
                                      <p:to>
                                        <p:strVal val="hidden"/>
                                      </p:to>
                                    </p:set>
                                  </p:childTnLst>
                                </p:cTn>
                              </p:par>
                              <p:par>
                                <p:cTn id="142" presetID="1" presetClass="exit" presetSubtype="0" fill="hold" nodeType="withEffect">
                                  <p:stCondLst>
                                    <p:cond delay="0"/>
                                  </p:stCondLst>
                                  <p:childTnLst>
                                    <p:set>
                                      <p:cBhvr>
                                        <p:cTn id="143" dur="1" fill="hold">
                                          <p:stCondLst>
                                            <p:cond delay="0"/>
                                          </p:stCondLst>
                                        </p:cTn>
                                        <p:tgtEl>
                                          <p:spTgt spid="14"/>
                                        </p:tgtEl>
                                        <p:attrNameLst>
                                          <p:attrName>style.visibility</p:attrName>
                                        </p:attrNameLst>
                                      </p:cBhvr>
                                      <p:to>
                                        <p:strVal val="hidden"/>
                                      </p:to>
                                    </p:set>
                                  </p:childTnLst>
                                </p:cTn>
                              </p:par>
                              <p:par>
                                <p:cTn id="144" presetID="1" presetClass="exit" presetSubtype="0" fill="hold" nodeType="withEffect">
                                  <p:stCondLst>
                                    <p:cond delay="0"/>
                                  </p:stCondLst>
                                  <p:childTnLst>
                                    <p:set>
                                      <p:cBhvr>
                                        <p:cTn id="145" dur="1" fill="hold">
                                          <p:stCondLst>
                                            <p:cond delay="0"/>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46"/>
                  </p:tgtEl>
                </p:cond>
              </p:nextCondLst>
            </p:seq>
            <p:seq concurrent="1" nextAc="seek">
              <p:cTn id="146" restart="whenNotActive" fill="hold" evtFilter="cancelBubble" nodeType="interactiveSeq">
                <p:stCondLst>
                  <p:cond evt="onClick" delay="0">
                    <p:tgtEl>
                      <p:spTgt spid="15"/>
                    </p:tgtEl>
                  </p:cond>
                </p:stCondLst>
                <p:endSync evt="end" delay="0">
                  <p:rtn val="all"/>
                </p:endSync>
                <p:childTnLst>
                  <p:par>
                    <p:cTn id="147" fill="hold">
                      <p:stCondLst>
                        <p:cond delay="0"/>
                      </p:stCondLst>
                      <p:childTnLst>
                        <p:par>
                          <p:cTn id="148" fill="hold">
                            <p:stCondLst>
                              <p:cond delay="0"/>
                            </p:stCondLst>
                            <p:childTnLst>
                              <p:par>
                                <p:cTn id="149" presetID="1" presetClass="exit" presetSubtype="0" fill="hold" nodeType="clickEffect">
                                  <p:stCondLst>
                                    <p:cond delay="0"/>
                                  </p:stCondLst>
                                  <p:childTnLst>
                                    <p:set>
                                      <p:cBhvr>
                                        <p:cTn id="150" dur="1" fill="hold">
                                          <p:stCondLst>
                                            <p:cond delay="0"/>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seq concurrent="1" nextAc="seek">
              <p:cTn id="151" restart="whenNotActive" fill="hold" evtFilter="cancelBubble" nodeType="interactiveSeq">
                <p:stCondLst>
                  <p:cond evt="onClick" delay="0">
                    <p:tgtEl>
                      <p:spTgt spid="7"/>
                    </p:tgtEl>
                  </p:cond>
                </p:stCondLst>
                <p:endSync evt="end" delay="0">
                  <p:rtn val="all"/>
                </p:endSync>
                <p:childTnLst>
                  <p:par>
                    <p:cTn id="152" fill="hold">
                      <p:stCondLst>
                        <p:cond delay="0"/>
                      </p:stCondLst>
                      <p:childTnLst>
                        <p:par>
                          <p:cTn id="153" fill="hold">
                            <p:stCondLst>
                              <p:cond delay="0"/>
                            </p:stCondLst>
                            <p:childTnLst>
                              <p:par>
                                <p:cTn id="154" presetID="1" presetClass="entr" presetSubtype="0" fill="hold" nodeType="clickEffect">
                                  <p:stCondLst>
                                    <p:cond delay="0"/>
                                  </p:stCondLst>
                                  <p:childTnLst>
                                    <p:set>
                                      <p:cBhvr>
                                        <p:cTn id="155" dur="1" fill="hold">
                                          <p:stCondLst>
                                            <p:cond delay="0"/>
                                          </p:stCondLst>
                                        </p:cTn>
                                        <p:tgtEl>
                                          <p:spTgt spid="16"/>
                                        </p:tgtEl>
                                        <p:attrNameLst>
                                          <p:attrName>style.visibility</p:attrName>
                                        </p:attrNameLst>
                                      </p:cBhvr>
                                      <p:to>
                                        <p:strVal val="visible"/>
                                      </p:to>
                                    </p:set>
                                  </p:childTnLst>
                                </p:cTn>
                              </p:par>
                              <p:par>
                                <p:cTn id="156" presetID="1" presetClass="exit" presetSubtype="0" fill="hold" nodeType="withEffect">
                                  <p:stCondLst>
                                    <p:cond delay="0"/>
                                  </p:stCondLst>
                                  <p:childTnLst>
                                    <p:set>
                                      <p:cBhvr>
                                        <p:cTn id="157" dur="1" fill="hold">
                                          <p:stCondLst>
                                            <p:cond delay="0"/>
                                          </p:stCondLst>
                                        </p:cTn>
                                        <p:tgtEl>
                                          <p:spTgt spid="10"/>
                                        </p:tgtEl>
                                        <p:attrNameLst>
                                          <p:attrName>style.visibility</p:attrName>
                                        </p:attrNameLst>
                                      </p:cBhvr>
                                      <p:to>
                                        <p:strVal val="hidden"/>
                                      </p:to>
                                    </p:set>
                                  </p:childTnLst>
                                </p:cTn>
                              </p:par>
                              <p:par>
                                <p:cTn id="158" presetID="1" presetClass="exit" presetSubtype="0" fill="hold" nodeType="withEffect">
                                  <p:stCondLst>
                                    <p:cond delay="0"/>
                                  </p:stCondLst>
                                  <p:childTnLst>
                                    <p:set>
                                      <p:cBhvr>
                                        <p:cTn id="159" dur="1" fill="hold">
                                          <p:stCondLst>
                                            <p:cond delay="0"/>
                                          </p:stCondLst>
                                        </p:cTn>
                                        <p:tgtEl>
                                          <p:spTgt spid="11"/>
                                        </p:tgtEl>
                                        <p:attrNameLst>
                                          <p:attrName>style.visibility</p:attrName>
                                        </p:attrNameLst>
                                      </p:cBhvr>
                                      <p:to>
                                        <p:strVal val="hidden"/>
                                      </p:to>
                                    </p:set>
                                  </p:childTnLst>
                                </p:cTn>
                              </p:par>
                              <p:par>
                                <p:cTn id="160" presetID="1" presetClass="exit" presetSubtype="0" fill="hold" nodeType="withEffect">
                                  <p:stCondLst>
                                    <p:cond delay="0"/>
                                  </p:stCondLst>
                                  <p:childTnLst>
                                    <p:set>
                                      <p:cBhvr>
                                        <p:cTn id="161" dur="1" fill="hold">
                                          <p:stCondLst>
                                            <p:cond delay="0"/>
                                          </p:stCondLst>
                                        </p:cTn>
                                        <p:tgtEl>
                                          <p:spTgt spid="12"/>
                                        </p:tgtEl>
                                        <p:attrNameLst>
                                          <p:attrName>style.visibility</p:attrName>
                                        </p:attrNameLst>
                                      </p:cBhvr>
                                      <p:to>
                                        <p:strVal val="hidden"/>
                                      </p:to>
                                    </p:set>
                                  </p:childTnLst>
                                </p:cTn>
                              </p:par>
                              <p:par>
                                <p:cTn id="162" presetID="1" presetClass="exit" presetSubtype="0" fill="hold" nodeType="withEffect">
                                  <p:stCondLst>
                                    <p:cond delay="0"/>
                                  </p:stCondLst>
                                  <p:childTnLst>
                                    <p:set>
                                      <p:cBhvr>
                                        <p:cTn id="163" dur="1" fill="hold">
                                          <p:stCondLst>
                                            <p:cond delay="0"/>
                                          </p:stCondLst>
                                        </p:cTn>
                                        <p:tgtEl>
                                          <p:spTgt spid="13"/>
                                        </p:tgtEl>
                                        <p:attrNameLst>
                                          <p:attrName>style.visibility</p:attrName>
                                        </p:attrNameLst>
                                      </p:cBhvr>
                                      <p:to>
                                        <p:strVal val="hidden"/>
                                      </p:to>
                                    </p:set>
                                  </p:childTnLst>
                                </p:cTn>
                              </p:par>
                              <p:par>
                                <p:cTn id="164" presetID="1" presetClass="exit" presetSubtype="0" fill="hold" nodeType="withEffect">
                                  <p:stCondLst>
                                    <p:cond delay="0"/>
                                  </p:stCondLst>
                                  <p:childTnLst>
                                    <p:set>
                                      <p:cBhvr>
                                        <p:cTn id="165" dur="1" fill="hold">
                                          <p:stCondLst>
                                            <p:cond delay="0"/>
                                          </p:stCondLst>
                                        </p:cTn>
                                        <p:tgtEl>
                                          <p:spTgt spid="14"/>
                                        </p:tgtEl>
                                        <p:attrNameLst>
                                          <p:attrName>style.visibility</p:attrName>
                                        </p:attrNameLst>
                                      </p:cBhvr>
                                      <p:to>
                                        <p:strVal val="hidden"/>
                                      </p:to>
                                    </p:set>
                                  </p:childTnLst>
                                </p:cTn>
                              </p:par>
                              <p:par>
                                <p:cTn id="166" presetID="1" presetClass="exit" presetSubtype="0" fill="hold" nodeType="withEffect">
                                  <p:stCondLst>
                                    <p:cond delay="0"/>
                                  </p:stCondLst>
                                  <p:childTnLst>
                                    <p:set>
                                      <p:cBhvr>
                                        <p:cTn id="167" dur="1" fill="hold">
                                          <p:stCondLst>
                                            <p:cond delay="0"/>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168" restart="whenNotActive" fill="hold" evtFilter="cancelBubble" nodeType="interactiveSeq">
                <p:stCondLst>
                  <p:cond evt="onClick" delay="0">
                    <p:tgtEl>
                      <p:spTgt spid="16"/>
                    </p:tgtEl>
                  </p:cond>
                </p:stCondLst>
                <p:endSync evt="end" delay="0">
                  <p:rtn val="all"/>
                </p:endSync>
                <p:childTnLst>
                  <p:par>
                    <p:cTn id="169" fill="hold">
                      <p:stCondLst>
                        <p:cond delay="0"/>
                      </p:stCondLst>
                      <p:childTnLst>
                        <p:par>
                          <p:cTn id="170" fill="hold">
                            <p:stCondLst>
                              <p:cond delay="0"/>
                            </p:stCondLst>
                            <p:childTnLst>
                              <p:par>
                                <p:cTn id="171" presetID="1" presetClass="exit" presetSubtype="0" fill="hold" nodeType="clickEffect">
                                  <p:stCondLst>
                                    <p:cond delay="0"/>
                                  </p:stCondLst>
                                  <p:childTnLst>
                                    <p:set>
                                      <p:cBhvr>
                                        <p:cTn id="172" dur="1" fill="hold">
                                          <p:stCondLst>
                                            <p:cond delay="0"/>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b="1" dirty="0">
                <a:solidFill>
                  <a:schemeClr val="tx1"/>
                </a:solidFill>
              </a:rPr>
              <a:t>Systemet är känsligt för </a:t>
            </a:r>
            <a:r>
              <a:rPr lang="sv-SE" sz="1200" b="1" dirty="0" smtClean="0">
                <a:solidFill>
                  <a:schemeClr val="tx1"/>
                </a:solidFill>
              </a:rPr>
              <a:t>störningar</a:t>
            </a:r>
          </a:p>
          <a:p>
            <a:endParaRPr lang="sv-SE" sz="1200" b="1" dirty="0">
              <a:solidFill>
                <a:schemeClr val="tx1"/>
              </a:solidFill>
            </a:endParaRPr>
          </a:p>
          <a:p>
            <a:r>
              <a:rPr lang="sv-SE" sz="1200" dirty="0">
                <a:solidFill>
                  <a:schemeClr val="tx1"/>
                </a:solidFill>
              </a:rPr>
              <a:t>Ett problem som uppstår i en del av det finansiella systemet kan snabbt spridas till andra delar och hota stabiliteten. Det beror bland annat på att aktörerna lånar av eller handlar med varandra och finansierar sig på samma marknader. Bankerna har dessutom egna inneboende sårbarheter, till exempel obalans mellan långfristiga tillgångar och kortfristiga skulder</a:t>
            </a:r>
            <a:r>
              <a:rPr lang="sv-SE" sz="1200" dirty="0" smtClean="0">
                <a:solidFill>
                  <a:schemeClr val="tx1"/>
                </a:solidFill>
              </a:rPr>
              <a:t>.</a:t>
            </a:r>
          </a:p>
          <a:p>
            <a:endParaRPr lang="sv-SE" sz="1200" dirty="0">
              <a:solidFill>
                <a:schemeClr val="tx1"/>
              </a:solidFill>
            </a:endParaRPr>
          </a:p>
          <a:p>
            <a:r>
              <a:rPr lang="sv-SE" sz="1200" dirty="0">
                <a:solidFill>
                  <a:schemeClr val="tx1"/>
                </a:solidFill>
              </a:rPr>
              <a:t>För att förebygga finansiella kriser finns det särskilda regler för företag som bedriver finansiell verksamhet. Syftet med reglerna är bland annat att säkerställa att företagen har tillräckligt med kapital för att minska risken för konkurs och förmågan att hantera övriga risker i sin verksamhet</a:t>
            </a:r>
            <a:r>
              <a:rPr lang="sv-SE" sz="1200" dirty="0" smtClean="0">
                <a:solidFill>
                  <a:schemeClr val="tx1"/>
                </a:solidFill>
              </a:rPr>
              <a:t>.</a:t>
            </a:r>
          </a:p>
          <a:p>
            <a:endParaRPr lang="sv-SE" sz="1200" dirty="0">
              <a:solidFill>
                <a:schemeClr val="tx1"/>
              </a:solidFill>
            </a:endParaRPr>
          </a:p>
          <a:p>
            <a:r>
              <a:rPr lang="sv-SE" sz="1200" dirty="0">
                <a:solidFill>
                  <a:schemeClr val="tx1"/>
                </a:solidFill>
              </a:rPr>
              <a:t>Det kan också uppstå förlopp på den finansiella marknaden – särskilt på kreditmarknaden – som kan orsaka problem för samhällsekonomin utan att banker eller andra finansiella aktörer behöver drabbas av stora förluster. Ett aktuellt exempel är hushållens ökade skuldsättning. Den kan skapa problem för både de enskilda låntagarna och för samhällsekonomin i stort utan att bankerna behöver drabbas av stora kreditförluster.</a:t>
            </a:r>
          </a:p>
        </p:txBody>
      </p:sp>
      <p:sp>
        <p:nvSpPr>
          <p:cNvPr id="19" name="Rectangle 18"/>
          <p:cNvSpPr/>
          <p:nvPr/>
        </p:nvSpPr>
        <p:spPr>
          <a:xfrm>
            <a:off x="177603" y="1216855"/>
            <a:ext cx="3014484" cy="3012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DET FINANSIELLA SYSTEMET</a:t>
            </a:r>
            <a:endParaRPr lang="sv-SE" b="1" dirty="0">
              <a:solidFill>
                <a:schemeClr val="tx1"/>
              </a:solidFill>
            </a:endParaRPr>
          </a:p>
        </p:txBody>
      </p:sp>
      <p:sp>
        <p:nvSpPr>
          <p:cNvPr id="2" name="Oval 1">
            <a:hlinkClick r:id="rId2" action="ppaction://hlinksldjump"/>
          </p:cNvPr>
          <p:cNvSpPr/>
          <p:nvPr/>
        </p:nvSpPr>
        <p:spPr>
          <a:xfrm>
            <a:off x="390440" y="2186247"/>
            <a:ext cx="146527" cy="141317"/>
          </a:xfrm>
          <a:prstGeom prst="ellipse">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3" name="Oval 22"/>
          <p:cNvSpPr/>
          <p:nvPr/>
        </p:nvSpPr>
        <p:spPr>
          <a:xfrm>
            <a:off x="692469" y="2186246"/>
            <a:ext cx="146527" cy="141317"/>
          </a:xfrm>
          <a:prstGeom prst="ellipse">
            <a:avLst/>
          </a:prstGeom>
          <a:solidFill>
            <a:srgbClr val="005A4D"/>
          </a:solidFill>
          <a:ln>
            <a:solidFill>
              <a:srgbClr val="606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4" name="Oval 23">
            <a:hlinkClick r:id="rId3" action="ppaction://hlinksldjump"/>
          </p:cNvPr>
          <p:cNvSpPr/>
          <p:nvPr/>
        </p:nvSpPr>
        <p:spPr>
          <a:xfrm>
            <a:off x="994498" y="2186855"/>
            <a:ext cx="146527" cy="141317"/>
          </a:xfrm>
          <a:prstGeom prst="ellipse">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 name="Oval 16">
            <a:hlinkClick r:id="rId4" action="ppaction://hlinksldjump"/>
          </p:cNvPr>
          <p:cNvSpPr/>
          <p:nvPr/>
        </p:nvSpPr>
        <p:spPr>
          <a:xfrm>
            <a:off x="1296527" y="2186246"/>
            <a:ext cx="146527" cy="141317"/>
          </a:xfrm>
          <a:prstGeom prst="ellipse">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2" name="Rectangle 21">
            <a:hlinkClick r:id="rId5" action="ppaction://hlinksldjump"/>
          </p:cNvPr>
          <p:cNvSpPr/>
          <p:nvPr/>
        </p:nvSpPr>
        <p:spPr>
          <a:xfrm>
            <a:off x="0" y="0"/>
            <a:ext cx="3324113" cy="8895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25"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6" name="Rounded Rectangle 129">
            <a:hlinkClick r:id="rId5"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7" name="Rounded Rectangle 129">
            <a:hlinkClick r:id="rId7"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8" name="Rektangel 27">
            <a:hlinkClick r:id="rId8"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9" name="Rounded Rectangle 43">
            <a:hlinkClick r:id="rId8"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30" name="Rounded Rectangle 47">
            <a:hlinkClick r:id="rId9"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1" name="Rounded Rectangle 101">
            <a:hlinkClick r:id="rId10"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
        <p:nvSpPr>
          <p:cNvPr id="20" name="Rounded Rectangle 129">
            <a:hlinkClick r:id="rId3" action="ppaction://hlinksldjump"/>
          </p:cNvPr>
          <p:cNvSpPr/>
          <p:nvPr/>
        </p:nvSpPr>
        <p:spPr>
          <a:xfrm>
            <a:off x="7051966" y="591556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Gå vidare</a:t>
            </a:r>
            <a:endParaRPr lang="sv-SE" sz="1400" cap="all" dirty="0"/>
          </a:p>
        </p:txBody>
      </p:sp>
    </p:spTree>
    <p:extLst>
      <p:ext uri="{BB962C8B-B14F-4D97-AF65-F5344CB8AC3E}">
        <p14:creationId xmlns:p14="http://schemas.microsoft.com/office/powerpoint/2010/main" val="93116104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b="1" dirty="0">
                <a:solidFill>
                  <a:schemeClr val="tx1"/>
                </a:solidFill>
              </a:rPr>
              <a:t>Att värna den finansiella </a:t>
            </a:r>
            <a:r>
              <a:rPr lang="sv-SE" sz="1200" b="1" dirty="0" smtClean="0">
                <a:solidFill>
                  <a:schemeClr val="tx1"/>
                </a:solidFill>
              </a:rPr>
              <a:t>stabiliteten</a:t>
            </a:r>
          </a:p>
          <a:p>
            <a:endParaRPr lang="sv-SE" sz="1200" b="1" dirty="0">
              <a:solidFill>
                <a:schemeClr val="tx1"/>
              </a:solidFill>
            </a:endParaRPr>
          </a:p>
          <a:p>
            <a:r>
              <a:rPr lang="sv-SE" sz="1200" dirty="0">
                <a:solidFill>
                  <a:schemeClr val="tx1"/>
                </a:solidFill>
              </a:rPr>
              <a:t>Finansiell stabilitet handlar i stora drag om att det finansiella systemet kan fullgöra sina grundläggande funktioner. Det innebär att störningar inte ska leda till att någon funktion allvarligt försämras med stora samhällsekonomiska kostnader som följd. Ett exempel på en sådan försämring är om tillgången till krediter begränsas på grund av att bankerna inte har möjlighet att finansiera sig</a:t>
            </a:r>
            <a:r>
              <a:rPr lang="sv-SE" sz="1200" dirty="0" smtClean="0">
                <a:solidFill>
                  <a:schemeClr val="tx1"/>
                </a:solidFill>
              </a:rPr>
              <a:t>.</a:t>
            </a:r>
          </a:p>
          <a:p>
            <a:endParaRPr lang="sv-SE" sz="1200" dirty="0">
              <a:solidFill>
                <a:schemeClr val="tx1"/>
              </a:solidFill>
            </a:endParaRPr>
          </a:p>
          <a:p>
            <a:r>
              <a:rPr lang="sv-SE" sz="1200" dirty="0">
                <a:solidFill>
                  <a:schemeClr val="tx1"/>
                </a:solidFill>
              </a:rPr>
              <a:t>Myndigheternas arbete för att värna den finansiella stabiliteten innefattar såväl förebyggande åtgärder för att stärka det finansiella systemets motståndskraft som beredskap för och hantering av finansiella kriser.</a:t>
            </a:r>
          </a:p>
        </p:txBody>
      </p:sp>
      <p:sp>
        <p:nvSpPr>
          <p:cNvPr id="19" name="Rectangle 18"/>
          <p:cNvSpPr/>
          <p:nvPr/>
        </p:nvSpPr>
        <p:spPr>
          <a:xfrm>
            <a:off x="177603" y="1216855"/>
            <a:ext cx="3014484" cy="3012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DET FINANSIELLA SYSTEMET</a:t>
            </a:r>
            <a:endParaRPr lang="sv-SE" b="1" dirty="0">
              <a:solidFill>
                <a:schemeClr val="tx1"/>
              </a:solidFill>
            </a:endParaRPr>
          </a:p>
        </p:txBody>
      </p:sp>
      <p:sp>
        <p:nvSpPr>
          <p:cNvPr id="2" name="Oval 1">
            <a:hlinkClick r:id="rId2" action="ppaction://hlinksldjump"/>
          </p:cNvPr>
          <p:cNvSpPr/>
          <p:nvPr/>
        </p:nvSpPr>
        <p:spPr>
          <a:xfrm>
            <a:off x="390440" y="2186247"/>
            <a:ext cx="146527" cy="141317"/>
          </a:xfrm>
          <a:prstGeom prst="ellipse">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3" name="Oval 22">
            <a:hlinkClick r:id="rId3" action="ppaction://hlinksldjump"/>
          </p:cNvPr>
          <p:cNvSpPr/>
          <p:nvPr/>
        </p:nvSpPr>
        <p:spPr>
          <a:xfrm>
            <a:off x="692469" y="2186246"/>
            <a:ext cx="146527" cy="141317"/>
          </a:xfrm>
          <a:prstGeom prst="ellipse">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4" name="Oval 23"/>
          <p:cNvSpPr/>
          <p:nvPr/>
        </p:nvSpPr>
        <p:spPr>
          <a:xfrm>
            <a:off x="994498" y="2186855"/>
            <a:ext cx="146527" cy="141317"/>
          </a:xfrm>
          <a:prstGeom prst="ellipse">
            <a:avLst/>
          </a:prstGeom>
          <a:solidFill>
            <a:srgbClr val="005A4D"/>
          </a:solidFill>
          <a:ln>
            <a:solidFill>
              <a:srgbClr val="606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 name="Oval 16">
            <a:hlinkClick r:id="rId4" action="ppaction://hlinksldjump"/>
          </p:cNvPr>
          <p:cNvSpPr/>
          <p:nvPr/>
        </p:nvSpPr>
        <p:spPr>
          <a:xfrm>
            <a:off x="1296527" y="2186246"/>
            <a:ext cx="146527" cy="141317"/>
          </a:xfrm>
          <a:prstGeom prst="ellipse">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2" name="Rectangle 21">
            <a:hlinkClick r:id="rId5" action="ppaction://hlinksldjump"/>
          </p:cNvPr>
          <p:cNvSpPr/>
          <p:nvPr/>
        </p:nvSpPr>
        <p:spPr>
          <a:xfrm>
            <a:off x="0" y="0"/>
            <a:ext cx="3324113" cy="8895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25"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6" name="Rounded Rectangle 129">
            <a:hlinkClick r:id="rId5"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7" name="Rounded Rectangle 129">
            <a:hlinkClick r:id="rId7"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8" name="Rektangel 27">
            <a:hlinkClick r:id="rId8"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9" name="Rounded Rectangle 43">
            <a:hlinkClick r:id="rId8"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30" name="Rounded Rectangle 47">
            <a:hlinkClick r:id="rId9"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1" name="Rounded Rectangle 101">
            <a:hlinkClick r:id="rId10"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
        <p:nvSpPr>
          <p:cNvPr id="20" name="Rounded Rectangle 129">
            <a:hlinkClick r:id="rId4" action="ppaction://hlinksldjump"/>
          </p:cNvPr>
          <p:cNvSpPr/>
          <p:nvPr/>
        </p:nvSpPr>
        <p:spPr>
          <a:xfrm>
            <a:off x="7051966" y="591556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Gå vidare</a:t>
            </a:r>
            <a:endParaRPr lang="sv-SE" sz="1400" cap="all" dirty="0"/>
          </a:p>
        </p:txBody>
      </p:sp>
    </p:spTree>
    <p:extLst>
      <p:ext uri="{BB962C8B-B14F-4D97-AF65-F5344CB8AC3E}">
        <p14:creationId xmlns:p14="http://schemas.microsoft.com/office/powerpoint/2010/main" val="276456903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b="1" dirty="0">
                <a:solidFill>
                  <a:schemeClr val="tx1"/>
                </a:solidFill>
              </a:rPr>
              <a:t>Läs mer</a:t>
            </a:r>
          </a:p>
          <a:p>
            <a:endParaRPr lang="sv-SE" sz="1200" b="1" dirty="0">
              <a:solidFill>
                <a:schemeClr val="tx1"/>
              </a:solidFill>
            </a:endParaRPr>
          </a:p>
          <a:p>
            <a:pPr marL="171450" indent="-171450">
              <a:buFont typeface="Arial" panose="020B0604020202020204" pitchFamily="34" charset="0"/>
              <a:buChar char="•"/>
            </a:pPr>
            <a:r>
              <a:rPr lang="sv-SE" sz="1200" b="1" dirty="0">
                <a:solidFill>
                  <a:schemeClr val="tx1"/>
                </a:solidFill>
              </a:rPr>
              <a:t>    </a:t>
            </a:r>
            <a:r>
              <a:rPr lang="sv-SE" sz="1200" u="sng" dirty="0">
                <a:solidFill>
                  <a:schemeClr val="accent1">
                    <a:lumMod val="75000"/>
                  </a:schemeClr>
                </a:solidFill>
              </a:rPr>
              <a:t>Den svenska finansmarknaden 2014, riksbank.se, </a:t>
            </a:r>
            <a:r>
              <a:rPr lang="sv-SE" sz="1200" u="sng" dirty="0" err="1">
                <a:solidFill>
                  <a:schemeClr val="accent1">
                    <a:lumMod val="75000"/>
                  </a:schemeClr>
                </a:solidFill>
              </a:rPr>
              <a:t>pdf</a:t>
            </a:r>
            <a:r>
              <a:rPr lang="sv-SE" sz="1200" u="sng" dirty="0">
                <a:solidFill>
                  <a:schemeClr val="accent1">
                    <a:lumMod val="75000"/>
                  </a:schemeClr>
                </a:solidFill>
              </a:rPr>
              <a:t> (2,36 Mb) </a:t>
            </a:r>
          </a:p>
          <a:p>
            <a:pPr marL="171450" indent="-171450">
              <a:buFont typeface="Arial" panose="020B0604020202020204" pitchFamily="34" charset="0"/>
              <a:buChar char="•"/>
            </a:pPr>
            <a:r>
              <a:rPr lang="sv-SE" sz="1200" dirty="0">
                <a:solidFill>
                  <a:schemeClr val="tx1"/>
                </a:solidFill>
              </a:rPr>
              <a:t>    </a:t>
            </a:r>
            <a:r>
              <a:rPr lang="sv-SE" sz="1200" u="sng" dirty="0">
                <a:solidFill>
                  <a:schemeClr val="accent1">
                    <a:lumMod val="75000"/>
                  </a:schemeClr>
                </a:solidFill>
              </a:rPr>
              <a:t>Finansiell infrastruktur, riksbank.se</a:t>
            </a:r>
          </a:p>
          <a:p>
            <a:pPr marL="171450" indent="-171450">
              <a:buFont typeface="Arial" panose="020B0604020202020204" pitchFamily="34" charset="0"/>
              <a:buChar char="•"/>
            </a:pPr>
            <a:r>
              <a:rPr lang="sv-SE" sz="1200" dirty="0">
                <a:solidFill>
                  <a:schemeClr val="tx1"/>
                </a:solidFill>
              </a:rPr>
              <a:t>   </a:t>
            </a:r>
            <a:r>
              <a:rPr lang="sv-SE" sz="1200" dirty="0">
                <a:solidFill>
                  <a:schemeClr val="accent1">
                    <a:lumMod val="75000"/>
                  </a:schemeClr>
                </a:solidFill>
              </a:rPr>
              <a:t> </a:t>
            </a:r>
            <a:r>
              <a:rPr lang="sv-SE" sz="1200" u="sng" dirty="0">
                <a:solidFill>
                  <a:schemeClr val="accent1">
                    <a:lumMod val="75000"/>
                  </a:schemeClr>
                </a:solidFill>
              </a:rPr>
              <a:t>Bankernas betydelse för Sverige, swedishbankers.se, </a:t>
            </a:r>
            <a:r>
              <a:rPr lang="sv-SE" sz="1200" u="sng" dirty="0" err="1">
                <a:solidFill>
                  <a:schemeClr val="accent1">
                    <a:lumMod val="75000"/>
                  </a:schemeClr>
                </a:solidFill>
              </a:rPr>
              <a:t>pdf</a:t>
            </a:r>
            <a:r>
              <a:rPr lang="sv-SE" sz="1200" u="sng" dirty="0">
                <a:solidFill>
                  <a:schemeClr val="accent1">
                    <a:lumMod val="75000"/>
                  </a:schemeClr>
                </a:solidFill>
              </a:rPr>
              <a:t> (1,34 Mb)  </a:t>
            </a:r>
          </a:p>
          <a:p>
            <a:pPr marL="171450" indent="-171450">
              <a:buFont typeface="Arial" panose="020B0604020202020204" pitchFamily="34" charset="0"/>
              <a:buChar char="•"/>
            </a:pPr>
            <a:r>
              <a:rPr lang="sv-SE" sz="1200" dirty="0">
                <a:solidFill>
                  <a:schemeClr val="tx1"/>
                </a:solidFill>
              </a:rPr>
              <a:t>    </a:t>
            </a:r>
            <a:r>
              <a:rPr lang="sv-SE" sz="1200" u="sng" dirty="0">
                <a:solidFill>
                  <a:schemeClr val="accent1">
                    <a:lumMod val="75000"/>
                  </a:schemeClr>
                </a:solidFill>
              </a:rPr>
              <a:t>Hur försäkring fungerar, svenskforsakring.se, </a:t>
            </a:r>
            <a:r>
              <a:rPr lang="sv-SE" sz="1200" u="sng" dirty="0" err="1">
                <a:solidFill>
                  <a:schemeClr val="accent1">
                    <a:lumMod val="75000"/>
                  </a:schemeClr>
                </a:solidFill>
              </a:rPr>
              <a:t>pdf</a:t>
            </a:r>
            <a:endParaRPr lang="sv-SE" sz="1200" u="sng" dirty="0">
              <a:solidFill>
                <a:schemeClr val="accent1">
                  <a:lumMod val="75000"/>
                </a:schemeClr>
              </a:solidFill>
            </a:endParaRPr>
          </a:p>
          <a:p>
            <a:pPr marL="171450" indent="-171450">
              <a:buFont typeface="Arial" panose="020B0604020202020204" pitchFamily="34" charset="0"/>
              <a:buChar char="•"/>
            </a:pPr>
            <a:r>
              <a:rPr lang="sv-SE" sz="1200" dirty="0">
                <a:solidFill>
                  <a:schemeClr val="tx1"/>
                </a:solidFill>
              </a:rPr>
              <a:t>   </a:t>
            </a:r>
            <a:r>
              <a:rPr lang="sv-SE" sz="1200" dirty="0">
                <a:solidFill>
                  <a:schemeClr val="accent1">
                    <a:lumMod val="75000"/>
                  </a:schemeClr>
                </a:solidFill>
              </a:rPr>
              <a:t> </a:t>
            </a:r>
            <a:r>
              <a:rPr lang="sv-SE" sz="1200" u="sng" dirty="0">
                <a:solidFill>
                  <a:schemeClr val="accent1">
                    <a:lumMod val="75000"/>
                  </a:schemeClr>
                </a:solidFill>
              </a:rPr>
              <a:t>Ramverket för finansiell stabilitet, regeringen.se</a:t>
            </a:r>
          </a:p>
          <a:p>
            <a:pPr marL="171450" indent="-171450">
              <a:buFont typeface="Arial" panose="020B0604020202020204" pitchFamily="34" charset="0"/>
              <a:buChar char="•"/>
            </a:pPr>
            <a:r>
              <a:rPr lang="sv-SE" sz="1200" dirty="0">
                <a:solidFill>
                  <a:schemeClr val="tx1"/>
                </a:solidFill>
              </a:rPr>
              <a:t>    </a:t>
            </a:r>
            <a:r>
              <a:rPr lang="sv-SE" sz="1200" u="sng" dirty="0">
                <a:solidFill>
                  <a:schemeClr val="accent1">
                    <a:lumMod val="75000"/>
                  </a:schemeClr>
                </a:solidFill>
              </a:rPr>
              <a:t>Finansiella stabilitetsrådet, regeringen.se</a:t>
            </a:r>
          </a:p>
        </p:txBody>
      </p:sp>
      <p:sp>
        <p:nvSpPr>
          <p:cNvPr id="19" name="Rectangle 18"/>
          <p:cNvSpPr/>
          <p:nvPr/>
        </p:nvSpPr>
        <p:spPr>
          <a:xfrm>
            <a:off x="177603" y="1216855"/>
            <a:ext cx="3014484" cy="3012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DET FINANSIELLA SYSTEMET</a:t>
            </a:r>
            <a:endParaRPr lang="sv-SE" b="1" dirty="0">
              <a:solidFill>
                <a:schemeClr val="tx1"/>
              </a:solidFill>
            </a:endParaRPr>
          </a:p>
        </p:txBody>
      </p:sp>
      <p:sp>
        <p:nvSpPr>
          <p:cNvPr id="2" name="Oval 1">
            <a:hlinkClick r:id="rId2" action="ppaction://hlinksldjump"/>
          </p:cNvPr>
          <p:cNvSpPr/>
          <p:nvPr/>
        </p:nvSpPr>
        <p:spPr>
          <a:xfrm>
            <a:off x="390440" y="2186247"/>
            <a:ext cx="146527" cy="141317"/>
          </a:xfrm>
          <a:prstGeom prst="ellipse">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3" name="Oval 22">
            <a:hlinkClick r:id="rId3" action="ppaction://hlinksldjump"/>
          </p:cNvPr>
          <p:cNvSpPr/>
          <p:nvPr/>
        </p:nvSpPr>
        <p:spPr>
          <a:xfrm>
            <a:off x="692469" y="2186246"/>
            <a:ext cx="146527" cy="141317"/>
          </a:xfrm>
          <a:prstGeom prst="ellipse">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4" name="Oval 23">
            <a:hlinkClick r:id="rId4" action="ppaction://hlinksldjump"/>
          </p:cNvPr>
          <p:cNvSpPr/>
          <p:nvPr/>
        </p:nvSpPr>
        <p:spPr>
          <a:xfrm>
            <a:off x="994498" y="2186855"/>
            <a:ext cx="146527" cy="141317"/>
          </a:xfrm>
          <a:prstGeom prst="ellipse">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 name="Oval 16"/>
          <p:cNvSpPr/>
          <p:nvPr/>
        </p:nvSpPr>
        <p:spPr>
          <a:xfrm>
            <a:off x="1296527" y="2186246"/>
            <a:ext cx="146527" cy="141317"/>
          </a:xfrm>
          <a:prstGeom prst="ellipse">
            <a:avLst/>
          </a:prstGeom>
          <a:solidFill>
            <a:srgbClr val="005A4D"/>
          </a:solidFill>
          <a:ln>
            <a:solidFill>
              <a:srgbClr val="606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2" name="Rectangle 21">
            <a:hlinkClick r:id="rId5" action="ppaction://hlinksldjump"/>
          </p:cNvPr>
          <p:cNvSpPr/>
          <p:nvPr/>
        </p:nvSpPr>
        <p:spPr>
          <a:xfrm>
            <a:off x="0" y="0"/>
            <a:ext cx="3324113" cy="8895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25" name="Picture 70"/>
          <p:cNvPicPr>
            <a:picLocks noChangeAspect="1"/>
          </p:cNvPicPr>
          <p:nvPr/>
        </p:nvPicPr>
        <p:blipFill>
          <a:blip r:embed="rId6">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6" name="Rounded Rectangle 129">
            <a:hlinkClick r:id="rId5"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7" name="Rounded Rectangle 129">
            <a:hlinkClick r:id="rId7"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8" name="Rektangel 27">
            <a:hlinkClick r:id="rId8"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9" name="Rounded Rectangle 43">
            <a:hlinkClick r:id="rId8"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30" name="Rounded Rectangle 47">
            <a:hlinkClick r:id="rId9"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1" name="Rounded Rectangle 101">
            <a:hlinkClick r:id="rId10"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124285666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Rectangle 9"/>
          <p:cNvSpPr/>
          <p:nvPr/>
        </p:nvSpPr>
        <p:spPr>
          <a:xfrm>
            <a:off x="177603" y="2660073"/>
            <a:ext cx="7368969"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50" b="1" dirty="0">
                <a:solidFill>
                  <a:schemeClr val="tx1"/>
                </a:solidFill>
              </a:rPr>
              <a:t>Den globala finanskrisen 2008–2009 gjorde det tydligt att det fanns påtagliga brister i det finansiella systemet och regelverket. Även övervakningen av systemet och krishanteringen har brustit. Det pågår nu därför en översyn av området finansiell stabilitet. </a:t>
            </a:r>
            <a:endParaRPr lang="sv-SE" sz="1050" b="1" dirty="0" smtClean="0">
              <a:solidFill>
                <a:schemeClr val="tx1"/>
              </a:solidFill>
            </a:endParaRPr>
          </a:p>
          <a:p>
            <a:endParaRPr lang="sv-SE" sz="1050" dirty="0">
              <a:solidFill>
                <a:schemeClr val="tx1"/>
              </a:solidFill>
            </a:endParaRPr>
          </a:p>
          <a:p>
            <a:r>
              <a:rPr lang="sv-SE" sz="1050" dirty="0">
                <a:solidFill>
                  <a:schemeClr val="tx1"/>
                </a:solidFill>
              </a:rPr>
              <a:t>Arbetet bedrivs globalt, inom EU och på svensk nivå. Syftet är i första hand att komma fram till vad som behöver göras för att motverka en upprepning av krisen</a:t>
            </a:r>
            <a:r>
              <a:rPr lang="sv-SE" sz="1050" dirty="0" smtClean="0">
                <a:solidFill>
                  <a:schemeClr val="tx1"/>
                </a:solidFill>
              </a:rPr>
              <a:t>.</a:t>
            </a:r>
          </a:p>
          <a:p>
            <a:endParaRPr lang="sv-SE" sz="1050" dirty="0">
              <a:solidFill>
                <a:schemeClr val="tx1"/>
              </a:solidFill>
            </a:endParaRPr>
          </a:p>
          <a:p>
            <a:r>
              <a:rPr lang="sv-SE" sz="1050" dirty="0">
                <a:solidFill>
                  <a:schemeClr val="tx1"/>
                </a:solidFill>
              </a:rPr>
              <a:t>En viktig slutsats är att mikrotillsynen, som fokuserar på hälsotillståndet i enskilda finansiella företag, behöver kompletteras med vad som kallas makrotillsyn. Makrotillsyn handlar i grunden om att upptäcka, analysera och motverka risker i det finansiella systemet som helhet. Men exakt vad som ska ingå, liksom vilka verktyg som kan användas, diskuteras fortfarande</a:t>
            </a:r>
            <a:r>
              <a:rPr lang="sv-SE" sz="1050" dirty="0" smtClean="0">
                <a:solidFill>
                  <a:schemeClr val="tx1"/>
                </a:solidFill>
              </a:rPr>
              <a:t>.</a:t>
            </a:r>
          </a:p>
          <a:p>
            <a:endParaRPr lang="sv-SE" sz="1050" dirty="0">
              <a:solidFill>
                <a:schemeClr val="tx1"/>
              </a:solidFill>
            </a:endParaRPr>
          </a:p>
          <a:p>
            <a:r>
              <a:rPr lang="sv-SE" sz="1050" dirty="0">
                <a:solidFill>
                  <a:schemeClr val="tx1"/>
                </a:solidFill>
              </a:rPr>
              <a:t>En annan slutsats är att det behövs bättre regler för att hantera finansiella företag i kris. Om den finansiella stabiliteten hotas av att ett finansiellt företag får allvarliga problem, måste det vara möjligt för staten att ta kontroll över företaget och reda upp situationen under ordnade former. Sådana regler verkar också förebyggande genom att bidra till att risktagandet i finanssektorn minskar</a:t>
            </a:r>
            <a:r>
              <a:rPr lang="sv-SE" sz="1050" dirty="0" smtClean="0">
                <a:solidFill>
                  <a:schemeClr val="tx1"/>
                </a:solidFill>
              </a:rPr>
              <a:t>.</a:t>
            </a:r>
          </a:p>
          <a:p>
            <a:endParaRPr lang="sv-SE" sz="1050" dirty="0">
              <a:solidFill>
                <a:schemeClr val="tx1"/>
              </a:solidFill>
            </a:endParaRPr>
          </a:p>
          <a:p>
            <a:r>
              <a:rPr lang="sv-SE" sz="1050" dirty="0">
                <a:solidFill>
                  <a:schemeClr val="tx1"/>
                </a:solidFill>
              </a:rPr>
              <a:t>Många nya regler för de finansiella företagen har redan införts, och fler är på gång. De flesta av de regler som svenska banker och myndigheter måste anpassa sig till kommer från EU</a:t>
            </a:r>
            <a:r>
              <a:rPr lang="sv-SE" sz="1200" dirty="0">
                <a:solidFill>
                  <a:schemeClr val="tx1"/>
                </a:solidFill>
              </a:rPr>
              <a:t>.</a:t>
            </a:r>
          </a:p>
        </p:txBody>
      </p:sp>
      <p:sp>
        <p:nvSpPr>
          <p:cNvPr id="19" name="Rectangle 18"/>
          <p:cNvSpPr/>
          <p:nvPr/>
        </p:nvSpPr>
        <p:spPr>
          <a:xfrm>
            <a:off x="177603" y="1216855"/>
            <a:ext cx="1501568" cy="3012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OMVÄRLDEN</a:t>
            </a:r>
            <a:endParaRPr lang="sv-SE" b="1" dirty="0">
              <a:solidFill>
                <a:schemeClr val="tx1"/>
              </a:solidFill>
            </a:endParaRPr>
          </a:p>
        </p:txBody>
      </p:sp>
      <p:sp>
        <p:nvSpPr>
          <p:cNvPr id="2" name="Oval 1"/>
          <p:cNvSpPr/>
          <p:nvPr/>
        </p:nvSpPr>
        <p:spPr>
          <a:xfrm>
            <a:off x="390440" y="2186247"/>
            <a:ext cx="146527" cy="141317"/>
          </a:xfrm>
          <a:prstGeom prst="ellipse">
            <a:avLst/>
          </a:prstGeom>
          <a:solidFill>
            <a:srgbClr val="005A4D"/>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3" name="Oval 22">
            <a:hlinkClick r:id="rId2" action="ppaction://hlinksldjump"/>
          </p:cNvPr>
          <p:cNvSpPr/>
          <p:nvPr/>
        </p:nvSpPr>
        <p:spPr>
          <a:xfrm>
            <a:off x="692469" y="2186246"/>
            <a:ext cx="146527" cy="141317"/>
          </a:xfrm>
          <a:prstGeom prst="ellipse">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1" name="Rectangle 20">
            <a:hlinkClick r:id="rId3" action="ppaction://hlinksldjump"/>
          </p:cNvPr>
          <p:cNvSpPr/>
          <p:nvPr/>
        </p:nvSpPr>
        <p:spPr>
          <a:xfrm>
            <a:off x="0" y="0"/>
            <a:ext cx="3324113" cy="8895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2" name="Rectangle 21">
            <a:hlinkClick r:id="rId3" action="ppaction://hlinksldjump"/>
          </p:cNvPr>
          <p:cNvSpPr/>
          <p:nvPr/>
        </p:nvSpPr>
        <p:spPr>
          <a:xfrm>
            <a:off x="0" y="0"/>
            <a:ext cx="3324113" cy="8895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25" name="Picture 70"/>
          <p:cNvPicPr>
            <a:picLocks noChangeAspect="1"/>
          </p:cNvPicPr>
          <p:nvPr/>
        </p:nvPicPr>
        <p:blipFill>
          <a:blip r:embed="rId4">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6" name="Rounded Rectangle 129">
            <a:hlinkClick r:id="rId3"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7" name="Rounded Rectangle 129">
            <a:hlinkClick r:id="rId5"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8" name="Rektangel 27">
            <a:hlinkClick r:id="rId6"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9" name="Rounded Rectangle 43">
            <a:hlinkClick r:id="rId6"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30" name="Rounded Rectangle 47">
            <a:hlinkClick r:id="rId7"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1" name="Rounded Rectangle 101">
            <a:hlinkClick r:id="rId8"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
        <p:nvSpPr>
          <p:cNvPr id="20" name="Rounded Rectangle 129">
            <a:hlinkClick r:id="rId2" action="ppaction://hlinksldjump"/>
          </p:cNvPr>
          <p:cNvSpPr/>
          <p:nvPr/>
        </p:nvSpPr>
        <p:spPr>
          <a:xfrm>
            <a:off x="7051966" y="591556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Gå vidare</a:t>
            </a:r>
            <a:endParaRPr lang="sv-SE" sz="1400" cap="all" dirty="0"/>
          </a:p>
        </p:txBody>
      </p:sp>
    </p:spTree>
    <p:extLst>
      <p:ext uri="{BB962C8B-B14F-4D97-AF65-F5344CB8AC3E}">
        <p14:creationId xmlns:p14="http://schemas.microsoft.com/office/powerpoint/2010/main" val="10408467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52" name="Rectangle 51"/>
          <p:cNvSpPr/>
          <p:nvPr/>
        </p:nvSpPr>
        <p:spPr>
          <a:xfrm>
            <a:off x="0" y="5585542"/>
            <a:ext cx="12192000"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Rectangle 9"/>
          <p:cNvSpPr/>
          <p:nvPr/>
        </p:nvSpPr>
        <p:spPr>
          <a:xfrm>
            <a:off x="177603" y="2660073"/>
            <a:ext cx="8128197" cy="279307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50" b="1" dirty="0">
                <a:solidFill>
                  <a:schemeClr val="tx1"/>
                </a:solidFill>
              </a:rPr>
              <a:t>Europeiska systemet för finansiell tillsyn</a:t>
            </a:r>
          </a:p>
          <a:p>
            <a:endParaRPr lang="sv-SE" sz="1050" b="1" dirty="0">
              <a:solidFill>
                <a:schemeClr val="tx1"/>
              </a:solidFill>
            </a:endParaRPr>
          </a:p>
          <a:p>
            <a:r>
              <a:rPr lang="sv-SE" sz="1050" dirty="0">
                <a:solidFill>
                  <a:schemeClr val="tx1"/>
                </a:solidFill>
              </a:rPr>
              <a:t>I januari 2011 infördes en ny struktur för tillsyn över EU:s finansiella marknader. Där ingår </a:t>
            </a:r>
            <a:r>
              <a:rPr lang="sv-SE" sz="1050" u="sng" dirty="0">
                <a:solidFill>
                  <a:schemeClr val="accent1">
                    <a:lumMod val="75000"/>
                  </a:schemeClr>
                </a:solidFill>
              </a:rPr>
              <a:t>Europeiska systemrisknämnden (</a:t>
            </a:r>
            <a:r>
              <a:rPr lang="sv-SE" sz="1050" u="sng" dirty="0" err="1">
                <a:solidFill>
                  <a:schemeClr val="accent1">
                    <a:lumMod val="75000"/>
                  </a:schemeClr>
                </a:solidFill>
              </a:rPr>
              <a:t>European</a:t>
            </a:r>
            <a:r>
              <a:rPr lang="sv-SE" sz="1050" u="sng" dirty="0">
                <a:solidFill>
                  <a:schemeClr val="accent1">
                    <a:lumMod val="75000"/>
                  </a:schemeClr>
                </a:solidFill>
              </a:rPr>
              <a:t> </a:t>
            </a:r>
            <a:r>
              <a:rPr lang="sv-SE" sz="1050" u="sng" dirty="0" err="1">
                <a:solidFill>
                  <a:schemeClr val="accent1">
                    <a:lumMod val="75000"/>
                  </a:schemeClr>
                </a:solidFill>
              </a:rPr>
              <a:t>Systemic</a:t>
            </a:r>
            <a:r>
              <a:rPr lang="sv-SE" sz="1050" u="sng" dirty="0">
                <a:solidFill>
                  <a:schemeClr val="accent1">
                    <a:lumMod val="75000"/>
                  </a:schemeClr>
                </a:solidFill>
              </a:rPr>
              <a:t> Risk Board)</a:t>
            </a:r>
            <a:r>
              <a:rPr lang="sv-SE" sz="1050" dirty="0">
                <a:solidFill>
                  <a:schemeClr val="accent1">
                    <a:lumMod val="75000"/>
                  </a:schemeClr>
                </a:solidFill>
              </a:rPr>
              <a:t> </a:t>
            </a:r>
            <a:r>
              <a:rPr lang="sv-SE" sz="1050" dirty="0">
                <a:solidFill>
                  <a:schemeClr val="tx1"/>
                </a:solidFill>
              </a:rPr>
              <a:t>och de tre tillsynsmyndigheterna (</a:t>
            </a:r>
            <a:r>
              <a:rPr lang="sv-SE" sz="1050" dirty="0" err="1">
                <a:solidFill>
                  <a:schemeClr val="tx1"/>
                </a:solidFill>
              </a:rPr>
              <a:t>European</a:t>
            </a:r>
            <a:r>
              <a:rPr lang="sv-SE" sz="1050" dirty="0">
                <a:solidFill>
                  <a:schemeClr val="tx1"/>
                </a:solidFill>
              </a:rPr>
              <a:t> </a:t>
            </a:r>
            <a:r>
              <a:rPr lang="sv-SE" sz="1050" dirty="0" err="1">
                <a:solidFill>
                  <a:schemeClr val="tx1"/>
                </a:solidFill>
              </a:rPr>
              <a:t>Supervisory</a:t>
            </a:r>
            <a:r>
              <a:rPr lang="sv-SE" sz="1050" dirty="0">
                <a:solidFill>
                  <a:schemeClr val="tx1"/>
                </a:solidFill>
              </a:rPr>
              <a:t> </a:t>
            </a:r>
            <a:r>
              <a:rPr lang="sv-SE" sz="1050" dirty="0" err="1">
                <a:solidFill>
                  <a:schemeClr val="tx1"/>
                </a:solidFill>
              </a:rPr>
              <a:t>Authorities</a:t>
            </a:r>
            <a:r>
              <a:rPr lang="sv-SE" sz="1050" dirty="0">
                <a:solidFill>
                  <a:schemeClr val="tx1"/>
                </a:solidFill>
              </a:rPr>
              <a:t>):</a:t>
            </a:r>
          </a:p>
          <a:p>
            <a:endParaRPr lang="sv-SE" sz="1050" dirty="0">
              <a:solidFill>
                <a:schemeClr val="tx1"/>
              </a:solidFill>
            </a:endParaRPr>
          </a:p>
          <a:p>
            <a:pPr marL="171450" indent="-171450">
              <a:buFont typeface="Arial" panose="020B0604020202020204" pitchFamily="34" charset="0"/>
              <a:buChar char="•"/>
            </a:pPr>
            <a:r>
              <a:rPr lang="sv-SE" sz="1050" dirty="0">
                <a:solidFill>
                  <a:schemeClr val="tx1"/>
                </a:solidFill>
              </a:rPr>
              <a:t>    </a:t>
            </a:r>
            <a:r>
              <a:rPr lang="sv-SE" sz="1050" u="sng" dirty="0">
                <a:solidFill>
                  <a:schemeClr val="accent1">
                    <a:lumMod val="75000"/>
                  </a:schemeClr>
                </a:solidFill>
              </a:rPr>
              <a:t>Europeiska bankmyndigheten (</a:t>
            </a:r>
            <a:r>
              <a:rPr lang="sv-SE" sz="1050" u="sng" dirty="0" err="1">
                <a:solidFill>
                  <a:schemeClr val="accent1">
                    <a:lumMod val="75000"/>
                  </a:schemeClr>
                </a:solidFill>
              </a:rPr>
              <a:t>European</a:t>
            </a:r>
            <a:r>
              <a:rPr lang="sv-SE" sz="1050" u="sng" dirty="0">
                <a:solidFill>
                  <a:schemeClr val="accent1">
                    <a:lumMod val="75000"/>
                  </a:schemeClr>
                </a:solidFill>
              </a:rPr>
              <a:t> </a:t>
            </a:r>
            <a:r>
              <a:rPr lang="sv-SE" sz="1050" u="sng" dirty="0" err="1">
                <a:solidFill>
                  <a:schemeClr val="accent1">
                    <a:lumMod val="75000"/>
                  </a:schemeClr>
                </a:solidFill>
              </a:rPr>
              <a:t>Banking</a:t>
            </a:r>
            <a:r>
              <a:rPr lang="sv-SE" sz="1050" u="sng" dirty="0">
                <a:solidFill>
                  <a:schemeClr val="accent1">
                    <a:lumMod val="75000"/>
                  </a:schemeClr>
                </a:solidFill>
              </a:rPr>
              <a:t> </a:t>
            </a:r>
            <a:r>
              <a:rPr lang="sv-SE" sz="1050" u="sng" dirty="0" err="1">
                <a:solidFill>
                  <a:schemeClr val="accent1">
                    <a:lumMod val="75000"/>
                  </a:schemeClr>
                </a:solidFill>
              </a:rPr>
              <a:t>Authority</a:t>
            </a:r>
            <a:r>
              <a:rPr lang="sv-SE" sz="1050" u="sng" dirty="0">
                <a:solidFill>
                  <a:schemeClr val="accent1">
                    <a:lumMod val="75000"/>
                  </a:schemeClr>
                </a:solidFill>
              </a:rPr>
              <a:t>), eba.europa.eu</a:t>
            </a:r>
          </a:p>
          <a:p>
            <a:pPr marL="171450" indent="-171450">
              <a:buFont typeface="Arial" panose="020B0604020202020204" pitchFamily="34" charset="0"/>
              <a:buChar char="•"/>
            </a:pPr>
            <a:r>
              <a:rPr lang="sv-SE" sz="1050" dirty="0">
                <a:solidFill>
                  <a:schemeClr val="tx1"/>
                </a:solidFill>
              </a:rPr>
              <a:t>    </a:t>
            </a:r>
            <a:r>
              <a:rPr lang="sv-SE" sz="1050" u="sng" dirty="0">
                <a:solidFill>
                  <a:schemeClr val="accent1">
                    <a:lumMod val="75000"/>
                  </a:schemeClr>
                </a:solidFill>
              </a:rPr>
              <a:t>Europeiska försäkrings- och tjänstepensionsmyndigheten (</a:t>
            </a:r>
            <a:r>
              <a:rPr lang="sv-SE" sz="1050" u="sng" dirty="0" err="1">
                <a:solidFill>
                  <a:schemeClr val="accent1">
                    <a:lumMod val="75000"/>
                  </a:schemeClr>
                </a:solidFill>
              </a:rPr>
              <a:t>European</a:t>
            </a:r>
            <a:r>
              <a:rPr lang="sv-SE" sz="1050" u="sng" dirty="0">
                <a:solidFill>
                  <a:schemeClr val="accent1">
                    <a:lumMod val="75000"/>
                  </a:schemeClr>
                </a:solidFill>
              </a:rPr>
              <a:t> Insurance and </a:t>
            </a:r>
            <a:r>
              <a:rPr lang="sv-SE" sz="1050" u="sng" dirty="0" err="1">
                <a:solidFill>
                  <a:schemeClr val="accent1">
                    <a:lumMod val="75000"/>
                  </a:schemeClr>
                </a:solidFill>
              </a:rPr>
              <a:t>Occupational</a:t>
            </a:r>
            <a:r>
              <a:rPr lang="sv-SE" sz="1050" u="sng" dirty="0">
                <a:solidFill>
                  <a:schemeClr val="accent1">
                    <a:lumMod val="75000"/>
                  </a:schemeClr>
                </a:solidFill>
              </a:rPr>
              <a:t> Pensions </a:t>
            </a:r>
            <a:r>
              <a:rPr lang="sv-SE" sz="1050" u="sng" dirty="0" err="1">
                <a:solidFill>
                  <a:schemeClr val="accent1">
                    <a:lumMod val="75000"/>
                  </a:schemeClr>
                </a:solidFill>
              </a:rPr>
              <a:t>Authority</a:t>
            </a:r>
            <a:r>
              <a:rPr lang="sv-SE" sz="1050" u="sng" dirty="0">
                <a:solidFill>
                  <a:schemeClr val="accent1">
                    <a:lumMod val="75000"/>
                  </a:schemeClr>
                </a:solidFill>
              </a:rPr>
              <a:t>), eiopa.europa.eu</a:t>
            </a:r>
          </a:p>
          <a:p>
            <a:pPr marL="171450" indent="-171450">
              <a:buFont typeface="Arial" panose="020B0604020202020204" pitchFamily="34" charset="0"/>
              <a:buChar char="•"/>
            </a:pPr>
            <a:r>
              <a:rPr lang="sv-SE" sz="1050" dirty="0">
                <a:solidFill>
                  <a:schemeClr val="tx1"/>
                </a:solidFill>
              </a:rPr>
              <a:t>    </a:t>
            </a:r>
            <a:r>
              <a:rPr lang="sv-SE" sz="1050" u="sng" dirty="0">
                <a:solidFill>
                  <a:schemeClr val="accent1">
                    <a:lumMod val="75000"/>
                  </a:schemeClr>
                </a:solidFill>
              </a:rPr>
              <a:t>Europeiska värdepappers- och marknadsmyndigheten (</a:t>
            </a:r>
            <a:r>
              <a:rPr lang="sv-SE" sz="1050" u="sng" dirty="0" err="1">
                <a:solidFill>
                  <a:schemeClr val="accent1">
                    <a:lumMod val="75000"/>
                  </a:schemeClr>
                </a:solidFill>
              </a:rPr>
              <a:t>European</a:t>
            </a:r>
            <a:r>
              <a:rPr lang="sv-SE" sz="1050" u="sng" dirty="0">
                <a:solidFill>
                  <a:schemeClr val="accent1">
                    <a:lumMod val="75000"/>
                  </a:schemeClr>
                </a:solidFill>
              </a:rPr>
              <a:t> </a:t>
            </a:r>
            <a:r>
              <a:rPr lang="sv-SE" sz="1050" u="sng" dirty="0" err="1">
                <a:solidFill>
                  <a:schemeClr val="accent1">
                    <a:lumMod val="75000"/>
                  </a:schemeClr>
                </a:solidFill>
              </a:rPr>
              <a:t>Securities</a:t>
            </a:r>
            <a:r>
              <a:rPr lang="sv-SE" sz="1050" u="sng" dirty="0">
                <a:solidFill>
                  <a:schemeClr val="accent1">
                    <a:lumMod val="75000"/>
                  </a:schemeClr>
                </a:solidFill>
              </a:rPr>
              <a:t> and Markets </a:t>
            </a:r>
            <a:r>
              <a:rPr lang="sv-SE" sz="1050" u="sng" dirty="0" err="1">
                <a:solidFill>
                  <a:schemeClr val="accent1">
                    <a:lumMod val="75000"/>
                  </a:schemeClr>
                </a:solidFill>
              </a:rPr>
              <a:t>Authority</a:t>
            </a:r>
            <a:r>
              <a:rPr lang="sv-SE" sz="1050" u="sng" dirty="0">
                <a:solidFill>
                  <a:schemeClr val="accent1">
                    <a:lumMod val="75000"/>
                  </a:schemeClr>
                </a:solidFill>
              </a:rPr>
              <a:t>), esma.europa.eu</a:t>
            </a:r>
          </a:p>
          <a:p>
            <a:endParaRPr lang="sv-SE" sz="1050" dirty="0">
              <a:solidFill>
                <a:schemeClr val="tx1"/>
              </a:solidFill>
            </a:endParaRPr>
          </a:p>
          <a:p>
            <a:r>
              <a:rPr lang="sv-SE" sz="1050" dirty="0">
                <a:solidFill>
                  <a:schemeClr val="tx1"/>
                </a:solidFill>
              </a:rPr>
              <a:t>Myndigheternas uppgift är att harmonisera regler och samordna tillsynen inom EU. De lämnar dessutom förslag till tekniska standarder som EU-kommissionen sedan antar som förordningar eller beslut</a:t>
            </a:r>
            <a:r>
              <a:rPr lang="sv-SE" sz="1050" dirty="0" smtClean="0">
                <a:solidFill>
                  <a:schemeClr val="tx1"/>
                </a:solidFill>
              </a:rPr>
              <a:t>.</a:t>
            </a:r>
          </a:p>
          <a:p>
            <a:endParaRPr lang="sv-SE" sz="1050" dirty="0">
              <a:solidFill>
                <a:schemeClr val="tx1"/>
              </a:solidFill>
            </a:endParaRPr>
          </a:p>
          <a:p>
            <a:r>
              <a:rPr lang="sv-SE" sz="1050" b="1" dirty="0">
                <a:solidFill>
                  <a:schemeClr val="tx1"/>
                </a:solidFill>
              </a:rPr>
              <a:t>Läs mer</a:t>
            </a:r>
          </a:p>
          <a:p>
            <a:endParaRPr lang="sv-SE" sz="1050" dirty="0">
              <a:solidFill>
                <a:schemeClr val="tx1"/>
              </a:solidFill>
            </a:endParaRPr>
          </a:p>
          <a:p>
            <a:pPr marL="171450" indent="-171450">
              <a:buFont typeface="Arial" panose="020B0604020202020204" pitchFamily="34" charset="0"/>
              <a:buChar char="•"/>
            </a:pPr>
            <a:r>
              <a:rPr lang="sv-SE" sz="1050" dirty="0">
                <a:solidFill>
                  <a:schemeClr val="tx1"/>
                </a:solidFill>
              </a:rPr>
              <a:t>    EU-myndigheter, fi.se</a:t>
            </a:r>
          </a:p>
          <a:p>
            <a:pPr marL="171450" indent="-171450">
              <a:buFont typeface="Arial" panose="020B0604020202020204" pitchFamily="34" charset="0"/>
              <a:buChar char="•"/>
            </a:pPr>
            <a:r>
              <a:rPr lang="sv-SE" sz="1050" dirty="0">
                <a:solidFill>
                  <a:schemeClr val="tx1"/>
                </a:solidFill>
              </a:rPr>
              <a:t>    </a:t>
            </a:r>
            <a:r>
              <a:rPr lang="sv-SE" sz="1050" dirty="0" err="1">
                <a:solidFill>
                  <a:schemeClr val="tx1"/>
                </a:solidFill>
              </a:rPr>
              <a:t>Financial</a:t>
            </a:r>
            <a:r>
              <a:rPr lang="sv-SE" sz="1050" dirty="0">
                <a:solidFill>
                  <a:schemeClr val="tx1"/>
                </a:solidFill>
              </a:rPr>
              <a:t> services, ec.europa.eu</a:t>
            </a:r>
          </a:p>
          <a:p>
            <a:pPr marL="171450" indent="-171450">
              <a:buFont typeface="Arial" panose="020B0604020202020204" pitchFamily="34" charset="0"/>
              <a:buChar char="•"/>
            </a:pPr>
            <a:r>
              <a:rPr lang="sv-SE" sz="1050" dirty="0">
                <a:solidFill>
                  <a:schemeClr val="tx1"/>
                </a:solidFill>
              </a:rPr>
              <a:t>    </a:t>
            </a:r>
            <a:r>
              <a:rPr lang="sv-SE" sz="1050" dirty="0" err="1">
                <a:solidFill>
                  <a:schemeClr val="tx1"/>
                </a:solidFill>
              </a:rPr>
              <a:t>Financial</a:t>
            </a:r>
            <a:r>
              <a:rPr lang="sv-SE" sz="1050" dirty="0">
                <a:solidFill>
                  <a:schemeClr val="tx1"/>
                </a:solidFill>
              </a:rPr>
              <a:t> services policy, ec.europa.eu </a:t>
            </a:r>
          </a:p>
          <a:p>
            <a:endParaRPr lang="sv-SE" sz="1200" dirty="0">
              <a:solidFill>
                <a:schemeClr val="tx1"/>
              </a:solidFill>
            </a:endParaRPr>
          </a:p>
        </p:txBody>
      </p:sp>
      <p:sp>
        <p:nvSpPr>
          <p:cNvPr id="19" name="Rectangle 18"/>
          <p:cNvSpPr/>
          <p:nvPr/>
        </p:nvSpPr>
        <p:spPr>
          <a:xfrm>
            <a:off x="177603" y="1216855"/>
            <a:ext cx="1501568" cy="3012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OMVÄRLDEN</a:t>
            </a:r>
            <a:endParaRPr lang="sv-SE" b="1" dirty="0">
              <a:solidFill>
                <a:schemeClr val="tx1"/>
              </a:solidFill>
            </a:endParaRPr>
          </a:p>
        </p:txBody>
      </p:sp>
      <p:sp>
        <p:nvSpPr>
          <p:cNvPr id="2" name="Oval 1">
            <a:hlinkClick r:id="rId2" action="ppaction://hlinksldjump"/>
          </p:cNvPr>
          <p:cNvSpPr/>
          <p:nvPr/>
        </p:nvSpPr>
        <p:spPr>
          <a:xfrm>
            <a:off x="390440" y="2186247"/>
            <a:ext cx="146527" cy="141317"/>
          </a:xfrm>
          <a:prstGeom prst="ellipse">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3" name="Oval 22"/>
          <p:cNvSpPr/>
          <p:nvPr/>
        </p:nvSpPr>
        <p:spPr>
          <a:xfrm>
            <a:off x="692469" y="2186246"/>
            <a:ext cx="146527" cy="141317"/>
          </a:xfrm>
          <a:prstGeom prst="ellipse">
            <a:avLst/>
          </a:prstGeom>
          <a:solidFill>
            <a:srgbClr val="005A4D"/>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1" name="Rectangle 20">
            <a:hlinkClick r:id="rId3" action="ppaction://hlinksldjump"/>
          </p:cNvPr>
          <p:cNvSpPr/>
          <p:nvPr/>
        </p:nvSpPr>
        <p:spPr>
          <a:xfrm>
            <a:off x="0" y="0"/>
            <a:ext cx="3324113" cy="8895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22" name="Picture 70"/>
          <p:cNvPicPr>
            <a:picLocks noChangeAspect="1"/>
          </p:cNvPicPr>
          <p:nvPr/>
        </p:nvPicPr>
        <p:blipFill>
          <a:blip r:embed="rId4">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25" name="Rounded Rectangle 129">
            <a:hlinkClick r:id="rId3" action="ppaction://hlinksldjump"/>
          </p:cNvPr>
          <p:cNvSpPr/>
          <p:nvPr/>
        </p:nvSpPr>
        <p:spPr>
          <a:xfrm>
            <a:off x="380704" y="5922512"/>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a:t>
            </a:r>
            <a:r>
              <a:rPr lang="en-GB" sz="1400" cap="all" dirty="0" smtClean="0"/>
              <a:t> till </a:t>
            </a:r>
            <a:r>
              <a:rPr lang="sv-SE" sz="1400" cap="all" dirty="0" smtClean="0"/>
              <a:t>Normalläge</a:t>
            </a:r>
            <a:endParaRPr lang="sv-SE" sz="1400" cap="all" dirty="0"/>
          </a:p>
        </p:txBody>
      </p:sp>
      <p:sp>
        <p:nvSpPr>
          <p:cNvPr id="26" name="Rounded Rectangle 129">
            <a:hlinkClick r:id="rId5" action="ppaction://hlinksldjump"/>
          </p:cNvPr>
          <p:cNvSpPr/>
          <p:nvPr/>
        </p:nvSpPr>
        <p:spPr>
          <a:xfrm>
            <a:off x="3716335" y="5915563"/>
            <a:ext cx="2958241" cy="612415"/>
          </a:xfrm>
          <a:prstGeom prst="roundRect">
            <a:avLst/>
          </a:prstGeom>
          <a:solidFill>
            <a:srgbClr val="008A7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cap="all" dirty="0" smtClean="0"/>
              <a:t>Tillbaka till Finansiell oro</a:t>
            </a:r>
            <a:endParaRPr lang="sv-SE" sz="1400" cap="all" dirty="0"/>
          </a:p>
        </p:txBody>
      </p:sp>
      <p:sp>
        <p:nvSpPr>
          <p:cNvPr id="27" name="Rektangel 26">
            <a:hlinkClick r:id="rId6"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8" name="Rounded Rectangle 43">
            <a:hlinkClick r:id="rId6"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29" name="Rounded Rectangle 47">
            <a:hlinkClick r:id="rId7"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30" name="Rounded Rectangle 101">
            <a:hlinkClick r:id="rId8"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81911383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 name="Picture 70"/>
          <p:cNvPicPr>
            <a:picLocks noChangeAspect="1"/>
          </p:cNvPicPr>
          <p:nvPr/>
        </p:nvPicPr>
        <p:blipFill>
          <a:blip r:embed="rId2">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2" name="Rounded Rectangle 1"/>
          <p:cNvSpPr/>
          <p:nvPr/>
        </p:nvSpPr>
        <p:spPr>
          <a:xfrm>
            <a:off x="4960155" y="1549900"/>
            <a:ext cx="1187364"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RIKSDAGEN</a:t>
            </a:r>
            <a:endParaRPr lang="sv-SE" sz="1100" b="1" dirty="0"/>
          </a:p>
        </p:txBody>
      </p:sp>
      <p:cxnSp>
        <p:nvCxnSpPr>
          <p:cNvPr id="92" name="Straight Arrow Connector 91"/>
          <p:cNvCxnSpPr/>
          <p:nvPr/>
        </p:nvCxnSpPr>
        <p:spPr>
          <a:xfrm flipV="1">
            <a:off x="3466591" y="4775198"/>
            <a:ext cx="0" cy="515216"/>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93" name="Straight Connector 92"/>
          <p:cNvCxnSpPr/>
          <p:nvPr/>
        </p:nvCxnSpPr>
        <p:spPr>
          <a:xfrm>
            <a:off x="3466591" y="5290414"/>
            <a:ext cx="4974744"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94" name="Straight Connector 93"/>
          <p:cNvCxnSpPr/>
          <p:nvPr/>
        </p:nvCxnSpPr>
        <p:spPr>
          <a:xfrm flipV="1">
            <a:off x="8441335" y="3595425"/>
            <a:ext cx="0" cy="1694989"/>
          </a:xfrm>
          <a:prstGeom prst="line">
            <a:avLst/>
          </a:prstGeom>
        </p:spPr>
        <p:style>
          <a:lnRef idx="3">
            <a:schemeClr val="accent4"/>
          </a:lnRef>
          <a:fillRef idx="0">
            <a:schemeClr val="accent4"/>
          </a:fillRef>
          <a:effectRef idx="2">
            <a:schemeClr val="accent4"/>
          </a:effectRef>
          <a:fontRef idx="minor">
            <a:schemeClr val="tx1"/>
          </a:fontRef>
        </p:style>
      </p:cxnSp>
      <p:sp>
        <p:nvSpPr>
          <p:cNvPr id="27" name="Rounded Rectangle 26"/>
          <p:cNvSpPr/>
          <p:nvPr/>
        </p:nvSpPr>
        <p:spPr>
          <a:xfrm>
            <a:off x="3302436" y="3464861"/>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RIKSBANKEN</a:t>
            </a:r>
            <a:endParaRPr lang="sv-SE" sz="1100" b="1" dirty="0"/>
          </a:p>
        </p:txBody>
      </p:sp>
      <p:sp>
        <p:nvSpPr>
          <p:cNvPr id="28" name="Rounded Rectangle 27"/>
          <p:cNvSpPr/>
          <p:nvPr/>
        </p:nvSpPr>
        <p:spPr>
          <a:xfrm>
            <a:off x="3302436" y="4239647"/>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BANKER</a:t>
            </a:r>
            <a:endParaRPr lang="sv-SE" sz="1100" b="1" dirty="0"/>
          </a:p>
        </p:txBody>
      </p:sp>
      <p:sp>
        <p:nvSpPr>
          <p:cNvPr id="29" name="Rounded Rectangle 28"/>
          <p:cNvSpPr/>
          <p:nvPr/>
        </p:nvSpPr>
        <p:spPr>
          <a:xfrm>
            <a:off x="4958162" y="3464861"/>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solidFill>
                  <a:schemeClr val="lt1"/>
                </a:solidFill>
              </a:rPr>
              <a:t>RIKSGÄLDEN</a:t>
            </a:r>
            <a:endParaRPr lang="sv-SE" sz="1100" b="1" dirty="0">
              <a:solidFill>
                <a:schemeClr val="lt1"/>
              </a:solidFill>
            </a:endParaRPr>
          </a:p>
        </p:txBody>
      </p:sp>
      <p:sp>
        <p:nvSpPr>
          <p:cNvPr id="30" name="Rounded Rectangle 29"/>
          <p:cNvSpPr/>
          <p:nvPr/>
        </p:nvSpPr>
        <p:spPr>
          <a:xfrm>
            <a:off x="6613864" y="3464861"/>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FINANS-</a:t>
            </a:r>
          </a:p>
          <a:p>
            <a:pPr algn="ctr"/>
            <a:r>
              <a:rPr lang="en-GB" sz="1100" b="1" dirty="0"/>
              <a:t>INSPEKTIONEN</a:t>
            </a:r>
            <a:endParaRPr lang="sv-SE" sz="1100" b="1" dirty="0"/>
          </a:p>
        </p:txBody>
      </p:sp>
      <p:sp>
        <p:nvSpPr>
          <p:cNvPr id="31" name="Rounded Rectangle 30"/>
          <p:cNvSpPr/>
          <p:nvPr/>
        </p:nvSpPr>
        <p:spPr>
          <a:xfrm>
            <a:off x="6613864" y="4239647"/>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FÖRSÄKRINGS-</a:t>
            </a:r>
          </a:p>
          <a:p>
            <a:pPr algn="ctr"/>
            <a:r>
              <a:rPr lang="en-GB" sz="1100" b="1" dirty="0"/>
              <a:t>BOLAG</a:t>
            </a:r>
            <a:endParaRPr lang="sv-SE" sz="1100" b="1" dirty="0"/>
          </a:p>
        </p:txBody>
      </p:sp>
      <p:sp>
        <p:nvSpPr>
          <p:cNvPr id="32" name="Rounded Rectangle 31"/>
          <p:cNvSpPr/>
          <p:nvPr/>
        </p:nvSpPr>
        <p:spPr>
          <a:xfrm>
            <a:off x="4952389" y="2290907"/>
            <a:ext cx="1187365" cy="96897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REGERINGEN</a:t>
            </a:r>
          </a:p>
          <a:p>
            <a:pPr algn="ctr"/>
            <a:endParaRPr lang="en-GB" sz="1100" b="1" dirty="0"/>
          </a:p>
          <a:p>
            <a:pPr algn="ctr"/>
            <a:r>
              <a:rPr lang="en-GB" sz="900" b="1" dirty="0"/>
              <a:t>FINANS-</a:t>
            </a:r>
          </a:p>
          <a:p>
            <a:pPr algn="ctr"/>
            <a:r>
              <a:rPr lang="en-GB" sz="900" b="1" dirty="0"/>
              <a:t>DEPARTEMENTET</a:t>
            </a:r>
            <a:endParaRPr lang="sv-SE" sz="900" b="1" dirty="0"/>
          </a:p>
        </p:txBody>
      </p:sp>
      <p:sp>
        <p:nvSpPr>
          <p:cNvPr id="33" name="Rounded Rectangle 32"/>
          <p:cNvSpPr/>
          <p:nvPr/>
        </p:nvSpPr>
        <p:spPr>
          <a:xfrm>
            <a:off x="4965346" y="4239647"/>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solidFill>
                  <a:schemeClr val="lt1"/>
                </a:solidFill>
              </a:rPr>
              <a:t>FÖRETAG &amp;</a:t>
            </a:r>
          </a:p>
          <a:p>
            <a:pPr algn="ctr"/>
            <a:r>
              <a:rPr lang="en-GB" sz="1100" b="1" dirty="0">
                <a:solidFill>
                  <a:schemeClr val="lt1"/>
                </a:solidFill>
              </a:rPr>
              <a:t>HUSHÅLL</a:t>
            </a:r>
            <a:endParaRPr lang="sv-SE" sz="1100" b="1" dirty="0">
              <a:solidFill>
                <a:schemeClr val="lt1"/>
              </a:solidFill>
            </a:endParaRPr>
          </a:p>
        </p:txBody>
      </p:sp>
      <p:cxnSp>
        <p:nvCxnSpPr>
          <p:cNvPr id="128" name="Straight Arrow Connector 127"/>
          <p:cNvCxnSpPr/>
          <p:nvPr/>
        </p:nvCxnSpPr>
        <p:spPr>
          <a:xfrm flipV="1">
            <a:off x="3633576" y="4808483"/>
            <a:ext cx="0" cy="295259"/>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8" name="Straight Arrow Connector 7"/>
          <p:cNvCxnSpPr/>
          <p:nvPr/>
        </p:nvCxnSpPr>
        <p:spPr>
          <a:xfrm>
            <a:off x="7460302" y="3356485"/>
            <a:ext cx="0" cy="108376"/>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18" name="Straight Arrow Connector 17"/>
          <p:cNvCxnSpPr/>
          <p:nvPr/>
        </p:nvCxnSpPr>
        <p:spPr>
          <a:xfrm>
            <a:off x="3633576" y="3356485"/>
            <a:ext cx="0" cy="108376"/>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20" name="Straight Connector 19"/>
          <p:cNvCxnSpPr/>
          <p:nvPr/>
        </p:nvCxnSpPr>
        <p:spPr>
          <a:xfrm>
            <a:off x="3633576" y="3356485"/>
            <a:ext cx="3826726" cy="0"/>
          </a:xfrm>
          <a:prstGeom prst="line">
            <a:avLst/>
          </a:prstGeom>
          <a:ln/>
        </p:spPr>
        <p:style>
          <a:lnRef idx="3">
            <a:schemeClr val="accent4"/>
          </a:lnRef>
          <a:fillRef idx="0">
            <a:schemeClr val="accent4"/>
          </a:fillRef>
          <a:effectRef idx="2">
            <a:schemeClr val="accent4"/>
          </a:effectRef>
          <a:fontRef idx="minor">
            <a:schemeClr val="tx1"/>
          </a:fontRef>
        </p:style>
      </p:cxnSp>
      <p:cxnSp>
        <p:nvCxnSpPr>
          <p:cNvPr id="24" name="Straight Arrow Connector 23"/>
          <p:cNvCxnSpPr>
            <a:stCxn id="32" idx="2"/>
            <a:endCxn id="29" idx="0"/>
          </p:cNvCxnSpPr>
          <p:nvPr/>
        </p:nvCxnSpPr>
        <p:spPr>
          <a:xfrm>
            <a:off x="5546071" y="3259877"/>
            <a:ext cx="5773" cy="204984"/>
          </a:xfrm>
          <a:prstGeom prst="straightConnector1">
            <a:avLst/>
          </a:prstGeom>
          <a:ln>
            <a:headEnd type="triangle"/>
            <a:tailEnd type="triangle"/>
          </a:ln>
        </p:spPr>
        <p:style>
          <a:lnRef idx="3">
            <a:schemeClr val="accent4"/>
          </a:lnRef>
          <a:fillRef idx="0">
            <a:schemeClr val="accent4"/>
          </a:fillRef>
          <a:effectRef idx="2">
            <a:schemeClr val="accent4"/>
          </a:effectRef>
          <a:fontRef idx="minor">
            <a:schemeClr val="tx1"/>
          </a:fontRef>
        </p:style>
      </p:cxnSp>
      <p:cxnSp>
        <p:nvCxnSpPr>
          <p:cNvPr id="46" name="Straight Arrow Connector 45"/>
          <p:cNvCxnSpPr>
            <a:stCxn id="29" idx="2"/>
            <a:endCxn id="33" idx="0"/>
          </p:cNvCxnSpPr>
          <p:nvPr/>
        </p:nvCxnSpPr>
        <p:spPr>
          <a:xfrm>
            <a:off x="5551845" y="4000411"/>
            <a:ext cx="7183" cy="239236"/>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50" name="Straight Connector 49"/>
          <p:cNvCxnSpPr/>
          <p:nvPr/>
        </p:nvCxnSpPr>
        <p:spPr>
          <a:xfrm flipH="1">
            <a:off x="2930850" y="4678128"/>
            <a:ext cx="371586"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53" name="Straight Connector 52"/>
          <p:cNvCxnSpPr/>
          <p:nvPr/>
        </p:nvCxnSpPr>
        <p:spPr>
          <a:xfrm flipV="1">
            <a:off x="2930850" y="3659001"/>
            <a:ext cx="6957" cy="1019126"/>
          </a:xfrm>
          <a:prstGeom prst="line">
            <a:avLst/>
          </a:prstGeom>
        </p:spPr>
        <p:style>
          <a:lnRef idx="3">
            <a:schemeClr val="accent4"/>
          </a:lnRef>
          <a:fillRef idx="0">
            <a:schemeClr val="accent4"/>
          </a:fillRef>
          <a:effectRef idx="2">
            <a:schemeClr val="accent4"/>
          </a:effectRef>
          <a:fontRef idx="minor">
            <a:schemeClr val="tx1"/>
          </a:fontRef>
        </p:style>
      </p:cxnSp>
      <p:cxnSp>
        <p:nvCxnSpPr>
          <p:cNvPr id="55" name="Straight Arrow Connector 54"/>
          <p:cNvCxnSpPr/>
          <p:nvPr/>
        </p:nvCxnSpPr>
        <p:spPr>
          <a:xfrm>
            <a:off x="2930850" y="3659000"/>
            <a:ext cx="371586"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65" name="Straight Connector 64"/>
          <p:cNvCxnSpPr/>
          <p:nvPr/>
        </p:nvCxnSpPr>
        <p:spPr>
          <a:xfrm flipH="1">
            <a:off x="3202200" y="3939325"/>
            <a:ext cx="100236"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67" name="Straight Connector 66"/>
          <p:cNvCxnSpPr/>
          <p:nvPr/>
        </p:nvCxnSpPr>
        <p:spPr>
          <a:xfrm>
            <a:off x="3202200" y="3939325"/>
            <a:ext cx="0" cy="388279"/>
          </a:xfrm>
          <a:prstGeom prst="line">
            <a:avLst/>
          </a:prstGeom>
        </p:spPr>
        <p:style>
          <a:lnRef idx="3">
            <a:schemeClr val="accent4"/>
          </a:lnRef>
          <a:fillRef idx="0">
            <a:schemeClr val="accent4"/>
          </a:fillRef>
          <a:effectRef idx="2">
            <a:schemeClr val="accent4"/>
          </a:effectRef>
          <a:fontRef idx="minor">
            <a:schemeClr val="tx1"/>
          </a:fontRef>
        </p:style>
      </p:cxnSp>
      <p:cxnSp>
        <p:nvCxnSpPr>
          <p:cNvPr id="69" name="Straight Arrow Connector 68"/>
          <p:cNvCxnSpPr/>
          <p:nvPr/>
        </p:nvCxnSpPr>
        <p:spPr>
          <a:xfrm>
            <a:off x="3209157" y="4327604"/>
            <a:ext cx="93278"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73" name="Straight Arrow Connector 72"/>
          <p:cNvCxnSpPr>
            <a:stCxn id="28" idx="3"/>
            <a:endCxn id="33" idx="1"/>
          </p:cNvCxnSpPr>
          <p:nvPr/>
        </p:nvCxnSpPr>
        <p:spPr>
          <a:xfrm>
            <a:off x="4489799" y="4507422"/>
            <a:ext cx="475547"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75" name="Straight Connector 74"/>
          <p:cNvCxnSpPr/>
          <p:nvPr/>
        </p:nvCxnSpPr>
        <p:spPr>
          <a:xfrm flipH="1">
            <a:off x="4788551" y="4327604"/>
            <a:ext cx="176795"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77" name="Straight Connector 76"/>
          <p:cNvCxnSpPr/>
          <p:nvPr/>
        </p:nvCxnSpPr>
        <p:spPr>
          <a:xfrm flipV="1">
            <a:off x="4788551" y="3871701"/>
            <a:ext cx="0" cy="455903"/>
          </a:xfrm>
          <a:prstGeom prst="line">
            <a:avLst/>
          </a:prstGeom>
        </p:spPr>
        <p:style>
          <a:lnRef idx="3">
            <a:schemeClr val="accent4"/>
          </a:lnRef>
          <a:fillRef idx="0">
            <a:schemeClr val="accent4"/>
          </a:fillRef>
          <a:effectRef idx="2">
            <a:schemeClr val="accent4"/>
          </a:effectRef>
          <a:fontRef idx="minor">
            <a:schemeClr val="tx1"/>
          </a:fontRef>
        </p:style>
      </p:cxnSp>
      <p:cxnSp>
        <p:nvCxnSpPr>
          <p:cNvPr id="80" name="Straight Arrow Connector 79"/>
          <p:cNvCxnSpPr/>
          <p:nvPr/>
        </p:nvCxnSpPr>
        <p:spPr>
          <a:xfrm flipH="1">
            <a:off x="4489799" y="3886635"/>
            <a:ext cx="312666"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95" name="Straight Arrow Connector 94"/>
          <p:cNvCxnSpPr/>
          <p:nvPr/>
        </p:nvCxnSpPr>
        <p:spPr>
          <a:xfrm flipH="1">
            <a:off x="7801228" y="3595425"/>
            <a:ext cx="640107"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96" name="Straight Arrow Connector 95"/>
          <p:cNvCxnSpPr/>
          <p:nvPr/>
        </p:nvCxnSpPr>
        <p:spPr>
          <a:xfrm flipH="1">
            <a:off x="7891678" y="4490277"/>
            <a:ext cx="549657"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85" name="Straight Arrow Connector 84"/>
          <p:cNvCxnSpPr/>
          <p:nvPr/>
        </p:nvCxnSpPr>
        <p:spPr>
          <a:xfrm flipH="1">
            <a:off x="6139754" y="2923403"/>
            <a:ext cx="109912"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89" name="Straight Connector 88"/>
          <p:cNvCxnSpPr/>
          <p:nvPr/>
        </p:nvCxnSpPr>
        <p:spPr>
          <a:xfrm>
            <a:off x="6249665" y="2923403"/>
            <a:ext cx="0" cy="809233"/>
          </a:xfrm>
          <a:prstGeom prst="line">
            <a:avLst/>
          </a:prstGeom>
        </p:spPr>
        <p:style>
          <a:lnRef idx="3">
            <a:schemeClr val="accent1"/>
          </a:lnRef>
          <a:fillRef idx="0">
            <a:schemeClr val="accent1"/>
          </a:fillRef>
          <a:effectRef idx="2">
            <a:schemeClr val="accent1"/>
          </a:effectRef>
          <a:fontRef idx="minor">
            <a:schemeClr val="tx1"/>
          </a:fontRef>
        </p:style>
      </p:cxnSp>
      <p:cxnSp>
        <p:nvCxnSpPr>
          <p:cNvPr id="91" name="Straight Arrow Connector 90"/>
          <p:cNvCxnSpPr>
            <a:endCxn id="29" idx="3"/>
          </p:cNvCxnSpPr>
          <p:nvPr/>
        </p:nvCxnSpPr>
        <p:spPr>
          <a:xfrm flipH="1">
            <a:off x="6145527" y="3732636"/>
            <a:ext cx="104138"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99" name="Straight Connector 98"/>
          <p:cNvCxnSpPr/>
          <p:nvPr/>
        </p:nvCxnSpPr>
        <p:spPr>
          <a:xfrm>
            <a:off x="6145527" y="3871701"/>
            <a:ext cx="104138" cy="0"/>
          </a:xfrm>
          <a:prstGeom prst="line">
            <a:avLst/>
          </a:prstGeom>
        </p:spPr>
        <p:style>
          <a:lnRef idx="3">
            <a:schemeClr val="accent1"/>
          </a:lnRef>
          <a:fillRef idx="0">
            <a:schemeClr val="accent1"/>
          </a:fillRef>
          <a:effectRef idx="2">
            <a:schemeClr val="accent1"/>
          </a:effectRef>
          <a:fontRef idx="minor">
            <a:schemeClr val="tx1"/>
          </a:fontRef>
        </p:style>
      </p:cxnSp>
      <p:grpSp>
        <p:nvGrpSpPr>
          <p:cNvPr id="3" name="Grupp 2"/>
          <p:cNvGrpSpPr/>
          <p:nvPr/>
        </p:nvGrpSpPr>
        <p:grpSpPr>
          <a:xfrm>
            <a:off x="3626618" y="1817675"/>
            <a:ext cx="4572592" cy="3271133"/>
            <a:chOff x="3626618" y="1817675"/>
            <a:chExt cx="4572592" cy="3271133"/>
          </a:xfrm>
        </p:grpSpPr>
        <p:cxnSp>
          <p:nvCxnSpPr>
            <p:cNvPr id="45" name="Straight Connector 44"/>
            <p:cNvCxnSpPr>
              <a:stCxn id="2" idx="1"/>
            </p:cNvCxnSpPr>
            <p:nvPr/>
          </p:nvCxnSpPr>
          <p:spPr>
            <a:xfrm flipH="1">
              <a:off x="4489798" y="1817675"/>
              <a:ext cx="470355" cy="0"/>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47" name="Straight Connector 46"/>
            <p:cNvCxnSpPr/>
            <p:nvPr/>
          </p:nvCxnSpPr>
          <p:spPr>
            <a:xfrm>
              <a:off x="4489798" y="1817675"/>
              <a:ext cx="0" cy="1180397"/>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49" name="Straight Connector 48"/>
            <p:cNvCxnSpPr/>
            <p:nvPr/>
          </p:nvCxnSpPr>
          <p:spPr>
            <a:xfrm flipH="1">
              <a:off x="3896118" y="2990606"/>
              <a:ext cx="593686" cy="7467"/>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51" name="Straight Arrow Connector 50"/>
            <p:cNvCxnSpPr>
              <a:endCxn id="27" idx="0"/>
            </p:cNvCxnSpPr>
            <p:nvPr/>
          </p:nvCxnSpPr>
          <p:spPr>
            <a:xfrm>
              <a:off x="3896118" y="2998072"/>
              <a:ext cx="0" cy="466788"/>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56" name="Straight Connector 55"/>
            <p:cNvCxnSpPr/>
            <p:nvPr/>
          </p:nvCxnSpPr>
          <p:spPr>
            <a:xfrm flipH="1">
              <a:off x="4705059" y="1975106"/>
              <a:ext cx="260286" cy="0"/>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59" name="Straight Connector 58"/>
            <p:cNvCxnSpPr/>
            <p:nvPr/>
          </p:nvCxnSpPr>
          <p:spPr>
            <a:xfrm>
              <a:off x="4705059" y="1975106"/>
              <a:ext cx="0" cy="566682"/>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61" name="Straight Arrow Connector 60"/>
            <p:cNvCxnSpPr/>
            <p:nvPr/>
          </p:nvCxnSpPr>
          <p:spPr>
            <a:xfrm flipV="1">
              <a:off x="4705059" y="2534269"/>
              <a:ext cx="250320" cy="7519"/>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79" name="Straight Connector 78"/>
            <p:cNvCxnSpPr/>
            <p:nvPr/>
          </p:nvCxnSpPr>
          <p:spPr>
            <a:xfrm flipH="1">
              <a:off x="4705059" y="2990606"/>
              <a:ext cx="260286" cy="0"/>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81" name="Straight Connector 80"/>
            <p:cNvCxnSpPr/>
            <p:nvPr/>
          </p:nvCxnSpPr>
          <p:spPr>
            <a:xfrm>
              <a:off x="4705059" y="2990606"/>
              <a:ext cx="0" cy="668395"/>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04" name="Straight Connector 103"/>
            <p:cNvCxnSpPr>
              <a:stCxn id="32" idx="3"/>
            </p:cNvCxnSpPr>
            <p:nvPr/>
          </p:nvCxnSpPr>
          <p:spPr>
            <a:xfrm flipV="1">
              <a:off x="6139754" y="2774066"/>
              <a:ext cx="1067794" cy="1326"/>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06" name="Straight Arrow Connector 105"/>
            <p:cNvCxnSpPr>
              <a:endCxn id="30" idx="0"/>
            </p:cNvCxnSpPr>
            <p:nvPr/>
          </p:nvCxnSpPr>
          <p:spPr>
            <a:xfrm flipH="1">
              <a:off x="7207547" y="2774065"/>
              <a:ext cx="2278" cy="690795"/>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112" name="Straight Connector 111"/>
            <p:cNvCxnSpPr>
              <a:stCxn id="30" idx="1"/>
            </p:cNvCxnSpPr>
            <p:nvPr/>
          </p:nvCxnSpPr>
          <p:spPr>
            <a:xfrm flipH="1">
              <a:off x="6395776" y="3732636"/>
              <a:ext cx="218088" cy="0"/>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14" name="Straight Connector 113"/>
            <p:cNvCxnSpPr/>
            <p:nvPr/>
          </p:nvCxnSpPr>
          <p:spPr>
            <a:xfrm>
              <a:off x="6388819" y="3732636"/>
              <a:ext cx="0" cy="757641"/>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22" name="Straight Connector 121"/>
            <p:cNvCxnSpPr>
              <a:stCxn id="30" idx="3"/>
            </p:cNvCxnSpPr>
            <p:nvPr/>
          </p:nvCxnSpPr>
          <p:spPr>
            <a:xfrm>
              <a:off x="7801228" y="3732636"/>
              <a:ext cx="397980" cy="0"/>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24" name="Straight Connector 123"/>
            <p:cNvCxnSpPr/>
            <p:nvPr/>
          </p:nvCxnSpPr>
          <p:spPr>
            <a:xfrm>
              <a:off x="8199210" y="3732636"/>
              <a:ext cx="0" cy="1356172"/>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26" name="Straight Connector 125"/>
            <p:cNvCxnSpPr/>
            <p:nvPr/>
          </p:nvCxnSpPr>
          <p:spPr>
            <a:xfrm flipH="1">
              <a:off x="3626618" y="5088808"/>
              <a:ext cx="4572591" cy="0"/>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35" name="Straight Arrow Connector 134"/>
            <p:cNvCxnSpPr/>
            <p:nvPr/>
          </p:nvCxnSpPr>
          <p:spPr>
            <a:xfrm>
              <a:off x="4705059" y="3659000"/>
              <a:ext cx="260286" cy="0"/>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139" name="Straight Arrow Connector 138"/>
            <p:cNvCxnSpPr/>
            <p:nvPr/>
          </p:nvCxnSpPr>
          <p:spPr>
            <a:xfrm>
              <a:off x="6388819" y="4490277"/>
              <a:ext cx="225045" cy="2"/>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101" name="Straight Connector 100"/>
            <p:cNvCxnSpPr/>
            <p:nvPr/>
          </p:nvCxnSpPr>
          <p:spPr>
            <a:xfrm>
              <a:off x="6249665" y="3871701"/>
              <a:ext cx="0" cy="711616"/>
            </a:xfrm>
            <a:prstGeom prst="line">
              <a:avLst/>
            </a:prstGeom>
          </p:spPr>
          <p:style>
            <a:lnRef idx="3">
              <a:schemeClr val="accent1"/>
            </a:lnRef>
            <a:fillRef idx="0">
              <a:schemeClr val="accent1"/>
            </a:fillRef>
            <a:effectRef idx="2">
              <a:schemeClr val="accent1"/>
            </a:effectRef>
            <a:fontRef idx="minor">
              <a:schemeClr val="tx1"/>
            </a:fontRef>
          </p:style>
        </p:cxnSp>
      </p:grpSp>
      <p:cxnSp>
        <p:nvCxnSpPr>
          <p:cNvPr id="103" name="Straight Arrow Connector 102"/>
          <p:cNvCxnSpPr/>
          <p:nvPr/>
        </p:nvCxnSpPr>
        <p:spPr>
          <a:xfrm flipH="1">
            <a:off x="6145527" y="4583317"/>
            <a:ext cx="104138"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09" name="Straight Arrow Connector 108"/>
          <p:cNvCxnSpPr/>
          <p:nvPr/>
        </p:nvCxnSpPr>
        <p:spPr>
          <a:xfrm>
            <a:off x="6152711" y="4678128"/>
            <a:ext cx="461154" cy="0"/>
          </a:xfrm>
          <a:prstGeom prst="straightConnector1">
            <a:avLst/>
          </a:prstGeom>
          <a:ln>
            <a:headEnd type="triangle"/>
            <a:tailEnd type="triangle"/>
          </a:ln>
        </p:spPr>
        <p:style>
          <a:lnRef idx="3">
            <a:schemeClr val="accent1"/>
          </a:lnRef>
          <a:fillRef idx="0">
            <a:schemeClr val="accent1"/>
          </a:fillRef>
          <a:effectRef idx="2">
            <a:schemeClr val="accent1"/>
          </a:effectRef>
          <a:fontRef idx="minor">
            <a:schemeClr val="tx1"/>
          </a:fontRef>
        </p:style>
      </p:cxnSp>
      <p:cxnSp>
        <p:nvCxnSpPr>
          <p:cNvPr id="119" name="Straight Arrow Connector 118"/>
          <p:cNvCxnSpPr/>
          <p:nvPr/>
        </p:nvCxnSpPr>
        <p:spPr>
          <a:xfrm>
            <a:off x="4497009" y="4674395"/>
            <a:ext cx="461154" cy="0"/>
          </a:xfrm>
          <a:prstGeom prst="straightConnector1">
            <a:avLst/>
          </a:prstGeom>
          <a:ln>
            <a:headEnd type="triangle"/>
            <a:tailEnd type="triangle"/>
          </a:ln>
        </p:spPr>
        <p:style>
          <a:lnRef idx="3">
            <a:schemeClr val="accent1"/>
          </a:lnRef>
          <a:fillRef idx="0">
            <a:schemeClr val="accent1"/>
          </a:fillRef>
          <a:effectRef idx="2">
            <a:schemeClr val="accent1"/>
          </a:effectRef>
          <a:fontRef idx="minor">
            <a:schemeClr val="tx1"/>
          </a:fontRef>
        </p:style>
      </p:cxnSp>
      <p:cxnSp>
        <p:nvCxnSpPr>
          <p:cNvPr id="113" name="Straight Connector 112"/>
          <p:cNvCxnSpPr/>
          <p:nvPr/>
        </p:nvCxnSpPr>
        <p:spPr>
          <a:xfrm flipV="1">
            <a:off x="4106699" y="4133044"/>
            <a:ext cx="0" cy="127721"/>
          </a:xfrm>
          <a:prstGeom prst="line">
            <a:avLst/>
          </a:prstGeom>
        </p:spPr>
        <p:style>
          <a:lnRef idx="3">
            <a:schemeClr val="accent1"/>
          </a:lnRef>
          <a:fillRef idx="0">
            <a:schemeClr val="accent1"/>
          </a:fillRef>
          <a:effectRef idx="2">
            <a:schemeClr val="accent1"/>
          </a:effectRef>
          <a:fontRef idx="minor">
            <a:schemeClr val="tx1"/>
          </a:fontRef>
        </p:style>
      </p:cxnSp>
      <p:cxnSp>
        <p:nvCxnSpPr>
          <p:cNvPr id="116" name="Straight Connector 115"/>
          <p:cNvCxnSpPr/>
          <p:nvPr/>
        </p:nvCxnSpPr>
        <p:spPr>
          <a:xfrm>
            <a:off x="4106699" y="4133044"/>
            <a:ext cx="786218"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18" name="Straight Connector 117"/>
          <p:cNvCxnSpPr/>
          <p:nvPr/>
        </p:nvCxnSpPr>
        <p:spPr>
          <a:xfrm flipV="1">
            <a:off x="4899876" y="3871701"/>
            <a:ext cx="0" cy="268809"/>
          </a:xfrm>
          <a:prstGeom prst="line">
            <a:avLst/>
          </a:prstGeom>
        </p:spPr>
        <p:style>
          <a:lnRef idx="3">
            <a:schemeClr val="accent1"/>
          </a:lnRef>
          <a:fillRef idx="0">
            <a:schemeClr val="accent1"/>
          </a:fillRef>
          <a:effectRef idx="2">
            <a:schemeClr val="accent1"/>
          </a:effectRef>
          <a:fontRef idx="minor">
            <a:schemeClr val="tx1"/>
          </a:fontRef>
        </p:style>
      </p:cxnSp>
      <p:cxnSp>
        <p:nvCxnSpPr>
          <p:cNvPr id="121" name="Straight Arrow Connector 120"/>
          <p:cNvCxnSpPr/>
          <p:nvPr/>
        </p:nvCxnSpPr>
        <p:spPr>
          <a:xfrm>
            <a:off x="4892916" y="3886635"/>
            <a:ext cx="72429"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34" name="Straight Connector 133"/>
          <p:cNvCxnSpPr/>
          <p:nvPr/>
        </p:nvCxnSpPr>
        <p:spPr>
          <a:xfrm flipH="1" flipV="1">
            <a:off x="3083920" y="3811966"/>
            <a:ext cx="224059" cy="7467"/>
          </a:xfrm>
          <a:prstGeom prst="line">
            <a:avLst/>
          </a:prstGeom>
        </p:spPr>
        <p:style>
          <a:lnRef idx="3">
            <a:schemeClr val="accent1"/>
          </a:lnRef>
          <a:fillRef idx="0">
            <a:schemeClr val="accent1"/>
          </a:fillRef>
          <a:effectRef idx="2">
            <a:schemeClr val="accent1"/>
          </a:effectRef>
          <a:fontRef idx="minor">
            <a:schemeClr val="tx1"/>
          </a:fontRef>
        </p:style>
      </p:cxnSp>
      <p:cxnSp>
        <p:nvCxnSpPr>
          <p:cNvPr id="137" name="Straight Connector 136"/>
          <p:cNvCxnSpPr/>
          <p:nvPr/>
        </p:nvCxnSpPr>
        <p:spPr>
          <a:xfrm>
            <a:off x="3083920" y="3819432"/>
            <a:ext cx="0" cy="703433"/>
          </a:xfrm>
          <a:prstGeom prst="line">
            <a:avLst/>
          </a:prstGeom>
        </p:spPr>
        <p:style>
          <a:lnRef idx="3">
            <a:schemeClr val="accent1"/>
          </a:lnRef>
          <a:fillRef idx="0">
            <a:schemeClr val="accent1"/>
          </a:fillRef>
          <a:effectRef idx="2">
            <a:schemeClr val="accent1"/>
          </a:effectRef>
          <a:fontRef idx="minor">
            <a:schemeClr val="tx1"/>
          </a:fontRef>
        </p:style>
      </p:cxnSp>
      <p:cxnSp>
        <p:nvCxnSpPr>
          <p:cNvPr id="140" name="Straight Arrow Connector 139"/>
          <p:cNvCxnSpPr>
            <a:endCxn id="28" idx="1"/>
          </p:cNvCxnSpPr>
          <p:nvPr/>
        </p:nvCxnSpPr>
        <p:spPr>
          <a:xfrm>
            <a:off x="3083920" y="4507422"/>
            <a:ext cx="218516"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48" name="Straight Connector 147"/>
          <p:cNvCxnSpPr>
            <a:stCxn id="28" idx="2"/>
          </p:cNvCxnSpPr>
          <p:nvPr/>
        </p:nvCxnSpPr>
        <p:spPr>
          <a:xfrm>
            <a:off x="3896118" y="4775198"/>
            <a:ext cx="0" cy="171739"/>
          </a:xfrm>
          <a:prstGeom prst="line">
            <a:avLst/>
          </a:prstGeom>
        </p:spPr>
        <p:style>
          <a:lnRef idx="3">
            <a:schemeClr val="accent1"/>
          </a:lnRef>
          <a:fillRef idx="0">
            <a:schemeClr val="accent1"/>
          </a:fillRef>
          <a:effectRef idx="2">
            <a:schemeClr val="accent1"/>
          </a:effectRef>
          <a:fontRef idx="minor">
            <a:schemeClr val="tx1"/>
          </a:fontRef>
        </p:style>
      </p:cxnSp>
      <p:cxnSp>
        <p:nvCxnSpPr>
          <p:cNvPr id="150" name="Straight Connector 149"/>
          <p:cNvCxnSpPr/>
          <p:nvPr/>
        </p:nvCxnSpPr>
        <p:spPr>
          <a:xfrm>
            <a:off x="3896118" y="4946937"/>
            <a:ext cx="4134715"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52" name="Straight Connector 151"/>
          <p:cNvCxnSpPr/>
          <p:nvPr/>
        </p:nvCxnSpPr>
        <p:spPr>
          <a:xfrm flipV="1">
            <a:off x="8044747" y="3871701"/>
            <a:ext cx="0" cy="1075236"/>
          </a:xfrm>
          <a:prstGeom prst="line">
            <a:avLst/>
          </a:prstGeom>
        </p:spPr>
        <p:style>
          <a:lnRef idx="3">
            <a:schemeClr val="accent1"/>
          </a:lnRef>
          <a:fillRef idx="0">
            <a:schemeClr val="accent1"/>
          </a:fillRef>
          <a:effectRef idx="2">
            <a:schemeClr val="accent1"/>
          </a:effectRef>
          <a:fontRef idx="minor">
            <a:schemeClr val="tx1"/>
          </a:fontRef>
        </p:style>
      </p:cxnSp>
      <p:cxnSp>
        <p:nvCxnSpPr>
          <p:cNvPr id="154" name="Straight Arrow Connector 153"/>
          <p:cNvCxnSpPr/>
          <p:nvPr/>
        </p:nvCxnSpPr>
        <p:spPr>
          <a:xfrm flipH="1" flipV="1">
            <a:off x="7801231" y="3864233"/>
            <a:ext cx="243519" cy="7467"/>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58" name="Straight Connector 157"/>
          <p:cNvCxnSpPr/>
          <p:nvPr/>
        </p:nvCxnSpPr>
        <p:spPr>
          <a:xfrm flipH="1">
            <a:off x="7801236" y="4420164"/>
            <a:ext cx="243519" cy="0"/>
          </a:xfrm>
          <a:prstGeom prst="line">
            <a:avLst/>
          </a:prstGeom>
        </p:spPr>
        <p:style>
          <a:lnRef idx="3">
            <a:schemeClr val="accent1"/>
          </a:lnRef>
          <a:fillRef idx="0">
            <a:schemeClr val="accent1"/>
          </a:fillRef>
          <a:effectRef idx="2">
            <a:schemeClr val="accent1"/>
          </a:effectRef>
          <a:fontRef idx="minor">
            <a:schemeClr val="tx1"/>
          </a:fontRef>
        </p:style>
      </p:cxnSp>
      <p:sp>
        <p:nvSpPr>
          <p:cNvPr id="138" name="Rectangle 107"/>
          <p:cNvSpPr/>
          <p:nvPr/>
        </p:nvSpPr>
        <p:spPr>
          <a:xfrm>
            <a:off x="8810772" y="1416644"/>
            <a:ext cx="2032374" cy="2843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b="1" dirty="0" smtClean="0">
                <a:solidFill>
                  <a:srgbClr val="626262"/>
                </a:solidFill>
              </a:rPr>
              <a:t>Så använder du Finanskartan</a:t>
            </a:r>
            <a:endParaRPr lang="sv-SE" sz="1200" b="1" dirty="0">
              <a:solidFill>
                <a:srgbClr val="626262"/>
              </a:solidFill>
            </a:endParaRPr>
          </a:p>
        </p:txBody>
      </p:sp>
      <p:grpSp>
        <p:nvGrpSpPr>
          <p:cNvPr id="142" name="Group 2"/>
          <p:cNvGrpSpPr/>
          <p:nvPr/>
        </p:nvGrpSpPr>
        <p:grpSpPr>
          <a:xfrm>
            <a:off x="8936198" y="3795271"/>
            <a:ext cx="2808000" cy="1440000"/>
            <a:chOff x="8941474" y="3833169"/>
            <a:chExt cx="2808000" cy="1440000"/>
          </a:xfrm>
        </p:grpSpPr>
        <p:sp>
          <p:nvSpPr>
            <p:cNvPr id="144" name="Rectangle 34"/>
            <p:cNvSpPr/>
            <p:nvPr/>
          </p:nvSpPr>
          <p:spPr>
            <a:xfrm>
              <a:off x="8941474" y="3833169"/>
              <a:ext cx="2808000" cy="1440000"/>
            </a:xfrm>
            <a:prstGeom prst="rect">
              <a:avLst/>
            </a:prstGeom>
            <a:solidFill>
              <a:schemeClr val="bg1"/>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400" b="1" dirty="0">
                <a:solidFill>
                  <a:schemeClr val="tx1"/>
                </a:solidFill>
              </a:endParaRPr>
            </a:p>
          </p:txBody>
        </p:sp>
        <p:sp>
          <p:nvSpPr>
            <p:cNvPr id="145" name="Rectangle 35"/>
            <p:cNvSpPr/>
            <p:nvPr/>
          </p:nvSpPr>
          <p:spPr>
            <a:xfrm>
              <a:off x="8972876" y="3846407"/>
              <a:ext cx="1216501" cy="304384"/>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smtClean="0">
                  <a:solidFill>
                    <a:schemeClr val="tx1"/>
                  </a:solidFill>
                </a:rPr>
                <a:t>Visa  relationer</a:t>
              </a:r>
              <a:endParaRPr lang="sv-SE" sz="1100" b="1" dirty="0">
                <a:solidFill>
                  <a:schemeClr val="tx1"/>
                </a:solidFill>
              </a:endParaRPr>
            </a:p>
          </p:txBody>
        </p:sp>
        <p:sp>
          <p:nvSpPr>
            <p:cNvPr id="146" name="Rectangle 36"/>
            <p:cNvSpPr/>
            <p:nvPr/>
          </p:nvSpPr>
          <p:spPr>
            <a:xfrm>
              <a:off x="9003746" y="4220749"/>
              <a:ext cx="2664000" cy="204373"/>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b="1" dirty="0" smtClean="0">
                  <a:solidFill>
                    <a:schemeClr val="tx1"/>
                  </a:solidFill>
                </a:rPr>
                <a:t>REGLERING OCH STYRNING</a:t>
              </a:r>
              <a:endParaRPr lang="sv-SE" sz="1200" b="1" dirty="0">
                <a:solidFill>
                  <a:schemeClr val="tx1"/>
                </a:solidFill>
              </a:endParaRPr>
            </a:p>
          </p:txBody>
        </p:sp>
        <p:sp>
          <p:nvSpPr>
            <p:cNvPr id="147" name="Rectangle 37"/>
            <p:cNvSpPr/>
            <p:nvPr/>
          </p:nvSpPr>
          <p:spPr>
            <a:xfrm>
              <a:off x="9003746" y="4488395"/>
              <a:ext cx="2664000" cy="204373"/>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b="1" dirty="0">
                  <a:solidFill>
                    <a:schemeClr val="tx1"/>
                  </a:solidFill>
                </a:rPr>
                <a:t>PENGAR OCH GARANTIER</a:t>
              </a:r>
              <a:endParaRPr lang="sv-SE" sz="1200" b="1" dirty="0">
                <a:solidFill>
                  <a:schemeClr val="tx1"/>
                </a:solidFill>
              </a:endParaRPr>
            </a:p>
          </p:txBody>
        </p:sp>
        <p:sp>
          <p:nvSpPr>
            <p:cNvPr id="149" name="Rectangle 38"/>
            <p:cNvSpPr/>
            <p:nvPr/>
          </p:nvSpPr>
          <p:spPr>
            <a:xfrm>
              <a:off x="9003746" y="4756040"/>
              <a:ext cx="2664000" cy="205200"/>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b="1" dirty="0">
                  <a:solidFill>
                    <a:schemeClr val="tx1"/>
                  </a:solidFill>
                </a:rPr>
                <a:t>INFORMATION OCH ANALYS</a:t>
              </a:r>
              <a:endParaRPr lang="sv-SE" sz="1200" b="1" dirty="0">
                <a:solidFill>
                  <a:schemeClr val="tx1"/>
                </a:solidFill>
              </a:endParaRPr>
            </a:p>
          </p:txBody>
        </p:sp>
        <p:sp>
          <p:nvSpPr>
            <p:cNvPr id="151" name="Rectangle 39">
              <a:hlinkClick r:id="rId3" action="ppaction://hlinksldjump"/>
            </p:cNvPr>
            <p:cNvSpPr/>
            <p:nvPr/>
          </p:nvSpPr>
          <p:spPr>
            <a:xfrm>
              <a:off x="9003746" y="4220749"/>
              <a:ext cx="237662" cy="204373"/>
            </a:xfrm>
            <a:prstGeom prst="rect">
              <a:avLst/>
            </a:prstGeom>
            <a:solidFill>
              <a:schemeClr val="bg1">
                <a:lumMod val="75000"/>
              </a:schemeClr>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53" name="Rectangle 40">
              <a:hlinkClick r:id="rId4" action="ppaction://hlinksldjump"/>
            </p:cNvPr>
            <p:cNvSpPr/>
            <p:nvPr/>
          </p:nvSpPr>
          <p:spPr>
            <a:xfrm>
              <a:off x="9003746" y="4488395"/>
              <a:ext cx="237662" cy="204373"/>
            </a:xfrm>
            <a:prstGeom prst="rect">
              <a:avLst/>
            </a:prstGeom>
            <a:solidFill>
              <a:schemeClr val="bg1">
                <a:lumMod val="75000"/>
              </a:schemeClr>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55" name="Rectangle 41">
              <a:hlinkClick r:id="rId5" action="ppaction://hlinksldjump"/>
            </p:cNvPr>
            <p:cNvSpPr/>
            <p:nvPr/>
          </p:nvSpPr>
          <p:spPr>
            <a:xfrm>
              <a:off x="9003746" y="4758144"/>
              <a:ext cx="237662" cy="198359"/>
            </a:xfrm>
            <a:prstGeom prst="rect">
              <a:avLst/>
            </a:prstGeom>
            <a:solidFill>
              <a:schemeClr val="bg1">
                <a:lumMod val="75000"/>
              </a:schemeClr>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grpSp>
      <p:sp>
        <p:nvSpPr>
          <p:cNvPr id="156" name="Rectangle 38"/>
          <p:cNvSpPr/>
          <p:nvPr/>
        </p:nvSpPr>
        <p:spPr>
          <a:xfrm>
            <a:off x="8998470" y="4969705"/>
            <a:ext cx="2664000" cy="204373"/>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r"/>
            <a:r>
              <a:rPr lang="en-GB" sz="1200" b="1" dirty="0" smtClean="0">
                <a:solidFill>
                  <a:schemeClr val="tx1"/>
                </a:solidFill>
              </a:rPr>
              <a:t>ALLA RELATIONER I NORMALLÄGE</a:t>
            </a:r>
          </a:p>
        </p:txBody>
      </p:sp>
      <p:sp>
        <p:nvSpPr>
          <p:cNvPr id="136" name="Rectangle 41">
            <a:hlinkClick r:id="rId5" action="ppaction://hlinksldjump"/>
          </p:cNvPr>
          <p:cNvSpPr/>
          <p:nvPr/>
        </p:nvSpPr>
        <p:spPr>
          <a:xfrm>
            <a:off x="8991412" y="4972078"/>
            <a:ext cx="237662" cy="198359"/>
          </a:xfrm>
          <a:prstGeom prst="rect">
            <a:avLst/>
          </a:prstGeom>
          <a:gradFill flip="none" rotWithShape="1">
            <a:gsLst>
              <a:gs pos="31000">
                <a:srgbClr val="FF0000"/>
              </a:gs>
              <a:gs pos="0">
                <a:srgbClr val="FF0000"/>
              </a:gs>
              <a:gs pos="50000">
                <a:schemeClr val="accent1"/>
              </a:gs>
              <a:gs pos="69000">
                <a:schemeClr val="accent1"/>
              </a:gs>
              <a:gs pos="33000">
                <a:schemeClr val="accent1"/>
              </a:gs>
              <a:gs pos="70000">
                <a:schemeClr val="accent4"/>
              </a:gs>
              <a:gs pos="100000">
                <a:schemeClr val="accent4"/>
              </a:gs>
            </a:gsLst>
            <a:lin ang="0" scaled="0"/>
            <a:tileRect/>
          </a:gra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60" name="textruta 159"/>
          <p:cNvSpPr txBox="1"/>
          <p:nvPr/>
        </p:nvSpPr>
        <p:spPr>
          <a:xfrm>
            <a:off x="8974871" y="4958687"/>
            <a:ext cx="303562" cy="261610"/>
          </a:xfrm>
          <a:prstGeom prst="rect">
            <a:avLst/>
          </a:prstGeom>
          <a:noFill/>
        </p:spPr>
        <p:txBody>
          <a:bodyPr wrap="square" rtlCol="0">
            <a:spAutoFit/>
          </a:bodyPr>
          <a:lstStyle/>
          <a:p>
            <a:pPr marL="285750" indent="-285750">
              <a:buFont typeface="Wingdings" panose="05000000000000000000" pitchFamily="2" charset="2"/>
              <a:buChar char="ü"/>
            </a:pPr>
            <a:r>
              <a:rPr lang="sv-SE" sz="1100" dirty="0" smtClean="0">
                <a:solidFill>
                  <a:schemeClr val="bg1"/>
                </a:solidFill>
              </a:rPr>
              <a:t>.</a:t>
            </a:r>
            <a:endParaRPr lang="sv-SE" sz="1100" dirty="0">
              <a:solidFill>
                <a:schemeClr val="bg1"/>
              </a:solidFill>
            </a:endParaRPr>
          </a:p>
        </p:txBody>
      </p:sp>
      <p:sp>
        <p:nvSpPr>
          <p:cNvPr id="165" name="Rectangle 12"/>
          <p:cNvSpPr/>
          <p:nvPr/>
        </p:nvSpPr>
        <p:spPr>
          <a:xfrm>
            <a:off x="8939147" y="3573251"/>
            <a:ext cx="976923" cy="203200"/>
          </a:xfrm>
          <a:prstGeom prst="rect">
            <a:avLst/>
          </a:prstGeom>
          <a:solidFill>
            <a:srgbClr val="BCEADE"/>
          </a:solidFill>
          <a:ln>
            <a:solidFill>
              <a:schemeClr val="bg1">
                <a:lumMod val="8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000" b="1" dirty="0" smtClean="0">
                <a:solidFill>
                  <a:schemeClr val="tx1"/>
                </a:solidFill>
              </a:rPr>
              <a:t>NORMALLÄGE</a:t>
            </a:r>
            <a:endParaRPr lang="sv-SE" sz="1000" b="1" dirty="0">
              <a:solidFill>
                <a:schemeClr val="tx1"/>
              </a:solidFill>
            </a:endParaRPr>
          </a:p>
        </p:txBody>
      </p:sp>
      <p:sp>
        <p:nvSpPr>
          <p:cNvPr id="166" name="Rectangle 33">
            <a:hlinkClick r:id="rId6" action="ppaction://hlinksldjump"/>
          </p:cNvPr>
          <p:cNvSpPr/>
          <p:nvPr/>
        </p:nvSpPr>
        <p:spPr>
          <a:xfrm>
            <a:off x="9951948" y="3573251"/>
            <a:ext cx="976923" cy="203200"/>
          </a:xfrm>
          <a:prstGeom prst="rect">
            <a:avLst/>
          </a:prstGeom>
          <a:solidFill>
            <a:srgbClr val="F5F5F5"/>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FINANSIELL ORO</a:t>
            </a:r>
            <a:endParaRPr lang="sv-SE" sz="900" dirty="0">
              <a:solidFill>
                <a:schemeClr val="tx1"/>
              </a:solidFill>
            </a:endParaRPr>
          </a:p>
        </p:txBody>
      </p:sp>
      <p:sp>
        <p:nvSpPr>
          <p:cNvPr id="169" name="Rectangle 122"/>
          <p:cNvSpPr/>
          <p:nvPr/>
        </p:nvSpPr>
        <p:spPr>
          <a:xfrm>
            <a:off x="9278433" y="1830004"/>
            <a:ext cx="1898088" cy="523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Relationstyper</a:t>
            </a:r>
          </a:p>
          <a:p>
            <a:r>
              <a:rPr lang="sv-SE" sz="800" dirty="0">
                <a:solidFill>
                  <a:srgbClr val="626262"/>
                </a:solidFill>
              </a:rPr>
              <a:t>Du kan välja mellan tre typer av relationer i kryssrutorna nedan.</a:t>
            </a:r>
          </a:p>
        </p:txBody>
      </p:sp>
      <p:sp>
        <p:nvSpPr>
          <p:cNvPr id="170" name="textruta 22"/>
          <p:cNvSpPr txBox="1">
            <a:spLocks noChangeArrowheads="1"/>
          </p:cNvSpPr>
          <p:nvPr/>
        </p:nvSpPr>
        <p:spPr bwMode="auto">
          <a:xfrm>
            <a:off x="8934995" y="1736464"/>
            <a:ext cx="5937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Book Antiqua" panose="02040602050305030304" pitchFamily="18" charset="0"/>
                <a:cs typeface="Times New Roman" panose="02020603050405020304" pitchFamily="18" charset="0"/>
              </a:defRPr>
            </a:lvl1pPr>
            <a:lvl2pPr marL="742950" indent="-285750">
              <a:spcBef>
                <a:spcPct val="20000"/>
              </a:spcBef>
              <a:buChar char="–"/>
              <a:defRPr sz="2400">
                <a:solidFill>
                  <a:schemeClr val="tx1"/>
                </a:solidFill>
                <a:latin typeface="Book Antiqua" panose="02040602050305030304" pitchFamily="18" charset="0"/>
                <a:cs typeface="Times New Roman" panose="02020603050405020304" pitchFamily="18" charset="0"/>
              </a:defRPr>
            </a:lvl2pPr>
            <a:lvl3pPr marL="1143000" indent="-228600">
              <a:spcBef>
                <a:spcPct val="20000"/>
              </a:spcBef>
              <a:buChar char="•"/>
              <a:defRPr sz="2000">
                <a:solidFill>
                  <a:schemeClr val="tx1"/>
                </a:solidFill>
                <a:latin typeface="Book Antiqua" panose="02040602050305030304" pitchFamily="18" charset="0"/>
                <a:cs typeface="Times New Roman" panose="02020603050405020304" pitchFamily="18" charset="0"/>
              </a:defRPr>
            </a:lvl3pPr>
            <a:lvl4pPr marL="1600200" indent="-228600">
              <a:spcBef>
                <a:spcPct val="20000"/>
              </a:spcBef>
              <a:buChar char="–"/>
              <a:defRPr>
                <a:solidFill>
                  <a:schemeClr val="tx1"/>
                </a:solidFill>
                <a:latin typeface="Book Antiqua" panose="02040602050305030304" pitchFamily="18" charset="0"/>
                <a:cs typeface="Times New Roman" panose="02020603050405020304" pitchFamily="18" charset="0"/>
              </a:defRPr>
            </a:lvl4pPr>
            <a:lvl5pPr marL="2057400" indent="-228600">
              <a:spcBef>
                <a:spcPct val="20000"/>
              </a:spcBef>
              <a:buChar char="»"/>
              <a:defRPr>
                <a:solidFill>
                  <a:schemeClr val="tx1"/>
                </a:solidFill>
                <a:latin typeface="Book Antiqua" panose="02040602050305030304" pitchFamily="18" charset="0"/>
                <a:cs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9pPr>
          </a:lstStyle>
          <a:p>
            <a:pPr eaLnBrk="0" fontAlgn="base" hangingPunct="0">
              <a:spcBef>
                <a:spcPct val="0"/>
              </a:spcBef>
              <a:spcAft>
                <a:spcPct val="0"/>
              </a:spcAft>
              <a:buFontTx/>
              <a:buNone/>
            </a:pPr>
            <a:r>
              <a:rPr lang="sv-SE" altLang="sv-SE" sz="3200" dirty="0">
                <a:solidFill>
                  <a:srgbClr val="000000"/>
                </a:solidFill>
                <a:latin typeface="Times New Roman" panose="02020603050405020304" pitchFamily="18" charset="0"/>
                <a:sym typeface="Wingdings 2" panose="05020102010507070707" pitchFamily="18" charset="2"/>
              </a:rPr>
              <a:t></a:t>
            </a:r>
            <a:endParaRPr lang="sv-SE" altLang="sv-SE" sz="3200" dirty="0">
              <a:solidFill>
                <a:srgbClr val="000000"/>
              </a:solidFill>
              <a:latin typeface="Times New Roman" panose="02020603050405020304" pitchFamily="18" charset="0"/>
            </a:endParaRPr>
          </a:p>
        </p:txBody>
      </p:sp>
      <p:sp>
        <p:nvSpPr>
          <p:cNvPr id="171" name="Finansiellt läge-rektangel"/>
          <p:cNvSpPr/>
          <p:nvPr/>
        </p:nvSpPr>
        <p:spPr>
          <a:xfrm>
            <a:off x="9278433" y="2372061"/>
            <a:ext cx="2085557" cy="5276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Finansiellt läge</a:t>
            </a:r>
          </a:p>
          <a:p>
            <a:r>
              <a:rPr lang="sv-SE" sz="800" dirty="0" smtClean="0">
                <a:solidFill>
                  <a:srgbClr val="626262"/>
                </a:solidFill>
              </a:rPr>
              <a:t>Klicka på fliken Finansiell oro nedan för att se vilka relationer som tillkommer i sådant läge</a:t>
            </a:r>
            <a:endParaRPr lang="sv-SE" sz="800" dirty="0">
              <a:solidFill>
                <a:srgbClr val="626262"/>
              </a:solidFill>
            </a:endParaRPr>
          </a:p>
        </p:txBody>
      </p:sp>
      <p:sp>
        <p:nvSpPr>
          <p:cNvPr id="172" name="textruta 22"/>
          <p:cNvSpPr txBox="1">
            <a:spLocks noChangeArrowheads="1"/>
          </p:cNvSpPr>
          <p:nvPr/>
        </p:nvSpPr>
        <p:spPr bwMode="auto">
          <a:xfrm>
            <a:off x="8934995" y="2295284"/>
            <a:ext cx="5937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Book Antiqua" panose="02040602050305030304" pitchFamily="18" charset="0"/>
                <a:cs typeface="Times New Roman" panose="02020603050405020304" pitchFamily="18" charset="0"/>
              </a:defRPr>
            </a:lvl1pPr>
            <a:lvl2pPr marL="742950" indent="-285750">
              <a:spcBef>
                <a:spcPct val="20000"/>
              </a:spcBef>
              <a:buChar char="–"/>
              <a:defRPr sz="2400">
                <a:solidFill>
                  <a:schemeClr val="tx1"/>
                </a:solidFill>
                <a:latin typeface="Book Antiqua" panose="02040602050305030304" pitchFamily="18" charset="0"/>
                <a:cs typeface="Times New Roman" panose="02020603050405020304" pitchFamily="18" charset="0"/>
              </a:defRPr>
            </a:lvl2pPr>
            <a:lvl3pPr marL="1143000" indent="-228600">
              <a:spcBef>
                <a:spcPct val="20000"/>
              </a:spcBef>
              <a:buChar char="•"/>
              <a:defRPr sz="2000">
                <a:solidFill>
                  <a:schemeClr val="tx1"/>
                </a:solidFill>
                <a:latin typeface="Book Antiqua" panose="02040602050305030304" pitchFamily="18" charset="0"/>
                <a:cs typeface="Times New Roman" panose="02020603050405020304" pitchFamily="18" charset="0"/>
              </a:defRPr>
            </a:lvl3pPr>
            <a:lvl4pPr marL="1600200" indent="-228600">
              <a:spcBef>
                <a:spcPct val="20000"/>
              </a:spcBef>
              <a:buChar char="–"/>
              <a:defRPr>
                <a:solidFill>
                  <a:schemeClr val="tx1"/>
                </a:solidFill>
                <a:latin typeface="Book Antiqua" panose="02040602050305030304" pitchFamily="18" charset="0"/>
                <a:cs typeface="Times New Roman" panose="02020603050405020304" pitchFamily="18" charset="0"/>
              </a:defRPr>
            </a:lvl4pPr>
            <a:lvl5pPr marL="2057400" indent="-228600">
              <a:spcBef>
                <a:spcPct val="20000"/>
              </a:spcBef>
              <a:buChar char="»"/>
              <a:defRPr>
                <a:solidFill>
                  <a:schemeClr val="tx1"/>
                </a:solidFill>
                <a:latin typeface="Book Antiqua" panose="02040602050305030304" pitchFamily="18" charset="0"/>
                <a:cs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9pPr>
          </a:lstStyle>
          <a:p>
            <a:pPr eaLnBrk="0" fontAlgn="base" hangingPunct="0">
              <a:spcBef>
                <a:spcPct val="0"/>
              </a:spcBef>
              <a:spcAft>
                <a:spcPct val="0"/>
              </a:spcAft>
              <a:buFontTx/>
              <a:buNone/>
            </a:pPr>
            <a:r>
              <a:rPr lang="sv-SE" altLang="sv-SE" sz="3200" dirty="0">
                <a:solidFill>
                  <a:srgbClr val="000000"/>
                </a:solidFill>
                <a:latin typeface="Times New Roman" panose="02020603050405020304" pitchFamily="18" charset="0"/>
                <a:sym typeface="Wingdings 2" panose="05020102010507070707" pitchFamily="18" charset="2"/>
              </a:rPr>
              <a:t></a:t>
            </a:r>
            <a:endParaRPr lang="sv-SE" altLang="sv-SE" sz="3200" dirty="0">
              <a:solidFill>
                <a:srgbClr val="000000"/>
              </a:solidFill>
              <a:latin typeface="Times New Roman" panose="02020603050405020304" pitchFamily="18" charset="0"/>
            </a:endParaRPr>
          </a:p>
        </p:txBody>
      </p:sp>
      <p:sp>
        <p:nvSpPr>
          <p:cNvPr id="173" name="Rektangel 172">
            <a:hlinkClick r:id="rId7"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7" name="Rounded Rectangle 43">
            <a:hlinkClick r:id="rId7"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178" name="Rounded Rectangle 47">
            <a:hlinkClick r:id="rId8"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179" name="Rounded Rectangle 101">
            <a:hlinkClick r:id="rId9"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Tree>
    <p:extLst>
      <p:ext uri="{BB962C8B-B14F-4D97-AF65-F5344CB8AC3E}">
        <p14:creationId xmlns:p14="http://schemas.microsoft.com/office/powerpoint/2010/main" val="106892912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 name="Picture 70"/>
          <p:cNvPicPr>
            <a:picLocks noChangeAspect="1"/>
          </p:cNvPicPr>
          <p:nvPr/>
        </p:nvPicPr>
        <p:blipFill>
          <a:blip r:embed="rId2">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grpSp>
        <p:nvGrpSpPr>
          <p:cNvPr id="60" name="Group 59"/>
          <p:cNvGrpSpPr/>
          <p:nvPr/>
        </p:nvGrpSpPr>
        <p:grpSpPr>
          <a:xfrm>
            <a:off x="3126064" y="1535163"/>
            <a:ext cx="5357415" cy="3740514"/>
            <a:chOff x="2117970" y="1313412"/>
            <a:chExt cx="6017845" cy="3915080"/>
          </a:xfrm>
        </p:grpSpPr>
        <p:sp>
          <p:nvSpPr>
            <p:cNvPr id="2" name="Rounded Rectangle 1">
              <a:hlinkClick r:id="rId3" action="ppaction://hlinksldjump"/>
            </p:cNvPr>
            <p:cNvSpPr/>
            <p:nvPr/>
          </p:nvSpPr>
          <p:spPr>
            <a:xfrm>
              <a:off x="4225496" y="1313412"/>
              <a:ext cx="1333735" cy="560544"/>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RIKSDAGEN</a:t>
              </a:r>
              <a:endParaRPr lang="sv-SE" sz="1100" b="1" dirty="0"/>
            </a:p>
          </p:txBody>
        </p:sp>
        <p:cxnSp>
          <p:nvCxnSpPr>
            <p:cNvPr id="92" name="Straight Arrow Connector 91"/>
            <p:cNvCxnSpPr/>
            <p:nvPr/>
          </p:nvCxnSpPr>
          <p:spPr>
            <a:xfrm flipV="1">
              <a:off x="2547815" y="4689231"/>
              <a:ext cx="0" cy="539261"/>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93" name="Straight Connector 92"/>
            <p:cNvCxnSpPr/>
            <p:nvPr/>
          </p:nvCxnSpPr>
          <p:spPr>
            <a:xfrm>
              <a:off x="2547815" y="5228492"/>
              <a:ext cx="5588000" cy="0"/>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94" name="Straight Connector 93"/>
            <p:cNvCxnSpPr/>
            <p:nvPr/>
          </p:nvCxnSpPr>
          <p:spPr>
            <a:xfrm flipV="1">
              <a:off x="8135815" y="3454400"/>
              <a:ext cx="0" cy="1774092"/>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sp>
          <p:nvSpPr>
            <p:cNvPr id="27" name="Rounded Rectangle 26">
              <a:hlinkClick r:id="rId4" action="ppaction://hlinksldjump"/>
            </p:cNvPr>
            <p:cNvSpPr/>
            <p:nvPr/>
          </p:nvSpPr>
          <p:spPr>
            <a:xfrm>
              <a:off x="2363424" y="3317742"/>
              <a:ext cx="1333736" cy="560544"/>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RIKSBANKEN</a:t>
              </a:r>
              <a:endParaRPr lang="sv-SE" sz="1100" b="1" dirty="0"/>
            </a:p>
          </p:txBody>
        </p:sp>
        <p:sp>
          <p:nvSpPr>
            <p:cNvPr id="28" name="Rounded Rectangle 27">
              <a:hlinkClick r:id="rId5" action="ppaction://hlinksldjump"/>
            </p:cNvPr>
            <p:cNvSpPr/>
            <p:nvPr/>
          </p:nvSpPr>
          <p:spPr>
            <a:xfrm>
              <a:off x="2363424" y="4128687"/>
              <a:ext cx="1333736" cy="560544"/>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BANKER</a:t>
              </a:r>
              <a:endParaRPr lang="sv-SE" sz="1100" b="1" dirty="0"/>
            </a:p>
          </p:txBody>
        </p:sp>
        <p:sp>
          <p:nvSpPr>
            <p:cNvPr id="29" name="Rounded Rectangle 28">
              <a:hlinkClick r:id="rId6" action="ppaction://hlinksldjump"/>
            </p:cNvPr>
            <p:cNvSpPr/>
            <p:nvPr/>
          </p:nvSpPr>
          <p:spPr>
            <a:xfrm>
              <a:off x="4223258" y="3317742"/>
              <a:ext cx="1333736" cy="560544"/>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solidFill>
                    <a:schemeClr val="lt1"/>
                  </a:solidFill>
                </a:rPr>
                <a:t>RIKSGÄLDEN</a:t>
              </a:r>
              <a:endParaRPr lang="sv-SE" sz="1100" b="1" dirty="0">
                <a:solidFill>
                  <a:schemeClr val="lt1"/>
                </a:solidFill>
              </a:endParaRPr>
            </a:p>
          </p:txBody>
        </p:sp>
        <p:sp>
          <p:nvSpPr>
            <p:cNvPr id="30" name="Rounded Rectangle 29">
              <a:hlinkClick r:id="rId7" action="ppaction://hlinksldjump"/>
            </p:cNvPr>
            <p:cNvSpPr/>
            <p:nvPr/>
          </p:nvSpPr>
          <p:spPr>
            <a:xfrm>
              <a:off x="6083065" y="3317742"/>
              <a:ext cx="1333736" cy="560544"/>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FINANS-</a:t>
              </a:r>
            </a:p>
            <a:p>
              <a:pPr algn="ctr"/>
              <a:r>
                <a:rPr lang="en-GB" sz="1100" b="1" dirty="0"/>
                <a:t>INSPEKTIONEN</a:t>
              </a:r>
              <a:endParaRPr lang="sv-SE" sz="1100" b="1" dirty="0"/>
            </a:p>
          </p:txBody>
        </p:sp>
        <p:sp>
          <p:nvSpPr>
            <p:cNvPr id="31" name="Rounded Rectangle 30">
              <a:hlinkClick r:id="rId8" action="ppaction://hlinksldjump"/>
            </p:cNvPr>
            <p:cNvSpPr/>
            <p:nvPr/>
          </p:nvSpPr>
          <p:spPr>
            <a:xfrm>
              <a:off x="6083064" y="4128687"/>
              <a:ext cx="1333736" cy="560544"/>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FÖRSÄKRINGS-</a:t>
              </a:r>
            </a:p>
            <a:p>
              <a:pPr algn="ctr"/>
              <a:r>
                <a:rPr lang="en-GB" sz="1100" b="1" dirty="0"/>
                <a:t>BOLAG</a:t>
              </a:r>
              <a:endParaRPr lang="sv-SE" sz="1100" b="1" dirty="0"/>
            </a:p>
          </p:txBody>
        </p:sp>
        <p:sp>
          <p:nvSpPr>
            <p:cNvPr id="32" name="Rounded Rectangle 31"/>
            <p:cNvSpPr/>
            <p:nvPr/>
          </p:nvSpPr>
          <p:spPr>
            <a:xfrm>
              <a:off x="4216773" y="2089001"/>
              <a:ext cx="1333736" cy="1014191"/>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REGERINGEN</a:t>
              </a:r>
            </a:p>
            <a:p>
              <a:pPr algn="ctr"/>
              <a:endParaRPr lang="en-GB" sz="1100" b="1" dirty="0"/>
            </a:p>
            <a:p>
              <a:pPr algn="ctr"/>
              <a:r>
                <a:rPr lang="en-GB" sz="900" b="1" dirty="0"/>
                <a:t>FINANS-</a:t>
              </a:r>
            </a:p>
            <a:p>
              <a:pPr algn="ctr"/>
              <a:r>
                <a:rPr lang="en-GB" sz="900" b="1" dirty="0"/>
                <a:t>DEPARTEMENTET</a:t>
              </a:r>
              <a:endParaRPr lang="sv-SE" sz="900" b="1" dirty="0"/>
            </a:p>
          </p:txBody>
        </p:sp>
        <p:sp>
          <p:nvSpPr>
            <p:cNvPr id="33" name="Rounded Rectangle 32">
              <a:hlinkClick r:id="rId9" action="ppaction://hlinksldjump"/>
            </p:cNvPr>
            <p:cNvSpPr/>
            <p:nvPr/>
          </p:nvSpPr>
          <p:spPr>
            <a:xfrm>
              <a:off x="4231327" y="4128687"/>
              <a:ext cx="1333736" cy="560544"/>
            </a:xfrm>
            <a:prstGeom prst="roundRect">
              <a:avLst/>
            </a:prstGeom>
            <a:solidFill>
              <a:srgbClr val="005A4D"/>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solidFill>
                    <a:schemeClr val="lt1"/>
                  </a:solidFill>
                </a:rPr>
                <a:t>FÖRETAG &amp;</a:t>
              </a:r>
            </a:p>
            <a:p>
              <a:pPr algn="ctr"/>
              <a:r>
                <a:rPr lang="en-GB" sz="1100" b="1" dirty="0">
                  <a:solidFill>
                    <a:schemeClr val="lt1"/>
                  </a:solidFill>
                </a:rPr>
                <a:t>HUSHÅLL</a:t>
              </a:r>
              <a:endParaRPr lang="sv-SE" sz="1100" b="1" dirty="0">
                <a:solidFill>
                  <a:schemeClr val="lt1"/>
                </a:solidFill>
              </a:endParaRPr>
            </a:p>
          </p:txBody>
        </p:sp>
        <p:cxnSp>
          <p:nvCxnSpPr>
            <p:cNvPr id="56" name="Straight Connector 55"/>
            <p:cNvCxnSpPr/>
            <p:nvPr/>
          </p:nvCxnSpPr>
          <p:spPr>
            <a:xfrm flipH="1">
              <a:off x="3938954" y="1758462"/>
              <a:ext cx="292373" cy="0"/>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59" name="Straight Connector 58"/>
            <p:cNvCxnSpPr/>
            <p:nvPr/>
          </p:nvCxnSpPr>
          <p:spPr>
            <a:xfrm>
              <a:off x="3938954" y="1758462"/>
              <a:ext cx="0" cy="716495"/>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61" name="Straight Arrow Connector 60"/>
            <p:cNvCxnSpPr/>
            <p:nvPr/>
          </p:nvCxnSpPr>
          <p:spPr>
            <a:xfrm flipV="1">
              <a:off x="3938954" y="2474958"/>
              <a:ext cx="303549" cy="12856"/>
            </a:xfrm>
            <a:prstGeom prst="straightConnector1">
              <a:avLst/>
            </a:prstGeom>
            <a:ln>
              <a:solidFill>
                <a:schemeClr val="bg1">
                  <a:lumMod val="75000"/>
                </a:schemeClr>
              </a:solidFill>
              <a:tailEnd type="triangle"/>
            </a:ln>
          </p:spPr>
          <p:style>
            <a:lnRef idx="3">
              <a:schemeClr val="accent2"/>
            </a:lnRef>
            <a:fillRef idx="0">
              <a:schemeClr val="accent2"/>
            </a:fillRef>
            <a:effectRef idx="2">
              <a:schemeClr val="accent2"/>
            </a:effectRef>
            <a:fontRef idx="minor">
              <a:schemeClr val="tx1"/>
            </a:fontRef>
          </p:style>
        </p:cxnSp>
        <p:cxnSp>
          <p:nvCxnSpPr>
            <p:cNvPr id="79" name="Straight Connector 78"/>
            <p:cNvCxnSpPr/>
            <p:nvPr/>
          </p:nvCxnSpPr>
          <p:spPr>
            <a:xfrm flipH="1">
              <a:off x="3938954" y="2821354"/>
              <a:ext cx="292373" cy="0"/>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81" name="Straight Connector 80"/>
            <p:cNvCxnSpPr/>
            <p:nvPr/>
          </p:nvCxnSpPr>
          <p:spPr>
            <a:xfrm>
              <a:off x="3938954" y="2821354"/>
              <a:ext cx="0" cy="699588"/>
            </a:xfrm>
            <a:prstGeom prst="line">
              <a:avLst/>
            </a:prstGeom>
            <a:ln>
              <a:solidFill>
                <a:schemeClr val="bg1">
                  <a:lumMod val="75000"/>
                </a:schemeClr>
              </a:solidFill>
            </a:ln>
          </p:spPr>
          <p:style>
            <a:lnRef idx="3">
              <a:schemeClr val="accent2"/>
            </a:lnRef>
            <a:fillRef idx="0">
              <a:schemeClr val="accent2"/>
            </a:fillRef>
            <a:effectRef idx="2">
              <a:schemeClr val="accent2"/>
            </a:effectRef>
            <a:fontRef idx="minor">
              <a:schemeClr val="tx1"/>
            </a:fontRef>
          </p:style>
        </p:cxnSp>
        <p:cxnSp>
          <p:nvCxnSpPr>
            <p:cNvPr id="135" name="Straight Arrow Connector 134"/>
            <p:cNvCxnSpPr/>
            <p:nvPr/>
          </p:nvCxnSpPr>
          <p:spPr>
            <a:xfrm>
              <a:off x="3938954" y="3520942"/>
              <a:ext cx="292373" cy="0"/>
            </a:xfrm>
            <a:prstGeom prst="straightConnector1">
              <a:avLst/>
            </a:prstGeom>
            <a:ln>
              <a:solidFill>
                <a:schemeClr val="bg1">
                  <a:lumMod val="75000"/>
                </a:schemeClr>
              </a:solidFill>
              <a:tailEnd type="triangle"/>
            </a:ln>
          </p:spPr>
          <p:style>
            <a:lnRef idx="3">
              <a:schemeClr val="accent2"/>
            </a:lnRef>
            <a:fillRef idx="0">
              <a:schemeClr val="accent2"/>
            </a:fillRef>
            <a:effectRef idx="2">
              <a:schemeClr val="accent2"/>
            </a:effectRef>
            <a:fontRef idx="minor">
              <a:schemeClr val="tx1"/>
            </a:fontRef>
          </p:style>
        </p:cxnSp>
        <p:cxnSp>
          <p:nvCxnSpPr>
            <p:cNvPr id="8" name="Straight Arrow Connector 7"/>
            <p:cNvCxnSpPr/>
            <p:nvPr/>
          </p:nvCxnSpPr>
          <p:spPr>
            <a:xfrm>
              <a:off x="4892364" y="3204308"/>
              <a:ext cx="3406" cy="113434"/>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18" name="Straight Arrow Connector 17"/>
            <p:cNvCxnSpPr/>
            <p:nvPr/>
          </p:nvCxnSpPr>
          <p:spPr>
            <a:xfrm>
              <a:off x="2735385" y="3204308"/>
              <a:ext cx="0" cy="113434"/>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96" name="Straight Arrow Connector 95"/>
            <p:cNvCxnSpPr/>
            <p:nvPr/>
          </p:nvCxnSpPr>
          <p:spPr>
            <a:xfrm flipH="1">
              <a:off x="7518400" y="4391013"/>
              <a:ext cx="617415" cy="0"/>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119" name="Straight Arrow Connector 118"/>
            <p:cNvCxnSpPr/>
            <p:nvPr/>
          </p:nvCxnSpPr>
          <p:spPr>
            <a:xfrm>
              <a:off x="3705256" y="4583724"/>
              <a:ext cx="518002" cy="0"/>
            </a:xfrm>
            <a:prstGeom prst="straightConnector1">
              <a:avLst/>
            </a:prstGeom>
            <a:ln>
              <a:solidFill>
                <a:schemeClr val="bg1">
                  <a:lumMod val="75000"/>
                </a:schemeClr>
              </a:solidFill>
              <a:headEnd type="triangle"/>
              <a:tailEnd type="triangle"/>
            </a:ln>
          </p:spPr>
          <p:style>
            <a:lnRef idx="3">
              <a:schemeClr val="accent1"/>
            </a:lnRef>
            <a:fillRef idx="0">
              <a:schemeClr val="accent1"/>
            </a:fillRef>
            <a:effectRef idx="2">
              <a:schemeClr val="accent1"/>
            </a:effectRef>
            <a:fontRef idx="minor">
              <a:schemeClr val="tx1"/>
            </a:fontRef>
          </p:style>
        </p:cxnSp>
        <p:cxnSp>
          <p:nvCxnSpPr>
            <p:cNvPr id="134" name="Straight Connector 133"/>
            <p:cNvCxnSpPr/>
            <p:nvPr/>
          </p:nvCxnSpPr>
          <p:spPr>
            <a:xfrm flipH="1" flipV="1">
              <a:off x="2117970" y="3681046"/>
              <a:ext cx="251680" cy="7815"/>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37" name="Straight Connector 136"/>
            <p:cNvCxnSpPr/>
            <p:nvPr/>
          </p:nvCxnSpPr>
          <p:spPr>
            <a:xfrm>
              <a:off x="2117970" y="3688861"/>
              <a:ext cx="0" cy="736261"/>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40" name="Straight Arrow Connector 139"/>
            <p:cNvCxnSpPr>
              <a:endCxn id="28" idx="1"/>
            </p:cNvCxnSpPr>
            <p:nvPr/>
          </p:nvCxnSpPr>
          <p:spPr>
            <a:xfrm>
              <a:off x="2117970" y="4408959"/>
              <a:ext cx="245453" cy="0"/>
            </a:xfrm>
            <a:prstGeom prst="straightConnector1">
              <a:avLst/>
            </a:prstGeom>
            <a:ln>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grpSp>
      <p:sp>
        <p:nvSpPr>
          <p:cNvPr id="52" name="Rectangle 51"/>
          <p:cNvSpPr/>
          <p:nvPr/>
        </p:nvSpPr>
        <p:spPr>
          <a:xfrm>
            <a:off x="-66675" y="5585542"/>
            <a:ext cx="12258675" cy="127245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11" name="Straight Connector 10"/>
          <p:cNvCxnSpPr/>
          <p:nvPr/>
        </p:nvCxnSpPr>
        <p:spPr>
          <a:xfrm flipH="1">
            <a:off x="7862562" y="3576713"/>
            <a:ext cx="630604" cy="0"/>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22" name="Straight Connector 21"/>
          <p:cNvCxnSpPr>
            <a:stCxn id="30" idx="1"/>
          </p:cNvCxnSpPr>
          <p:nvPr/>
        </p:nvCxnSpPr>
        <p:spPr>
          <a:xfrm flipH="1">
            <a:off x="6410838" y="3717899"/>
            <a:ext cx="245171" cy="0"/>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54" name="Straight Connector 53"/>
          <p:cNvCxnSpPr/>
          <p:nvPr/>
        </p:nvCxnSpPr>
        <p:spPr>
          <a:xfrm flipV="1">
            <a:off x="6410838" y="3336351"/>
            <a:ext cx="0" cy="381548"/>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58" name="Straight Connector 57"/>
          <p:cNvCxnSpPr/>
          <p:nvPr/>
        </p:nvCxnSpPr>
        <p:spPr>
          <a:xfrm flipH="1" flipV="1">
            <a:off x="3675721" y="3338380"/>
            <a:ext cx="2735117" cy="8005"/>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82" name="Straight Connector 81"/>
          <p:cNvCxnSpPr/>
          <p:nvPr/>
        </p:nvCxnSpPr>
        <p:spPr>
          <a:xfrm flipH="1">
            <a:off x="6589901" y="3576713"/>
            <a:ext cx="66108" cy="0"/>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84" name="Straight Connector 83"/>
          <p:cNvCxnSpPr/>
          <p:nvPr/>
        </p:nvCxnSpPr>
        <p:spPr>
          <a:xfrm flipV="1">
            <a:off x="6589901" y="2760655"/>
            <a:ext cx="0" cy="816058"/>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87" name="Straight Arrow Connector 86"/>
          <p:cNvCxnSpPr>
            <a:endCxn id="32" idx="3"/>
          </p:cNvCxnSpPr>
          <p:nvPr/>
        </p:nvCxnSpPr>
        <p:spPr>
          <a:xfrm flipH="1">
            <a:off x="6181899" y="2760655"/>
            <a:ext cx="408002" cy="0"/>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100" name="Straight Connector 99"/>
          <p:cNvCxnSpPr/>
          <p:nvPr/>
        </p:nvCxnSpPr>
        <p:spPr>
          <a:xfrm flipH="1">
            <a:off x="4636805" y="3576713"/>
            <a:ext cx="365494" cy="0"/>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107" name="Straight Connector 106"/>
          <p:cNvCxnSpPr/>
          <p:nvPr/>
        </p:nvCxnSpPr>
        <p:spPr>
          <a:xfrm flipH="1" flipV="1">
            <a:off x="4632054" y="2523821"/>
            <a:ext cx="5257" cy="1052892"/>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111" name="Straight Arrow Connector 110"/>
          <p:cNvCxnSpPr/>
          <p:nvPr/>
        </p:nvCxnSpPr>
        <p:spPr>
          <a:xfrm>
            <a:off x="4636804" y="2523821"/>
            <a:ext cx="380636" cy="0"/>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130" name="Straight Connector 129"/>
          <p:cNvCxnSpPr/>
          <p:nvPr/>
        </p:nvCxnSpPr>
        <p:spPr>
          <a:xfrm flipH="1">
            <a:off x="4769730" y="3852340"/>
            <a:ext cx="224803" cy="0"/>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32" name="Straight Connector 131"/>
          <p:cNvCxnSpPr/>
          <p:nvPr/>
        </p:nvCxnSpPr>
        <p:spPr>
          <a:xfrm>
            <a:off x="4769730" y="3852340"/>
            <a:ext cx="0" cy="539642"/>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36" name="Straight Arrow Connector 135"/>
          <p:cNvCxnSpPr/>
          <p:nvPr/>
        </p:nvCxnSpPr>
        <p:spPr>
          <a:xfrm flipH="1">
            <a:off x="4531946" y="4391982"/>
            <a:ext cx="237784" cy="0"/>
          </a:xfrm>
          <a:prstGeom prst="straightConnector1">
            <a:avLst/>
          </a:prstGeom>
          <a:ln>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cxnSp>
        <p:nvCxnSpPr>
          <p:cNvPr id="141" name="Straight Connector 140"/>
          <p:cNvCxnSpPr/>
          <p:nvPr/>
        </p:nvCxnSpPr>
        <p:spPr>
          <a:xfrm flipH="1">
            <a:off x="4877347" y="3953940"/>
            <a:ext cx="140093" cy="0"/>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43" name="Straight Connector 142"/>
          <p:cNvCxnSpPr/>
          <p:nvPr/>
        </p:nvCxnSpPr>
        <p:spPr>
          <a:xfrm>
            <a:off x="4877347" y="3953940"/>
            <a:ext cx="0" cy="438042"/>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45" name="Straight Arrow Connector 144"/>
          <p:cNvCxnSpPr/>
          <p:nvPr/>
        </p:nvCxnSpPr>
        <p:spPr>
          <a:xfrm>
            <a:off x="4887297" y="4391982"/>
            <a:ext cx="130143" cy="0"/>
          </a:xfrm>
          <a:prstGeom prst="straightConnector1">
            <a:avLst/>
          </a:prstGeom>
          <a:ln>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cxnSp>
        <p:nvCxnSpPr>
          <p:cNvPr id="153" name="Straight Connector 152"/>
          <p:cNvCxnSpPr/>
          <p:nvPr/>
        </p:nvCxnSpPr>
        <p:spPr>
          <a:xfrm flipH="1" flipV="1">
            <a:off x="5875400" y="3286057"/>
            <a:ext cx="1" cy="164068"/>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56" name="Straight Connector 155"/>
          <p:cNvCxnSpPr/>
          <p:nvPr/>
        </p:nvCxnSpPr>
        <p:spPr>
          <a:xfrm flipH="1" flipV="1">
            <a:off x="3938535" y="3272705"/>
            <a:ext cx="1936868" cy="1697"/>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61" name="Straight Arrow Connector 160"/>
          <p:cNvCxnSpPr>
            <a:endCxn id="27" idx="0"/>
          </p:cNvCxnSpPr>
          <p:nvPr/>
        </p:nvCxnSpPr>
        <p:spPr>
          <a:xfrm flipH="1">
            <a:off x="3938264" y="3274957"/>
            <a:ext cx="13240" cy="175167"/>
          </a:xfrm>
          <a:prstGeom prst="straightConnector1">
            <a:avLst/>
          </a:prstGeom>
          <a:ln>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grpSp>
        <p:nvGrpSpPr>
          <p:cNvPr id="85" name="Group 2"/>
          <p:cNvGrpSpPr/>
          <p:nvPr/>
        </p:nvGrpSpPr>
        <p:grpSpPr>
          <a:xfrm>
            <a:off x="8936198" y="3573251"/>
            <a:ext cx="2808000" cy="1662020"/>
            <a:chOff x="8941474" y="3611149"/>
            <a:chExt cx="2808000" cy="1662020"/>
          </a:xfrm>
        </p:grpSpPr>
        <p:sp>
          <p:nvSpPr>
            <p:cNvPr id="86" name="Rectangle 12">
              <a:hlinkClick r:id="rId10" action="ppaction://hlinksldjump"/>
            </p:cNvPr>
            <p:cNvSpPr/>
            <p:nvPr/>
          </p:nvSpPr>
          <p:spPr>
            <a:xfrm>
              <a:off x="8944423" y="3611149"/>
              <a:ext cx="976923" cy="203200"/>
            </a:xfrm>
            <a:prstGeom prst="rect">
              <a:avLst/>
            </a:prstGeom>
            <a:solidFill>
              <a:schemeClr val="bg1">
                <a:lumMod val="95000"/>
              </a:schemeClr>
            </a:solidFill>
            <a:ln>
              <a:solidFill>
                <a:schemeClr val="bg1">
                  <a:lumMod val="8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000" dirty="0" smtClean="0">
                  <a:solidFill>
                    <a:schemeClr val="tx1"/>
                  </a:solidFill>
                </a:rPr>
                <a:t>NORMALLÄGE</a:t>
              </a:r>
              <a:endParaRPr lang="sv-SE" sz="1000" dirty="0">
                <a:solidFill>
                  <a:schemeClr val="tx1"/>
                </a:solidFill>
              </a:endParaRPr>
            </a:p>
          </p:txBody>
        </p:sp>
        <p:sp>
          <p:nvSpPr>
            <p:cNvPr id="88" name="Rectangle 33">
              <a:hlinkClick r:id="rId11" action="ppaction://hlinksldjump"/>
            </p:cNvPr>
            <p:cNvSpPr/>
            <p:nvPr/>
          </p:nvSpPr>
          <p:spPr>
            <a:xfrm>
              <a:off x="9957224" y="3611149"/>
              <a:ext cx="976923" cy="203200"/>
            </a:xfrm>
            <a:prstGeom prst="rect">
              <a:avLst/>
            </a:prstGeom>
            <a:solidFill>
              <a:srgbClr val="BCEADE"/>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smtClean="0">
                  <a:solidFill>
                    <a:schemeClr val="tx1"/>
                  </a:solidFill>
                </a:rPr>
                <a:t>FINANSIELL ORO</a:t>
              </a:r>
              <a:endParaRPr lang="sv-SE" sz="900" b="1" dirty="0">
                <a:solidFill>
                  <a:schemeClr val="tx1"/>
                </a:solidFill>
              </a:endParaRPr>
            </a:p>
          </p:txBody>
        </p:sp>
        <p:sp>
          <p:nvSpPr>
            <p:cNvPr id="89" name="Rectangle 34"/>
            <p:cNvSpPr/>
            <p:nvPr/>
          </p:nvSpPr>
          <p:spPr>
            <a:xfrm>
              <a:off x="8941474" y="3833169"/>
              <a:ext cx="2808000" cy="1440000"/>
            </a:xfrm>
            <a:prstGeom prst="rect">
              <a:avLst/>
            </a:prstGeom>
            <a:solidFill>
              <a:schemeClr val="bg1"/>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400" b="1" dirty="0">
                <a:solidFill>
                  <a:schemeClr val="tx1"/>
                </a:solidFill>
              </a:endParaRPr>
            </a:p>
          </p:txBody>
        </p:sp>
        <p:sp>
          <p:nvSpPr>
            <p:cNvPr id="90" name="Rectangle 35"/>
            <p:cNvSpPr/>
            <p:nvPr/>
          </p:nvSpPr>
          <p:spPr>
            <a:xfrm>
              <a:off x="8972876" y="3846407"/>
              <a:ext cx="1216501" cy="304384"/>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smtClean="0">
                  <a:solidFill>
                    <a:schemeClr val="tx1"/>
                  </a:solidFill>
                </a:rPr>
                <a:t>Visa  relationer</a:t>
              </a:r>
              <a:endParaRPr lang="sv-SE" sz="1100" b="1" dirty="0">
                <a:solidFill>
                  <a:schemeClr val="tx1"/>
                </a:solidFill>
              </a:endParaRPr>
            </a:p>
          </p:txBody>
        </p:sp>
        <p:sp>
          <p:nvSpPr>
            <p:cNvPr id="91" name="Rectangle 36"/>
            <p:cNvSpPr/>
            <p:nvPr/>
          </p:nvSpPr>
          <p:spPr>
            <a:xfrm>
              <a:off x="9003746" y="4220749"/>
              <a:ext cx="2664000" cy="204373"/>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b="1" dirty="0" smtClean="0">
                  <a:solidFill>
                    <a:schemeClr val="tx1"/>
                  </a:solidFill>
                </a:rPr>
                <a:t>REGLERING OCH STYRNING</a:t>
              </a:r>
              <a:endParaRPr lang="sv-SE" sz="1200" b="1" dirty="0">
                <a:solidFill>
                  <a:schemeClr val="tx1"/>
                </a:solidFill>
              </a:endParaRPr>
            </a:p>
          </p:txBody>
        </p:sp>
        <p:sp>
          <p:nvSpPr>
            <p:cNvPr id="95" name="Rectangle 37"/>
            <p:cNvSpPr/>
            <p:nvPr/>
          </p:nvSpPr>
          <p:spPr>
            <a:xfrm>
              <a:off x="9003746" y="4488395"/>
              <a:ext cx="2664000" cy="204373"/>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b="1" dirty="0">
                  <a:solidFill>
                    <a:schemeClr val="tx1"/>
                  </a:solidFill>
                </a:rPr>
                <a:t>PENGAR OCH GARANTIER</a:t>
              </a:r>
              <a:endParaRPr lang="sv-SE" sz="1200" b="1" dirty="0">
                <a:solidFill>
                  <a:schemeClr val="tx1"/>
                </a:solidFill>
              </a:endParaRPr>
            </a:p>
          </p:txBody>
        </p:sp>
        <p:sp>
          <p:nvSpPr>
            <p:cNvPr id="97" name="Rectangle 38"/>
            <p:cNvSpPr/>
            <p:nvPr/>
          </p:nvSpPr>
          <p:spPr>
            <a:xfrm>
              <a:off x="9003746" y="4756040"/>
              <a:ext cx="2664000" cy="205200"/>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b="1" dirty="0">
                  <a:solidFill>
                    <a:schemeClr val="tx1"/>
                  </a:solidFill>
                </a:rPr>
                <a:t>INFORMATION OCH ANALYS</a:t>
              </a:r>
              <a:endParaRPr lang="sv-SE" sz="1200" b="1" dirty="0">
                <a:solidFill>
                  <a:schemeClr val="tx1"/>
                </a:solidFill>
              </a:endParaRPr>
            </a:p>
          </p:txBody>
        </p:sp>
        <p:sp>
          <p:nvSpPr>
            <p:cNvPr id="98" name="Rectangle 39">
              <a:hlinkClick r:id="rId12" action="ppaction://hlinksldjump"/>
            </p:cNvPr>
            <p:cNvSpPr/>
            <p:nvPr/>
          </p:nvSpPr>
          <p:spPr>
            <a:xfrm>
              <a:off x="9003746" y="4220749"/>
              <a:ext cx="237662" cy="204373"/>
            </a:xfrm>
            <a:prstGeom prst="rect">
              <a:avLst/>
            </a:prstGeom>
            <a:solidFill>
              <a:schemeClr val="bg1">
                <a:lumMod val="75000"/>
              </a:schemeClr>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99" name="Rectangle 40">
              <a:hlinkClick r:id="rId13" action="ppaction://hlinksldjump"/>
            </p:cNvPr>
            <p:cNvSpPr/>
            <p:nvPr/>
          </p:nvSpPr>
          <p:spPr>
            <a:xfrm>
              <a:off x="9003746" y="4488395"/>
              <a:ext cx="237662" cy="204373"/>
            </a:xfrm>
            <a:prstGeom prst="rect">
              <a:avLst/>
            </a:prstGeom>
            <a:solidFill>
              <a:schemeClr val="bg1">
                <a:lumMod val="75000"/>
              </a:schemeClr>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1" name="Rectangle 41">
              <a:hlinkClick r:id="rId14" action="ppaction://hlinksldjump"/>
            </p:cNvPr>
            <p:cNvSpPr/>
            <p:nvPr/>
          </p:nvSpPr>
          <p:spPr>
            <a:xfrm>
              <a:off x="9003746" y="4758144"/>
              <a:ext cx="237662" cy="198359"/>
            </a:xfrm>
            <a:prstGeom prst="rect">
              <a:avLst/>
            </a:prstGeom>
            <a:solidFill>
              <a:schemeClr val="bg1">
                <a:lumMod val="75000"/>
              </a:schemeClr>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grpSp>
      <p:sp>
        <p:nvSpPr>
          <p:cNvPr id="112" name="Rectangle 38"/>
          <p:cNvSpPr/>
          <p:nvPr/>
        </p:nvSpPr>
        <p:spPr>
          <a:xfrm>
            <a:off x="8998470" y="4969705"/>
            <a:ext cx="2664000" cy="204373"/>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r"/>
            <a:r>
              <a:rPr lang="en-GB" sz="1200" b="1" dirty="0" smtClean="0">
                <a:solidFill>
                  <a:schemeClr val="tx1"/>
                </a:solidFill>
              </a:rPr>
              <a:t>ALLA RELATIONER I FINANSIELL ORO</a:t>
            </a:r>
            <a:endParaRPr lang="sv-SE" sz="1200" b="1" dirty="0">
              <a:solidFill>
                <a:schemeClr val="tx1"/>
              </a:solidFill>
            </a:endParaRPr>
          </a:p>
        </p:txBody>
      </p:sp>
      <p:sp>
        <p:nvSpPr>
          <p:cNvPr id="113" name="Rectangle 41">
            <a:hlinkClick r:id="rId15" action="ppaction://hlinksldjump"/>
          </p:cNvPr>
          <p:cNvSpPr/>
          <p:nvPr/>
        </p:nvSpPr>
        <p:spPr>
          <a:xfrm>
            <a:off x="8998470" y="4971808"/>
            <a:ext cx="237662" cy="198359"/>
          </a:xfrm>
          <a:prstGeom prst="rect">
            <a:avLst/>
          </a:prstGeom>
          <a:solidFill>
            <a:schemeClr val="bg1">
              <a:lumMod val="75000"/>
            </a:schemeClr>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14" name="Rectangle 124"/>
          <p:cNvSpPr/>
          <p:nvPr/>
        </p:nvSpPr>
        <p:spPr>
          <a:xfrm>
            <a:off x="89387" y="2038577"/>
            <a:ext cx="3203408" cy="15234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600" u="sng" dirty="0" smtClean="0">
                <a:solidFill>
                  <a:srgbClr val="626262"/>
                </a:solidFill>
              </a:rPr>
              <a:t>Finansiellt läge: Finansiell oro</a:t>
            </a:r>
          </a:p>
          <a:p>
            <a:endParaRPr lang="sv-SE" sz="1000" dirty="0" smtClean="0">
              <a:solidFill>
                <a:schemeClr val="tx1"/>
              </a:solidFill>
            </a:endParaRPr>
          </a:p>
          <a:p>
            <a:r>
              <a:rPr lang="sv-SE" sz="1000" dirty="0" smtClean="0">
                <a:solidFill>
                  <a:schemeClr val="tx1"/>
                </a:solidFill>
              </a:rPr>
              <a:t>Finansiella </a:t>
            </a:r>
            <a:r>
              <a:rPr lang="sv-SE" sz="1000" dirty="0">
                <a:solidFill>
                  <a:schemeClr val="tx1"/>
                </a:solidFill>
              </a:rPr>
              <a:t>kriser kan ha många orsaker. Men oavsett hur krisen uppstår blir en följd att förtroendet mellan aktörerna i det finansiella systemet rubbas. Banker och andra finansiella aktörer riskerar då att hamna i svåra ekonomiska problem. Dessa kan i sin tur påverka hushålls och företags tillgång till finansiella tjänster som lån och betalningar och ge upphov till allvarliga samhällsekonomiska störningar.</a:t>
            </a:r>
          </a:p>
          <a:p>
            <a:endParaRPr lang="sv-SE" sz="1000" dirty="0">
              <a:solidFill>
                <a:schemeClr val="tx1"/>
              </a:solidFill>
            </a:endParaRPr>
          </a:p>
          <a:p>
            <a:r>
              <a:rPr lang="sv-SE" sz="1000" dirty="0">
                <a:solidFill>
                  <a:schemeClr val="tx1"/>
                </a:solidFill>
              </a:rPr>
              <a:t>För att stävja effekterna av krisen kan myndigheterna vidta särskilda åtgärder. Den som har ansvar för en verksamhet i normalläge har också ansvar vid en kris, oavsett om det är en offentlig eller privat aktör. De statliga myndigheterna har dock tillgång till flera krisverktyg som kan användas för att mildra de samhällsekonomiska effekterna av en kris</a:t>
            </a:r>
            <a:r>
              <a:rPr lang="sv-SE" sz="1000" dirty="0" smtClean="0">
                <a:solidFill>
                  <a:schemeClr val="tx1"/>
                </a:solidFill>
              </a:rPr>
              <a:t>.</a:t>
            </a:r>
            <a:endParaRPr lang="sv-SE" sz="1000" dirty="0">
              <a:solidFill>
                <a:schemeClr val="tx1"/>
              </a:solidFill>
            </a:endParaRPr>
          </a:p>
        </p:txBody>
      </p:sp>
      <p:sp>
        <p:nvSpPr>
          <p:cNvPr id="115" name="Rectangle 124"/>
          <p:cNvSpPr/>
          <p:nvPr/>
        </p:nvSpPr>
        <p:spPr>
          <a:xfrm>
            <a:off x="89387" y="3884176"/>
            <a:ext cx="3056712" cy="21166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smtClean="0">
                <a:solidFill>
                  <a:schemeClr val="tx1"/>
                </a:solidFill>
              </a:rPr>
              <a:t>Finansinspektionen </a:t>
            </a:r>
            <a:r>
              <a:rPr lang="sv-SE" sz="1000" dirty="0">
                <a:solidFill>
                  <a:schemeClr val="tx1"/>
                </a:solidFill>
              </a:rPr>
              <a:t>har ansvar för tillsynen av de finansiella företagen. Riksbanken ansvarar för att upprätthålla likviditeten i systemet. Regeringen och Riksgälden kan bistå med mer långsiktiga former av stöd, till exempel garantera bankers långsiktiga upplåning eller skjuta till kapital.</a:t>
            </a:r>
          </a:p>
          <a:p>
            <a:endParaRPr lang="sv-SE" sz="1000" dirty="0">
              <a:solidFill>
                <a:srgbClr val="626262"/>
              </a:solidFill>
            </a:endParaRPr>
          </a:p>
        </p:txBody>
      </p:sp>
      <p:sp>
        <p:nvSpPr>
          <p:cNvPr id="124" name="TextBox 11"/>
          <p:cNvSpPr txBox="1"/>
          <p:nvPr/>
        </p:nvSpPr>
        <p:spPr>
          <a:xfrm>
            <a:off x="202600" y="5624546"/>
            <a:ext cx="2869161" cy="1154162"/>
          </a:xfrm>
          <a:prstGeom prst="rect">
            <a:avLst/>
          </a:prstGeom>
          <a:noFill/>
        </p:spPr>
        <p:txBody>
          <a:bodyPr wrap="square" rtlCol="0">
            <a:spAutoFit/>
          </a:bodyPr>
          <a:lstStyle/>
          <a:p>
            <a:r>
              <a:rPr lang="sv-SE" sz="1050" b="1" dirty="0" smtClean="0">
                <a:solidFill>
                  <a:srgbClr val="626262"/>
                </a:solidFill>
                <a:latin typeface="Arial Narrow" panose="020B0606020202030204" pitchFamily="34" charset="0"/>
              </a:rPr>
              <a:t>Det finansiella systemet</a:t>
            </a:r>
          </a:p>
          <a:p>
            <a:endParaRPr lang="sv-SE" sz="1050" b="1" dirty="0" smtClean="0">
              <a:solidFill>
                <a:srgbClr val="626262"/>
              </a:solidFill>
              <a:latin typeface="Arial Narrow" panose="020B0606020202030204" pitchFamily="34" charset="0"/>
            </a:endParaRPr>
          </a:p>
          <a:p>
            <a:r>
              <a:rPr lang="sv-SE" sz="800" dirty="0" smtClean="0">
                <a:solidFill>
                  <a:srgbClr val="626262"/>
                </a:solidFill>
                <a:latin typeface="Arial Narrow" panose="020B0606020202030204" pitchFamily="34" charset="0"/>
              </a:rPr>
              <a:t>Det finansiella systemet har tre huvuduppgifter:</a:t>
            </a:r>
          </a:p>
          <a:p>
            <a:r>
              <a:rPr lang="sv-SE" sz="800" dirty="0" smtClean="0">
                <a:solidFill>
                  <a:srgbClr val="626262"/>
                </a:solidFill>
                <a:latin typeface="Arial Narrow" panose="020B0606020202030204" pitchFamily="34" charset="0"/>
              </a:rPr>
              <a:t>omvandla sparande till finansiering, hantera risker och förmedla betalningar. Dessa funktioner är centrala för samhällsekonomin ska fungera och växa.</a:t>
            </a:r>
          </a:p>
          <a:p>
            <a:endParaRPr lang="sv-SE" sz="800" dirty="0" smtClean="0">
              <a:latin typeface="Arial Narrow" panose="020B0606020202030204" pitchFamily="34" charset="0"/>
            </a:endParaRPr>
          </a:p>
          <a:p>
            <a:r>
              <a:rPr lang="sv-SE" sz="800" dirty="0" smtClean="0">
                <a:solidFill>
                  <a:schemeClr val="accent1">
                    <a:lumMod val="75000"/>
                  </a:schemeClr>
                </a:solidFill>
                <a:latin typeface="Arial Narrow" panose="020B0606020202030204" pitchFamily="34" charset="0"/>
                <a:hlinkClick r:id="rId16" action="ppaction://hlinksldjump"/>
              </a:rPr>
              <a:t>Läs mer om systemet och finansiell stabilitet</a:t>
            </a:r>
            <a:r>
              <a:rPr lang="en-GB" sz="800" dirty="0" smtClean="0">
                <a:solidFill>
                  <a:schemeClr val="accent1">
                    <a:lumMod val="75000"/>
                  </a:schemeClr>
                </a:solidFill>
                <a:latin typeface="Arial Narrow" panose="020B0606020202030204" pitchFamily="34" charset="0"/>
                <a:hlinkClick r:id="rId16" action="ppaction://hlinksldjump"/>
              </a:rPr>
              <a:t>.</a:t>
            </a:r>
            <a:endParaRPr lang="sv-SE" sz="800" dirty="0">
              <a:solidFill>
                <a:schemeClr val="accent1">
                  <a:lumMod val="75000"/>
                </a:schemeClr>
              </a:solidFill>
              <a:latin typeface="Arial Narrow" panose="020B0606020202030204" pitchFamily="34" charset="0"/>
            </a:endParaRPr>
          </a:p>
        </p:txBody>
      </p:sp>
      <p:sp>
        <p:nvSpPr>
          <p:cNvPr id="126" name="TextBox 13"/>
          <p:cNvSpPr txBox="1"/>
          <p:nvPr/>
        </p:nvSpPr>
        <p:spPr>
          <a:xfrm>
            <a:off x="3345604" y="5624546"/>
            <a:ext cx="2901144" cy="1154162"/>
          </a:xfrm>
          <a:prstGeom prst="rect">
            <a:avLst/>
          </a:prstGeom>
          <a:noFill/>
        </p:spPr>
        <p:txBody>
          <a:bodyPr wrap="square" rtlCol="0">
            <a:spAutoFit/>
          </a:bodyPr>
          <a:lstStyle/>
          <a:p>
            <a:r>
              <a:rPr lang="sv-SE" sz="1050" b="1" dirty="0" smtClean="0">
                <a:solidFill>
                  <a:srgbClr val="626262"/>
                </a:solidFill>
                <a:latin typeface="Arial Narrow" panose="020B0606020202030204" pitchFamily="34" charset="0"/>
              </a:rPr>
              <a:t>FSPOS</a:t>
            </a:r>
          </a:p>
          <a:p>
            <a:endParaRPr lang="sv-SE" sz="1050" dirty="0" smtClean="0">
              <a:latin typeface="Arial Narrow" panose="020B0606020202030204" pitchFamily="34" charset="0"/>
            </a:endParaRPr>
          </a:p>
          <a:p>
            <a:r>
              <a:rPr lang="sv-SE" sz="800" dirty="0" smtClean="0">
                <a:solidFill>
                  <a:srgbClr val="626262"/>
                </a:solidFill>
                <a:latin typeface="Arial Narrow" panose="020B0606020202030204" pitchFamily="34" charset="0"/>
              </a:rPr>
              <a:t>Finansiella Sektorns Privat-Offentliga Samverkan är ett frivilligt samverkansforum med deltagare från det privata näringslivet och de offentliga institutionerna i finanssektorn. FSPOS vision är att samhällsviktiga finansiella tjänster alltid ska fungera.</a:t>
            </a:r>
          </a:p>
          <a:p>
            <a:endParaRPr lang="sv-SE" sz="800" dirty="0" smtClean="0">
              <a:latin typeface="Arial Narrow" panose="020B0606020202030204" pitchFamily="34" charset="0"/>
            </a:endParaRPr>
          </a:p>
          <a:p>
            <a:r>
              <a:rPr lang="sv-SE" sz="800" u="sng" dirty="0" smtClean="0">
                <a:solidFill>
                  <a:schemeClr val="accent1">
                    <a:lumMod val="75000"/>
                  </a:schemeClr>
                </a:solidFill>
                <a:latin typeface="Arial Narrow" panose="020B0606020202030204" pitchFamily="34" charset="0"/>
                <a:hlinkClick r:id="rId17"/>
              </a:rPr>
              <a:t>Läs mer på fspos.se</a:t>
            </a:r>
            <a:endParaRPr lang="sv-SE" sz="800" u="sng" dirty="0">
              <a:solidFill>
                <a:schemeClr val="accent1">
                  <a:lumMod val="75000"/>
                </a:schemeClr>
              </a:solidFill>
              <a:latin typeface="Arial Narrow" panose="020B0606020202030204" pitchFamily="34" charset="0"/>
            </a:endParaRPr>
          </a:p>
        </p:txBody>
      </p:sp>
      <p:sp>
        <p:nvSpPr>
          <p:cNvPr id="127" name="TextBox 14"/>
          <p:cNvSpPr txBox="1"/>
          <p:nvPr/>
        </p:nvSpPr>
        <p:spPr>
          <a:xfrm>
            <a:off x="6520590" y="5624546"/>
            <a:ext cx="2989813" cy="792525"/>
          </a:xfrm>
          <a:prstGeom prst="rect">
            <a:avLst/>
          </a:prstGeom>
          <a:noFill/>
        </p:spPr>
        <p:txBody>
          <a:bodyPr wrap="square" rtlCol="0">
            <a:spAutoFit/>
          </a:bodyPr>
          <a:lstStyle/>
          <a:p>
            <a:r>
              <a:rPr lang="sv-SE" sz="1050" b="1" dirty="0" smtClean="0">
                <a:solidFill>
                  <a:srgbClr val="626262"/>
                </a:solidFill>
                <a:latin typeface="Arial Narrow" panose="020B0606020202030204" pitchFamily="34" charset="0"/>
              </a:rPr>
              <a:t>Omvärlden</a:t>
            </a:r>
          </a:p>
          <a:p>
            <a:endParaRPr lang="sv-SE" sz="1050" dirty="0" smtClean="0">
              <a:latin typeface="Arial Narrow" panose="020B0606020202030204" pitchFamily="34" charset="0"/>
            </a:endParaRPr>
          </a:p>
          <a:p>
            <a:r>
              <a:rPr lang="sv-SE" sz="800" dirty="0" smtClean="0">
                <a:solidFill>
                  <a:srgbClr val="626262"/>
                </a:solidFill>
                <a:latin typeface="Arial Narrow" panose="020B0606020202030204" pitchFamily="34" charset="0"/>
              </a:rPr>
              <a:t>Det svenska finansiella systemet påverkas av vad som sker globalt. </a:t>
            </a:r>
          </a:p>
          <a:p>
            <a:r>
              <a:rPr lang="sv-SE" sz="800" u="sng" dirty="0" smtClean="0">
                <a:latin typeface="Arial Narrow" panose="020B0606020202030204" pitchFamily="34" charset="0"/>
                <a:hlinkClick r:id="rId18" action="ppaction://hlinksldjump"/>
              </a:rPr>
              <a:t>Läs mer om hur.</a:t>
            </a:r>
            <a:endParaRPr lang="sv-SE" sz="800" u="sng" dirty="0" smtClean="0">
              <a:latin typeface="Arial Narrow" panose="020B0606020202030204" pitchFamily="34" charset="0"/>
            </a:endParaRPr>
          </a:p>
          <a:p>
            <a:endParaRPr lang="en-GB" sz="800" dirty="0">
              <a:solidFill>
                <a:srgbClr val="FF0000"/>
              </a:solidFill>
              <a:latin typeface="Arial Narrow" panose="020B0606020202030204" pitchFamily="34" charset="0"/>
            </a:endParaRPr>
          </a:p>
        </p:txBody>
      </p:sp>
      <p:sp>
        <p:nvSpPr>
          <p:cNvPr id="128" name="Rectangle 107"/>
          <p:cNvSpPr/>
          <p:nvPr/>
        </p:nvSpPr>
        <p:spPr>
          <a:xfrm>
            <a:off x="8806144" y="1444517"/>
            <a:ext cx="2032374" cy="2843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b="1" dirty="0" smtClean="0">
                <a:solidFill>
                  <a:srgbClr val="626262"/>
                </a:solidFill>
              </a:rPr>
              <a:t>Så använder du Finanskartan</a:t>
            </a:r>
            <a:endParaRPr lang="sv-SE" sz="1200" b="1" dirty="0">
              <a:solidFill>
                <a:srgbClr val="626262"/>
              </a:solidFill>
            </a:endParaRPr>
          </a:p>
        </p:txBody>
      </p:sp>
      <p:sp>
        <p:nvSpPr>
          <p:cNvPr id="129" name="Finansiellt läge-rektangel"/>
          <p:cNvSpPr/>
          <p:nvPr/>
        </p:nvSpPr>
        <p:spPr>
          <a:xfrm>
            <a:off x="9214046" y="2350908"/>
            <a:ext cx="2085557" cy="5276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Finansiellt läge</a:t>
            </a:r>
          </a:p>
          <a:p>
            <a:r>
              <a:rPr lang="sv-SE" sz="800" dirty="0" smtClean="0">
                <a:solidFill>
                  <a:srgbClr val="626262"/>
                </a:solidFill>
              </a:rPr>
              <a:t>Klicka på fliken Normalläge nedan för att se vilka relationer som tillkommer i sådant läge</a:t>
            </a:r>
            <a:endParaRPr lang="sv-SE" sz="800" dirty="0">
              <a:solidFill>
                <a:srgbClr val="626262"/>
              </a:solidFill>
            </a:endParaRPr>
          </a:p>
        </p:txBody>
      </p:sp>
      <p:sp>
        <p:nvSpPr>
          <p:cNvPr id="131" name="Aktörer-rektangel"/>
          <p:cNvSpPr/>
          <p:nvPr/>
        </p:nvSpPr>
        <p:spPr>
          <a:xfrm>
            <a:off x="9197283" y="1775304"/>
            <a:ext cx="1898088" cy="523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Aktörer</a:t>
            </a:r>
            <a:endParaRPr lang="sv-SE" sz="1600" u="sng" dirty="0" smtClean="0">
              <a:solidFill>
                <a:srgbClr val="626262"/>
              </a:solidFill>
            </a:endParaRPr>
          </a:p>
          <a:p>
            <a:r>
              <a:rPr lang="sv-SE" sz="800" dirty="0" smtClean="0">
                <a:solidFill>
                  <a:srgbClr val="626262"/>
                </a:solidFill>
              </a:rPr>
              <a:t>Klicka på de gröna rutorna för att läsa om varje enskild aktör</a:t>
            </a:r>
            <a:endParaRPr lang="sv-SE" sz="800" dirty="0">
              <a:solidFill>
                <a:srgbClr val="626262"/>
              </a:solidFill>
            </a:endParaRPr>
          </a:p>
        </p:txBody>
      </p:sp>
      <p:sp>
        <p:nvSpPr>
          <p:cNvPr id="133" name="textruta 22"/>
          <p:cNvSpPr txBox="1">
            <a:spLocks noChangeArrowheads="1"/>
          </p:cNvSpPr>
          <p:nvPr/>
        </p:nvSpPr>
        <p:spPr bwMode="auto">
          <a:xfrm>
            <a:off x="8858651" y="1710296"/>
            <a:ext cx="5937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Book Antiqua" panose="02040602050305030304" pitchFamily="18" charset="0"/>
                <a:cs typeface="Times New Roman" panose="02020603050405020304" pitchFamily="18" charset="0"/>
              </a:defRPr>
            </a:lvl1pPr>
            <a:lvl2pPr marL="742950" indent="-285750">
              <a:spcBef>
                <a:spcPct val="20000"/>
              </a:spcBef>
              <a:buChar char="–"/>
              <a:defRPr sz="2400">
                <a:solidFill>
                  <a:schemeClr val="tx1"/>
                </a:solidFill>
                <a:latin typeface="Book Antiqua" panose="02040602050305030304" pitchFamily="18" charset="0"/>
                <a:cs typeface="Times New Roman" panose="02020603050405020304" pitchFamily="18" charset="0"/>
              </a:defRPr>
            </a:lvl2pPr>
            <a:lvl3pPr marL="1143000" indent="-228600">
              <a:spcBef>
                <a:spcPct val="20000"/>
              </a:spcBef>
              <a:buChar char="•"/>
              <a:defRPr sz="2000">
                <a:solidFill>
                  <a:schemeClr val="tx1"/>
                </a:solidFill>
                <a:latin typeface="Book Antiqua" panose="02040602050305030304" pitchFamily="18" charset="0"/>
                <a:cs typeface="Times New Roman" panose="02020603050405020304" pitchFamily="18" charset="0"/>
              </a:defRPr>
            </a:lvl3pPr>
            <a:lvl4pPr marL="1600200" indent="-228600">
              <a:spcBef>
                <a:spcPct val="20000"/>
              </a:spcBef>
              <a:buChar char="–"/>
              <a:defRPr>
                <a:solidFill>
                  <a:schemeClr val="tx1"/>
                </a:solidFill>
                <a:latin typeface="Book Antiqua" panose="02040602050305030304" pitchFamily="18" charset="0"/>
                <a:cs typeface="Times New Roman" panose="02020603050405020304" pitchFamily="18" charset="0"/>
              </a:defRPr>
            </a:lvl4pPr>
            <a:lvl5pPr marL="2057400" indent="-228600">
              <a:spcBef>
                <a:spcPct val="20000"/>
              </a:spcBef>
              <a:buChar char="»"/>
              <a:defRPr>
                <a:solidFill>
                  <a:schemeClr val="tx1"/>
                </a:solidFill>
                <a:latin typeface="Book Antiqua" panose="02040602050305030304" pitchFamily="18" charset="0"/>
                <a:cs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9pPr>
          </a:lstStyle>
          <a:p>
            <a:pPr eaLnBrk="0" fontAlgn="base" hangingPunct="0">
              <a:spcBef>
                <a:spcPct val="0"/>
              </a:spcBef>
              <a:spcAft>
                <a:spcPct val="0"/>
              </a:spcAft>
              <a:buFontTx/>
              <a:buNone/>
            </a:pPr>
            <a:r>
              <a:rPr lang="sv-SE" altLang="sv-SE" sz="3200" dirty="0">
                <a:solidFill>
                  <a:srgbClr val="000000"/>
                </a:solidFill>
                <a:latin typeface="Times New Roman" panose="02020603050405020304" pitchFamily="18" charset="0"/>
                <a:sym typeface="Wingdings 2" panose="05020102010507070707" pitchFamily="18" charset="2"/>
              </a:rPr>
              <a:t></a:t>
            </a:r>
            <a:endParaRPr lang="sv-SE" altLang="sv-SE" sz="3200" dirty="0">
              <a:solidFill>
                <a:srgbClr val="000000"/>
              </a:solidFill>
              <a:latin typeface="Times New Roman" panose="02020603050405020304" pitchFamily="18" charset="0"/>
            </a:endParaRPr>
          </a:p>
        </p:txBody>
      </p:sp>
      <p:sp>
        <p:nvSpPr>
          <p:cNvPr id="138" name="textruta 22"/>
          <p:cNvSpPr txBox="1">
            <a:spLocks noChangeArrowheads="1"/>
          </p:cNvSpPr>
          <p:nvPr/>
        </p:nvSpPr>
        <p:spPr bwMode="auto">
          <a:xfrm>
            <a:off x="8858651" y="2274131"/>
            <a:ext cx="5937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Book Antiqua" panose="02040602050305030304" pitchFamily="18" charset="0"/>
                <a:cs typeface="Times New Roman" panose="02020603050405020304" pitchFamily="18" charset="0"/>
              </a:defRPr>
            </a:lvl1pPr>
            <a:lvl2pPr marL="742950" indent="-285750">
              <a:spcBef>
                <a:spcPct val="20000"/>
              </a:spcBef>
              <a:buChar char="–"/>
              <a:defRPr sz="2400">
                <a:solidFill>
                  <a:schemeClr val="tx1"/>
                </a:solidFill>
                <a:latin typeface="Book Antiqua" panose="02040602050305030304" pitchFamily="18" charset="0"/>
                <a:cs typeface="Times New Roman" panose="02020603050405020304" pitchFamily="18" charset="0"/>
              </a:defRPr>
            </a:lvl2pPr>
            <a:lvl3pPr marL="1143000" indent="-228600">
              <a:spcBef>
                <a:spcPct val="20000"/>
              </a:spcBef>
              <a:buChar char="•"/>
              <a:defRPr sz="2000">
                <a:solidFill>
                  <a:schemeClr val="tx1"/>
                </a:solidFill>
                <a:latin typeface="Book Antiqua" panose="02040602050305030304" pitchFamily="18" charset="0"/>
                <a:cs typeface="Times New Roman" panose="02020603050405020304" pitchFamily="18" charset="0"/>
              </a:defRPr>
            </a:lvl3pPr>
            <a:lvl4pPr marL="1600200" indent="-228600">
              <a:spcBef>
                <a:spcPct val="20000"/>
              </a:spcBef>
              <a:buChar char="–"/>
              <a:defRPr>
                <a:solidFill>
                  <a:schemeClr val="tx1"/>
                </a:solidFill>
                <a:latin typeface="Book Antiqua" panose="02040602050305030304" pitchFamily="18" charset="0"/>
                <a:cs typeface="Times New Roman" panose="02020603050405020304" pitchFamily="18" charset="0"/>
              </a:defRPr>
            </a:lvl4pPr>
            <a:lvl5pPr marL="2057400" indent="-228600">
              <a:spcBef>
                <a:spcPct val="20000"/>
              </a:spcBef>
              <a:buChar char="»"/>
              <a:defRPr>
                <a:solidFill>
                  <a:schemeClr val="tx1"/>
                </a:solidFill>
                <a:latin typeface="Book Antiqua" panose="02040602050305030304" pitchFamily="18" charset="0"/>
                <a:cs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9pPr>
          </a:lstStyle>
          <a:p>
            <a:pPr eaLnBrk="0" fontAlgn="base" hangingPunct="0">
              <a:spcBef>
                <a:spcPct val="0"/>
              </a:spcBef>
              <a:spcAft>
                <a:spcPct val="0"/>
              </a:spcAft>
              <a:buFontTx/>
              <a:buNone/>
            </a:pPr>
            <a:r>
              <a:rPr lang="sv-SE" altLang="sv-SE" sz="3200" dirty="0">
                <a:solidFill>
                  <a:srgbClr val="000000"/>
                </a:solidFill>
                <a:latin typeface="Times New Roman" panose="02020603050405020304" pitchFamily="18" charset="0"/>
                <a:sym typeface="Wingdings 2" panose="05020102010507070707" pitchFamily="18" charset="2"/>
              </a:rPr>
              <a:t></a:t>
            </a:r>
            <a:endParaRPr lang="sv-SE" altLang="sv-SE" sz="3200" dirty="0">
              <a:solidFill>
                <a:srgbClr val="000000"/>
              </a:solidFill>
              <a:latin typeface="Times New Roman" panose="02020603050405020304" pitchFamily="18" charset="0"/>
            </a:endParaRPr>
          </a:p>
        </p:txBody>
      </p:sp>
      <p:sp>
        <p:nvSpPr>
          <p:cNvPr id="139" name="Rectangle 122"/>
          <p:cNvSpPr/>
          <p:nvPr/>
        </p:nvSpPr>
        <p:spPr>
          <a:xfrm>
            <a:off x="9233069" y="2930667"/>
            <a:ext cx="1898088" cy="523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Relationstyper</a:t>
            </a:r>
          </a:p>
          <a:p>
            <a:r>
              <a:rPr lang="sv-SE" sz="800" dirty="0">
                <a:solidFill>
                  <a:srgbClr val="626262"/>
                </a:solidFill>
              </a:rPr>
              <a:t>Du kan välja mellan tre typer av relationer i kryssrutorna nedan.</a:t>
            </a:r>
          </a:p>
        </p:txBody>
      </p:sp>
      <p:sp>
        <p:nvSpPr>
          <p:cNvPr id="142" name="textruta 22"/>
          <p:cNvSpPr txBox="1">
            <a:spLocks noChangeArrowheads="1"/>
          </p:cNvSpPr>
          <p:nvPr/>
        </p:nvSpPr>
        <p:spPr bwMode="auto">
          <a:xfrm>
            <a:off x="8858651" y="2838588"/>
            <a:ext cx="5937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Book Antiqua" panose="02040602050305030304" pitchFamily="18" charset="0"/>
                <a:cs typeface="Times New Roman" panose="02020603050405020304" pitchFamily="18" charset="0"/>
              </a:defRPr>
            </a:lvl1pPr>
            <a:lvl2pPr marL="742950" indent="-285750">
              <a:spcBef>
                <a:spcPct val="20000"/>
              </a:spcBef>
              <a:buChar char="–"/>
              <a:defRPr sz="2400">
                <a:solidFill>
                  <a:schemeClr val="tx1"/>
                </a:solidFill>
                <a:latin typeface="Book Antiqua" panose="02040602050305030304" pitchFamily="18" charset="0"/>
                <a:cs typeface="Times New Roman" panose="02020603050405020304" pitchFamily="18" charset="0"/>
              </a:defRPr>
            </a:lvl2pPr>
            <a:lvl3pPr marL="1143000" indent="-228600">
              <a:spcBef>
                <a:spcPct val="20000"/>
              </a:spcBef>
              <a:buChar char="•"/>
              <a:defRPr sz="2000">
                <a:solidFill>
                  <a:schemeClr val="tx1"/>
                </a:solidFill>
                <a:latin typeface="Book Antiqua" panose="02040602050305030304" pitchFamily="18" charset="0"/>
                <a:cs typeface="Times New Roman" panose="02020603050405020304" pitchFamily="18" charset="0"/>
              </a:defRPr>
            </a:lvl3pPr>
            <a:lvl4pPr marL="1600200" indent="-228600">
              <a:spcBef>
                <a:spcPct val="20000"/>
              </a:spcBef>
              <a:buChar char="–"/>
              <a:defRPr>
                <a:solidFill>
                  <a:schemeClr val="tx1"/>
                </a:solidFill>
                <a:latin typeface="Book Antiqua" panose="02040602050305030304" pitchFamily="18" charset="0"/>
                <a:cs typeface="Times New Roman" panose="02020603050405020304" pitchFamily="18" charset="0"/>
              </a:defRPr>
            </a:lvl4pPr>
            <a:lvl5pPr marL="2057400" indent="-228600">
              <a:spcBef>
                <a:spcPct val="20000"/>
              </a:spcBef>
              <a:buChar char="»"/>
              <a:defRPr>
                <a:solidFill>
                  <a:schemeClr val="tx1"/>
                </a:solidFill>
                <a:latin typeface="Book Antiqua" panose="02040602050305030304" pitchFamily="18" charset="0"/>
                <a:cs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9pPr>
          </a:lstStyle>
          <a:p>
            <a:pPr eaLnBrk="0" fontAlgn="base" hangingPunct="0">
              <a:spcBef>
                <a:spcPct val="0"/>
              </a:spcBef>
              <a:spcAft>
                <a:spcPct val="0"/>
              </a:spcAft>
              <a:buFontTx/>
              <a:buNone/>
            </a:pPr>
            <a:r>
              <a:rPr lang="sv-SE" altLang="sv-SE" sz="3200" dirty="0">
                <a:solidFill>
                  <a:srgbClr val="000000"/>
                </a:solidFill>
                <a:latin typeface="Times New Roman" panose="02020603050405020304" pitchFamily="18" charset="0"/>
                <a:sym typeface="Wingdings 2" panose="05020102010507070707" pitchFamily="18" charset="2"/>
              </a:rPr>
              <a:t></a:t>
            </a:r>
            <a:endParaRPr lang="sv-SE" altLang="sv-SE" sz="3200" dirty="0">
              <a:solidFill>
                <a:srgbClr val="000000"/>
              </a:solidFill>
              <a:latin typeface="Times New Roman" panose="02020603050405020304" pitchFamily="18" charset="0"/>
            </a:endParaRPr>
          </a:p>
        </p:txBody>
      </p:sp>
      <p:sp>
        <p:nvSpPr>
          <p:cNvPr id="144" name="Rektangel 143">
            <a:hlinkClick r:id="rId1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9" name="Rounded Rectangle 43">
            <a:hlinkClick r:id="rId1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150" name="Rounded Rectangle 47">
            <a:hlinkClick r:id="rId2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151" name="Rounded Rectangle 101">
            <a:hlinkClick r:id="rId2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sp>
        <p:nvSpPr>
          <p:cNvPr id="5" name="Rektangel 4">
            <a:hlinkClick r:id="rId22" action="ppaction://hlinksldjump"/>
          </p:cNvPr>
          <p:cNvSpPr/>
          <p:nvPr/>
        </p:nvSpPr>
        <p:spPr>
          <a:xfrm>
            <a:off x="4932714" y="2324582"/>
            <a:ext cx="1317919" cy="3707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Rektangel 6">
            <a:hlinkClick r:id="rId23" action="ppaction://hlinksldjump"/>
          </p:cNvPr>
          <p:cNvSpPr/>
          <p:nvPr/>
        </p:nvSpPr>
        <p:spPr>
          <a:xfrm>
            <a:off x="5017440" y="2760655"/>
            <a:ext cx="1172223" cy="4317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5868757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4" name="Picture 70"/>
          <p:cNvPicPr>
            <a:picLocks noChangeAspect="1"/>
          </p:cNvPicPr>
          <p:nvPr/>
        </p:nvPicPr>
        <p:blipFill>
          <a:blip r:embed="rId2">
            <a:clrChange>
              <a:clrFrom>
                <a:srgbClr val="FFFFFF"/>
              </a:clrFrom>
              <a:clrTo>
                <a:srgbClr val="FFFFFF">
                  <a:alpha val="0"/>
                </a:srgbClr>
              </a:clrTo>
            </a:clrChange>
          </a:blip>
          <a:stretch>
            <a:fillRect/>
          </a:stretch>
        </p:blipFill>
        <p:spPr>
          <a:xfrm>
            <a:off x="9535615" y="976495"/>
            <a:ext cx="2666580" cy="5924982"/>
          </a:xfrm>
          <a:prstGeom prst="rect">
            <a:avLst/>
          </a:prstGeom>
        </p:spPr>
      </p:pic>
      <p:sp>
        <p:nvSpPr>
          <p:cNvPr id="4" name="Rectangle 3"/>
          <p:cNvSpPr/>
          <p:nvPr/>
        </p:nvSpPr>
        <p:spPr>
          <a:xfrm>
            <a:off x="0" y="0"/>
            <a:ext cx="12192000" cy="889527"/>
          </a:xfrm>
          <a:prstGeom prst="rect">
            <a:avLst/>
          </a:prstGeom>
          <a:solidFill>
            <a:srgbClr val="005A4D"/>
          </a:solidFill>
          <a:ln>
            <a:solidFill>
              <a:schemeClr val="bg1">
                <a:lumMod val="8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sv-SE" dirty="0"/>
          </a:p>
        </p:txBody>
      </p:sp>
      <p:sp>
        <p:nvSpPr>
          <p:cNvPr id="6" name="TextBox 5"/>
          <p:cNvSpPr txBox="1"/>
          <p:nvPr/>
        </p:nvSpPr>
        <p:spPr>
          <a:xfrm>
            <a:off x="91442" y="-39020"/>
            <a:ext cx="5104014" cy="877163"/>
          </a:xfrm>
          <a:prstGeom prst="rect">
            <a:avLst/>
          </a:prstGeom>
          <a:noFill/>
        </p:spPr>
        <p:txBody>
          <a:bodyPr wrap="square" rtlCol="0">
            <a:spAutoFit/>
          </a:bodyPr>
          <a:lstStyle/>
          <a:p>
            <a:r>
              <a:rPr lang="en-GB" sz="4000" b="1" dirty="0" smtClean="0">
                <a:solidFill>
                  <a:schemeClr val="bg1">
                    <a:lumMod val="95000"/>
                  </a:schemeClr>
                </a:solidFill>
                <a:latin typeface="+mj-lt"/>
              </a:rPr>
              <a:t>FINANSKARTAN</a:t>
            </a:r>
          </a:p>
          <a:p>
            <a:r>
              <a:rPr lang="en-GB" sz="1100" b="1" dirty="0" smtClean="0">
                <a:solidFill>
                  <a:schemeClr val="bg1">
                    <a:lumMod val="95000"/>
                  </a:schemeClr>
                </a:solidFill>
                <a:latin typeface="+mj-lt"/>
              </a:rPr>
              <a:t>OM STABILITET I DET FINANSIELLA SYSTEMET</a:t>
            </a:r>
            <a:endParaRPr lang="sv-SE" sz="1100" b="1" dirty="0">
              <a:solidFill>
                <a:schemeClr val="bg1">
                  <a:lumMod val="95000"/>
                </a:schemeClr>
              </a:solidFill>
              <a:latin typeface="+mj-lt"/>
            </a:endParaRPr>
          </a:p>
        </p:txBody>
      </p:sp>
      <p:sp>
        <p:nvSpPr>
          <p:cNvPr id="2" name="Rounded Rectangle 1"/>
          <p:cNvSpPr/>
          <p:nvPr/>
        </p:nvSpPr>
        <p:spPr>
          <a:xfrm>
            <a:off x="5010216" y="1537478"/>
            <a:ext cx="1187364"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RIKSDAGEN</a:t>
            </a:r>
            <a:endParaRPr lang="sv-SE" sz="1100" b="1" dirty="0"/>
          </a:p>
        </p:txBody>
      </p:sp>
      <p:cxnSp>
        <p:nvCxnSpPr>
          <p:cNvPr id="92" name="Straight Arrow Connector 91"/>
          <p:cNvCxnSpPr/>
          <p:nvPr/>
        </p:nvCxnSpPr>
        <p:spPr>
          <a:xfrm flipV="1">
            <a:off x="3516653" y="4762776"/>
            <a:ext cx="0" cy="515216"/>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93" name="Straight Connector 92"/>
          <p:cNvCxnSpPr/>
          <p:nvPr/>
        </p:nvCxnSpPr>
        <p:spPr>
          <a:xfrm>
            <a:off x="3516653" y="5277992"/>
            <a:ext cx="4974743" cy="0"/>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94" name="Straight Connector 93"/>
          <p:cNvCxnSpPr/>
          <p:nvPr/>
        </p:nvCxnSpPr>
        <p:spPr>
          <a:xfrm flipV="1">
            <a:off x="8491396" y="3583003"/>
            <a:ext cx="0" cy="1694989"/>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sp>
        <p:nvSpPr>
          <p:cNvPr id="27" name="Rounded Rectangle 26"/>
          <p:cNvSpPr/>
          <p:nvPr/>
        </p:nvSpPr>
        <p:spPr>
          <a:xfrm>
            <a:off x="3352498" y="3452439"/>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RIKSBANKEN</a:t>
            </a:r>
            <a:endParaRPr lang="sv-SE" sz="1100" b="1" dirty="0"/>
          </a:p>
        </p:txBody>
      </p:sp>
      <p:sp>
        <p:nvSpPr>
          <p:cNvPr id="28" name="Rounded Rectangle 27"/>
          <p:cNvSpPr/>
          <p:nvPr/>
        </p:nvSpPr>
        <p:spPr>
          <a:xfrm>
            <a:off x="3352498" y="4227225"/>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BANKER</a:t>
            </a:r>
            <a:endParaRPr lang="sv-SE" sz="1100" b="1" dirty="0"/>
          </a:p>
        </p:txBody>
      </p:sp>
      <p:sp>
        <p:nvSpPr>
          <p:cNvPr id="29" name="Rounded Rectangle 28"/>
          <p:cNvSpPr/>
          <p:nvPr/>
        </p:nvSpPr>
        <p:spPr>
          <a:xfrm>
            <a:off x="5008224" y="3452439"/>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solidFill>
                  <a:schemeClr val="lt1"/>
                </a:solidFill>
              </a:rPr>
              <a:t>RIKSGÄLDEN</a:t>
            </a:r>
            <a:endParaRPr lang="sv-SE" sz="1100" b="1" dirty="0">
              <a:solidFill>
                <a:schemeClr val="lt1"/>
              </a:solidFill>
            </a:endParaRPr>
          </a:p>
        </p:txBody>
      </p:sp>
      <p:sp>
        <p:nvSpPr>
          <p:cNvPr id="30" name="Rounded Rectangle 29"/>
          <p:cNvSpPr/>
          <p:nvPr/>
        </p:nvSpPr>
        <p:spPr>
          <a:xfrm>
            <a:off x="6663926" y="3452439"/>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FINANS-</a:t>
            </a:r>
          </a:p>
          <a:p>
            <a:pPr algn="ctr"/>
            <a:r>
              <a:rPr lang="en-GB" sz="1100" b="1" dirty="0"/>
              <a:t>INSPEKTIONEN</a:t>
            </a:r>
            <a:endParaRPr lang="sv-SE" sz="1100" b="1" dirty="0"/>
          </a:p>
        </p:txBody>
      </p:sp>
      <p:sp>
        <p:nvSpPr>
          <p:cNvPr id="31" name="Rounded Rectangle 30"/>
          <p:cNvSpPr/>
          <p:nvPr/>
        </p:nvSpPr>
        <p:spPr>
          <a:xfrm>
            <a:off x="6663925" y="4227225"/>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FÖRSÄKRINGS-</a:t>
            </a:r>
          </a:p>
          <a:p>
            <a:pPr algn="ctr"/>
            <a:r>
              <a:rPr lang="en-GB" sz="1100" b="1" dirty="0"/>
              <a:t>BOLAG</a:t>
            </a:r>
            <a:endParaRPr lang="sv-SE" sz="1100" b="1" dirty="0"/>
          </a:p>
        </p:txBody>
      </p:sp>
      <p:sp>
        <p:nvSpPr>
          <p:cNvPr id="32" name="Rounded Rectangle 31"/>
          <p:cNvSpPr/>
          <p:nvPr/>
        </p:nvSpPr>
        <p:spPr>
          <a:xfrm>
            <a:off x="5002450" y="2278485"/>
            <a:ext cx="1187365" cy="96897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t>REGERINGEN</a:t>
            </a:r>
          </a:p>
          <a:p>
            <a:pPr algn="ctr"/>
            <a:endParaRPr lang="en-GB" sz="1100" b="1" dirty="0"/>
          </a:p>
          <a:p>
            <a:pPr algn="ctr"/>
            <a:r>
              <a:rPr lang="en-GB" sz="900" b="1" dirty="0"/>
              <a:t>FINANS-</a:t>
            </a:r>
          </a:p>
          <a:p>
            <a:pPr algn="ctr"/>
            <a:r>
              <a:rPr lang="en-GB" sz="900" b="1" dirty="0"/>
              <a:t>DEPARTEMENTET</a:t>
            </a:r>
            <a:endParaRPr lang="sv-SE" sz="900" b="1" dirty="0"/>
          </a:p>
        </p:txBody>
      </p:sp>
      <p:sp>
        <p:nvSpPr>
          <p:cNvPr id="33" name="Rounded Rectangle 32"/>
          <p:cNvSpPr/>
          <p:nvPr/>
        </p:nvSpPr>
        <p:spPr>
          <a:xfrm>
            <a:off x="5015407" y="4227225"/>
            <a:ext cx="1187365" cy="535550"/>
          </a:xfrm>
          <a:prstGeom prst="roundRect">
            <a:avLst/>
          </a:prstGeom>
          <a:solidFill>
            <a:schemeClr val="bg1">
              <a:lumMod val="65000"/>
            </a:schemeClr>
          </a:solidFill>
          <a:effectLst>
            <a:outerShdw blurRad="50800" dist="38100" dir="2700000" algn="tl"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en-GB" sz="1100" b="1" dirty="0">
                <a:solidFill>
                  <a:schemeClr val="lt1"/>
                </a:solidFill>
              </a:rPr>
              <a:t>FÖRETAG &amp;</a:t>
            </a:r>
          </a:p>
          <a:p>
            <a:pPr algn="ctr"/>
            <a:r>
              <a:rPr lang="en-GB" sz="1100" b="1" dirty="0">
                <a:solidFill>
                  <a:schemeClr val="lt1"/>
                </a:solidFill>
              </a:rPr>
              <a:t>HUSHÅLL</a:t>
            </a:r>
            <a:endParaRPr lang="sv-SE" sz="1100" b="1" dirty="0">
              <a:solidFill>
                <a:schemeClr val="lt1"/>
              </a:solidFill>
            </a:endParaRPr>
          </a:p>
        </p:txBody>
      </p:sp>
      <p:grpSp>
        <p:nvGrpSpPr>
          <p:cNvPr id="7" name="Grupp 6"/>
          <p:cNvGrpSpPr/>
          <p:nvPr/>
        </p:nvGrpSpPr>
        <p:grpSpPr>
          <a:xfrm>
            <a:off x="4755121" y="1962684"/>
            <a:ext cx="270236" cy="684548"/>
            <a:chOff x="4755121" y="1962684"/>
            <a:chExt cx="270236" cy="684548"/>
          </a:xfrm>
        </p:grpSpPr>
        <p:cxnSp>
          <p:nvCxnSpPr>
            <p:cNvPr id="56" name="Straight Connector 55"/>
            <p:cNvCxnSpPr/>
            <p:nvPr/>
          </p:nvCxnSpPr>
          <p:spPr>
            <a:xfrm flipH="1">
              <a:off x="4755121" y="1962684"/>
              <a:ext cx="260286" cy="0"/>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59" name="Straight Connector 58"/>
            <p:cNvCxnSpPr/>
            <p:nvPr/>
          </p:nvCxnSpPr>
          <p:spPr>
            <a:xfrm>
              <a:off x="4755121" y="1962684"/>
              <a:ext cx="0" cy="684548"/>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61" name="Straight Arrow Connector 60"/>
            <p:cNvCxnSpPr/>
            <p:nvPr/>
          </p:nvCxnSpPr>
          <p:spPr>
            <a:xfrm flipV="1">
              <a:off x="4755121" y="2634170"/>
              <a:ext cx="270236" cy="12283"/>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grpSp>
      <p:grpSp>
        <p:nvGrpSpPr>
          <p:cNvPr id="9" name="Grupp 8"/>
          <p:cNvGrpSpPr/>
          <p:nvPr/>
        </p:nvGrpSpPr>
        <p:grpSpPr>
          <a:xfrm>
            <a:off x="4755121" y="2978184"/>
            <a:ext cx="260286" cy="668395"/>
            <a:chOff x="4755121" y="2978184"/>
            <a:chExt cx="260286" cy="668395"/>
          </a:xfrm>
        </p:grpSpPr>
        <p:cxnSp>
          <p:nvCxnSpPr>
            <p:cNvPr id="79" name="Straight Connector 78"/>
            <p:cNvCxnSpPr/>
            <p:nvPr/>
          </p:nvCxnSpPr>
          <p:spPr>
            <a:xfrm flipH="1">
              <a:off x="4755121" y="2978184"/>
              <a:ext cx="260286" cy="0"/>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81" name="Straight Connector 80"/>
            <p:cNvCxnSpPr/>
            <p:nvPr/>
          </p:nvCxnSpPr>
          <p:spPr>
            <a:xfrm>
              <a:off x="4755121" y="2978184"/>
              <a:ext cx="0" cy="668395"/>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35" name="Straight Arrow Connector 134"/>
            <p:cNvCxnSpPr/>
            <p:nvPr/>
          </p:nvCxnSpPr>
          <p:spPr>
            <a:xfrm>
              <a:off x="4755121" y="3646578"/>
              <a:ext cx="260286" cy="0"/>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grpSp>
      <p:cxnSp>
        <p:nvCxnSpPr>
          <p:cNvPr id="8" name="Straight Arrow Connector 7"/>
          <p:cNvCxnSpPr/>
          <p:nvPr/>
        </p:nvCxnSpPr>
        <p:spPr>
          <a:xfrm>
            <a:off x="5603898" y="3344063"/>
            <a:ext cx="3032" cy="108376"/>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18" name="Straight Arrow Connector 17"/>
          <p:cNvCxnSpPr/>
          <p:nvPr/>
        </p:nvCxnSpPr>
        <p:spPr>
          <a:xfrm>
            <a:off x="3683638" y="3344063"/>
            <a:ext cx="0" cy="108376"/>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96" name="Straight Arrow Connector 95"/>
          <p:cNvCxnSpPr/>
          <p:nvPr/>
        </p:nvCxnSpPr>
        <p:spPr>
          <a:xfrm flipH="1">
            <a:off x="7941739" y="4477855"/>
            <a:ext cx="549657" cy="0"/>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119" name="Straight Arrow Connector 118"/>
          <p:cNvCxnSpPr/>
          <p:nvPr/>
        </p:nvCxnSpPr>
        <p:spPr>
          <a:xfrm>
            <a:off x="4547070" y="4661973"/>
            <a:ext cx="461154" cy="0"/>
          </a:xfrm>
          <a:prstGeom prst="straightConnector1">
            <a:avLst/>
          </a:prstGeom>
          <a:ln>
            <a:solidFill>
              <a:schemeClr val="bg1">
                <a:lumMod val="75000"/>
              </a:schemeClr>
            </a:solidFill>
            <a:headEnd type="triangle"/>
            <a:tailEnd type="triangle"/>
          </a:ln>
        </p:spPr>
        <p:style>
          <a:lnRef idx="3">
            <a:schemeClr val="accent1"/>
          </a:lnRef>
          <a:fillRef idx="0">
            <a:schemeClr val="accent1"/>
          </a:fillRef>
          <a:effectRef idx="2">
            <a:schemeClr val="accent1"/>
          </a:effectRef>
          <a:fontRef idx="minor">
            <a:schemeClr val="tx1"/>
          </a:fontRef>
        </p:style>
      </p:cxnSp>
      <p:cxnSp>
        <p:nvCxnSpPr>
          <p:cNvPr id="134" name="Straight Connector 133"/>
          <p:cNvCxnSpPr/>
          <p:nvPr/>
        </p:nvCxnSpPr>
        <p:spPr>
          <a:xfrm flipH="1" flipV="1">
            <a:off x="3133981" y="3799544"/>
            <a:ext cx="224059" cy="7467"/>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37" name="Straight Connector 136"/>
          <p:cNvCxnSpPr/>
          <p:nvPr/>
        </p:nvCxnSpPr>
        <p:spPr>
          <a:xfrm>
            <a:off x="3133981" y="3807010"/>
            <a:ext cx="0" cy="703433"/>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40" name="Straight Arrow Connector 139"/>
          <p:cNvCxnSpPr>
            <a:endCxn id="28" idx="1"/>
          </p:cNvCxnSpPr>
          <p:nvPr/>
        </p:nvCxnSpPr>
        <p:spPr>
          <a:xfrm>
            <a:off x="3133981" y="4495000"/>
            <a:ext cx="218516" cy="0"/>
          </a:xfrm>
          <a:prstGeom prst="straightConnector1">
            <a:avLst/>
          </a:prstGeom>
          <a:ln>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cxnSp>
        <p:nvCxnSpPr>
          <p:cNvPr id="11" name="Straight Connector 10"/>
          <p:cNvCxnSpPr/>
          <p:nvPr/>
        </p:nvCxnSpPr>
        <p:spPr>
          <a:xfrm flipH="1">
            <a:off x="7870479" y="3579028"/>
            <a:ext cx="630604" cy="0"/>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22" name="Straight Connector 21"/>
          <p:cNvCxnSpPr>
            <a:stCxn id="30" idx="1"/>
          </p:cNvCxnSpPr>
          <p:nvPr/>
        </p:nvCxnSpPr>
        <p:spPr>
          <a:xfrm flipH="1">
            <a:off x="6418755" y="3720214"/>
            <a:ext cx="245171" cy="0"/>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54" name="Straight Connector 53"/>
          <p:cNvCxnSpPr/>
          <p:nvPr/>
        </p:nvCxnSpPr>
        <p:spPr>
          <a:xfrm flipV="1">
            <a:off x="6418755" y="3338666"/>
            <a:ext cx="0" cy="381548"/>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58" name="Straight Connector 57"/>
          <p:cNvCxnSpPr/>
          <p:nvPr/>
        </p:nvCxnSpPr>
        <p:spPr>
          <a:xfrm flipH="1" flipV="1">
            <a:off x="3683638" y="3340695"/>
            <a:ext cx="2735117" cy="8005"/>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82" name="Straight Connector 81"/>
          <p:cNvCxnSpPr/>
          <p:nvPr/>
        </p:nvCxnSpPr>
        <p:spPr>
          <a:xfrm flipH="1">
            <a:off x="6597818" y="3579028"/>
            <a:ext cx="66108" cy="0"/>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84" name="Straight Connector 83"/>
          <p:cNvCxnSpPr/>
          <p:nvPr/>
        </p:nvCxnSpPr>
        <p:spPr>
          <a:xfrm flipV="1">
            <a:off x="6597818" y="2762970"/>
            <a:ext cx="0" cy="816058"/>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87" name="Straight Arrow Connector 86"/>
          <p:cNvCxnSpPr>
            <a:endCxn id="32" idx="3"/>
          </p:cNvCxnSpPr>
          <p:nvPr/>
        </p:nvCxnSpPr>
        <p:spPr>
          <a:xfrm flipH="1">
            <a:off x="6189816" y="2762970"/>
            <a:ext cx="408002" cy="0"/>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100" name="Straight Connector 99"/>
          <p:cNvCxnSpPr/>
          <p:nvPr/>
        </p:nvCxnSpPr>
        <p:spPr>
          <a:xfrm flipH="1">
            <a:off x="4644722" y="3579028"/>
            <a:ext cx="365494" cy="0"/>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107" name="Straight Connector 106"/>
          <p:cNvCxnSpPr/>
          <p:nvPr/>
        </p:nvCxnSpPr>
        <p:spPr>
          <a:xfrm flipH="1" flipV="1">
            <a:off x="4653034" y="2526136"/>
            <a:ext cx="5257" cy="1052892"/>
          </a:xfrm>
          <a:prstGeom prst="line">
            <a:avLst/>
          </a:prstGeom>
          <a:ln>
            <a:solidFill>
              <a:schemeClr val="bg1">
                <a:lumMod val="75000"/>
              </a:schemeClr>
            </a:solidFill>
          </a:ln>
        </p:spPr>
        <p:style>
          <a:lnRef idx="3">
            <a:schemeClr val="accent4"/>
          </a:lnRef>
          <a:fillRef idx="0">
            <a:schemeClr val="accent4"/>
          </a:fillRef>
          <a:effectRef idx="2">
            <a:schemeClr val="accent4"/>
          </a:effectRef>
          <a:fontRef idx="minor">
            <a:schemeClr val="tx1"/>
          </a:fontRef>
        </p:style>
      </p:cxnSp>
      <p:cxnSp>
        <p:nvCxnSpPr>
          <p:cNvPr id="111" name="Straight Arrow Connector 110"/>
          <p:cNvCxnSpPr/>
          <p:nvPr/>
        </p:nvCxnSpPr>
        <p:spPr>
          <a:xfrm>
            <a:off x="4644721" y="2526136"/>
            <a:ext cx="380636" cy="0"/>
          </a:xfrm>
          <a:prstGeom prst="straightConnector1">
            <a:avLst/>
          </a:prstGeom>
          <a:ln>
            <a:solidFill>
              <a:schemeClr val="bg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130" name="Straight Connector 129"/>
          <p:cNvCxnSpPr/>
          <p:nvPr/>
        </p:nvCxnSpPr>
        <p:spPr>
          <a:xfrm flipH="1">
            <a:off x="4777647" y="3854655"/>
            <a:ext cx="224803" cy="0"/>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32" name="Straight Connector 131"/>
          <p:cNvCxnSpPr/>
          <p:nvPr/>
        </p:nvCxnSpPr>
        <p:spPr>
          <a:xfrm>
            <a:off x="4777647" y="3854655"/>
            <a:ext cx="0" cy="539642"/>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36" name="Straight Arrow Connector 135"/>
          <p:cNvCxnSpPr/>
          <p:nvPr/>
        </p:nvCxnSpPr>
        <p:spPr>
          <a:xfrm flipH="1">
            <a:off x="4539863" y="4394297"/>
            <a:ext cx="237784" cy="0"/>
          </a:xfrm>
          <a:prstGeom prst="straightConnector1">
            <a:avLst/>
          </a:prstGeom>
          <a:ln>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cxnSp>
        <p:nvCxnSpPr>
          <p:cNvPr id="141" name="Straight Connector 140"/>
          <p:cNvCxnSpPr/>
          <p:nvPr/>
        </p:nvCxnSpPr>
        <p:spPr>
          <a:xfrm flipH="1">
            <a:off x="4885264" y="3956255"/>
            <a:ext cx="140093" cy="0"/>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43" name="Straight Connector 142"/>
          <p:cNvCxnSpPr/>
          <p:nvPr/>
        </p:nvCxnSpPr>
        <p:spPr>
          <a:xfrm>
            <a:off x="4885264" y="3956255"/>
            <a:ext cx="0" cy="438042"/>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45" name="Straight Arrow Connector 144"/>
          <p:cNvCxnSpPr/>
          <p:nvPr/>
        </p:nvCxnSpPr>
        <p:spPr>
          <a:xfrm>
            <a:off x="4895214" y="4394297"/>
            <a:ext cx="130143" cy="0"/>
          </a:xfrm>
          <a:prstGeom prst="straightConnector1">
            <a:avLst/>
          </a:prstGeom>
          <a:ln>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cxnSp>
        <p:nvCxnSpPr>
          <p:cNvPr id="153" name="Straight Connector 152"/>
          <p:cNvCxnSpPr/>
          <p:nvPr/>
        </p:nvCxnSpPr>
        <p:spPr>
          <a:xfrm flipH="1" flipV="1">
            <a:off x="5883317" y="3288372"/>
            <a:ext cx="1" cy="164068"/>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56" name="Straight Connector 155"/>
          <p:cNvCxnSpPr/>
          <p:nvPr/>
        </p:nvCxnSpPr>
        <p:spPr>
          <a:xfrm flipH="1" flipV="1">
            <a:off x="3946452" y="3288083"/>
            <a:ext cx="1936868" cy="1697"/>
          </a:xfrm>
          <a:prstGeom prst="line">
            <a:avLst/>
          </a:prstGeom>
          <a:ln>
            <a:solidFill>
              <a:schemeClr val="bg1">
                <a:lumMod val="75000"/>
              </a:schemeClr>
            </a:solidFill>
          </a:ln>
        </p:spPr>
        <p:style>
          <a:lnRef idx="3">
            <a:schemeClr val="accent1"/>
          </a:lnRef>
          <a:fillRef idx="0">
            <a:schemeClr val="accent1"/>
          </a:fillRef>
          <a:effectRef idx="2">
            <a:schemeClr val="accent1"/>
          </a:effectRef>
          <a:fontRef idx="minor">
            <a:schemeClr val="tx1"/>
          </a:fontRef>
        </p:style>
      </p:cxnSp>
      <p:cxnSp>
        <p:nvCxnSpPr>
          <p:cNvPr id="161" name="Straight Arrow Connector 160"/>
          <p:cNvCxnSpPr>
            <a:endCxn id="27" idx="0"/>
          </p:cNvCxnSpPr>
          <p:nvPr/>
        </p:nvCxnSpPr>
        <p:spPr>
          <a:xfrm flipH="1">
            <a:off x="3946181" y="3277272"/>
            <a:ext cx="13240" cy="175167"/>
          </a:xfrm>
          <a:prstGeom prst="straightConnector1">
            <a:avLst/>
          </a:prstGeom>
          <a:ln>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sp>
        <p:nvSpPr>
          <p:cNvPr id="104" name="Rectangle 107"/>
          <p:cNvSpPr/>
          <p:nvPr/>
        </p:nvSpPr>
        <p:spPr>
          <a:xfrm>
            <a:off x="8810772" y="1416644"/>
            <a:ext cx="2032374" cy="2843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b="1" dirty="0" smtClean="0">
                <a:solidFill>
                  <a:srgbClr val="626262"/>
                </a:solidFill>
              </a:rPr>
              <a:t>Så använder du Finanskartan</a:t>
            </a:r>
            <a:endParaRPr lang="sv-SE" sz="1200" b="1" dirty="0">
              <a:solidFill>
                <a:srgbClr val="626262"/>
              </a:solidFill>
            </a:endParaRPr>
          </a:p>
        </p:txBody>
      </p:sp>
      <p:grpSp>
        <p:nvGrpSpPr>
          <p:cNvPr id="106" name="Group 2"/>
          <p:cNvGrpSpPr/>
          <p:nvPr/>
        </p:nvGrpSpPr>
        <p:grpSpPr>
          <a:xfrm>
            <a:off x="8936198" y="3573251"/>
            <a:ext cx="2808000" cy="1662020"/>
            <a:chOff x="8941474" y="3611149"/>
            <a:chExt cx="2808000" cy="1662020"/>
          </a:xfrm>
        </p:grpSpPr>
        <p:sp>
          <p:nvSpPr>
            <p:cNvPr id="109" name="Rectangle 12">
              <a:hlinkClick r:id="rId3" action="ppaction://hlinksldjump"/>
            </p:cNvPr>
            <p:cNvSpPr/>
            <p:nvPr/>
          </p:nvSpPr>
          <p:spPr>
            <a:xfrm>
              <a:off x="8944423" y="3611149"/>
              <a:ext cx="976923" cy="203200"/>
            </a:xfrm>
            <a:prstGeom prst="rect">
              <a:avLst/>
            </a:prstGeom>
            <a:solidFill>
              <a:schemeClr val="bg1">
                <a:lumMod val="95000"/>
              </a:schemeClr>
            </a:solidFill>
            <a:ln>
              <a:solidFill>
                <a:schemeClr val="bg1">
                  <a:lumMod val="8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000" dirty="0" smtClean="0">
                  <a:solidFill>
                    <a:schemeClr val="tx1"/>
                  </a:solidFill>
                </a:rPr>
                <a:t>NORMALLÄGE</a:t>
              </a:r>
              <a:endParaRPr lang="sv-SE" sz="1000" dirty="0">
                <a:solidFill>
                  <a:schemeClr val="tx1"/>
                </a:solidFill>
              </a:endParaRPr>
            </a:p>
          </p:txBody>
        </p:sp>
        <p:sp>
          <p:nvSpPr>
            <p:cNvPr id="110" name="Rectangle 34"/>
            <p:cNvSpPr/>
            <p:nvPr/>
          </p:nvSpPr>
          <p:spPr>
            <a:xfrm>
              <a:off x="8941474" y="3833169"/>
              <a:ext cx="2808000" cy="1440000"/>
            </a:xfrm>
            <a:prstGeom prst="rect">
              <a:avLst/>
            </a:prstGeom>
            <a:solidFill>
              <a:schemeClr val="bg1"/>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sz="1400" b="1" dirty="0">
                <a:solidFill>
                  <a:schemeClr val="tx1"/>
                </a:solidFill>
              </a:endParaRPr>
            </a:p>
          </p:txBody>
        </p:sp>
        <p:sp>
          <p:nvSpPr>
            <p:cNvPr id="112" name="Rectangle 35"/>
            <p:cNvSpPr/>
            <p:nvPr/>
          </p:nvSpPr>
          <p:spPr>
            <a:xfrm>
              <a:off x="8972876" y="3846407"/>
              <a:ext cx="1216501" cy="304384"/>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smtClean="0">
                  <a:solidFill>
                    <a:schemeClr val="tx1"/>
                  </a:solidFill>
                </a:rPr>
                <a:t>Visa  relationer</a:t>
              </a:r>
              <a:endParaRPr lang="sv-SE" sz="1100" b="1" dirty="0">
                <a:solidFill>
                  <a:schemeClr val="tx1"/>
                </a:solidFill>
              </a:endParaRPr>
            </a:p>
          </p:txBody>
        </p:sp>
        <p:sp>
          <p:nvSpPr>
            <p:cNvPr id="113" name="Rectangle 36"/>
            <p:cNvSpPr/>
            <p:nvPr/>
          </p:nvSpPr>
          <p:spPr>
            <a:xfrm>
              <a:off x="9003746" y="4220749"/>
              <a:ext cx="2664000" cy="204373"/>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b="1" dirty="0" smtClean="0">
                  <a:solidFill>
                    <a:schemeClr val="tx1"/>
                  </a:solidFill>
                </a:rPr>
                <a:t>REGLERING OCH STYRNING</a:t>
              </a:r>
              <a:endParaRPr lang="sv-SE" sz="1200" b="1" dirty="0">
                <a:solidFill>
                  <a:schemeClr val="tx1"/>
                </a:solidFill>
              </a:endParaRPr>
            </a:p>
          </p:txBody>
        </p:sp>
        <p:sp>
          <p:nvSpPr>
            <p:cNvPr id="114" name="Rectangle 37"/>
            <p:cNvSpPr/>
            <p:nvPr/>
          </p:nvSpPr>
          <p:spPr>
            <a:xfrm>
              <a:off x="9003746" y="4488395"/>
              <a:ext cx="2664000" cy="204373"/>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b="1" dirty="0">
                  <a:solidFill>
                    <a:schemeClr val="tx1"/>
                  </a:solidFill>
                </a:rPr>
                <a:t>PENGAR OCH GARANTIER</a:t>
              </a:r>
              <a:endParaRPr lang="sv-SE" sz="1200" b="1" dirty="0">
                <a:solidFill>
                  <a:schemeClr val="tx1"/>
                </a:solidFill>
              </a:endParaRPr>
            </a:p>
          </p:txBody>
        </p:sp>
        <p:sp>
          <p:nvSpPr>
            <p:cNvPr id="115" name="Rectangle 38"/>
            <p:cNvSpPr/>
            <p:nvPr/>
          </p:nvSpPr>
          <p:spPr>
            <a:xfrm>
              <a:off x="9003746" y="4756040"/>
              <a:ext cx="2664000" cy="205200"/>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b="1" dirty="0">
                  <a:solidFill>
                    <a:schemeClr val="tx1"/>
                  </a:solidFill>
                </a:rPr>
                <a:t>INFORMATION OCH ANALYS</a:t>
              </a:r>
              <a:endParaRPr lang="sv-SE" sz="1200" b="1" dirty="0">
                <a:solidFill>
                  <a:schemeClr val="tx1"/>
                </a:solidFill>
              </a:endParaRPr>
            </a:p>
          </p:txBody>
        </p:sp>
        <p:sp>
          <p:nvSpPr>
            <p:cNvPr id="116" name="Rectangle 39">
              <a:hlinkClick r:id="rId4" action="ppaction://hlinksldjump"/>
            </p:cNvPr>
            <p:cNvSpPr/>
            <p:nvPr/>
          </p:nvSpPr>
          <p:spPr>
            <a:xfrm>
              <a:off x="9003746" y="4220749"/>
              <a:ext cx="237662" cy="204373"/>
            </a:xfrm>
            <a:prstGeom prst="rect">
              <a:avLst/>
            </a:prstGeom>
            <a:solidFill>
              <a:srgbClr val="FF0000"/>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18" name="Rectangle 40">
              <a:hlinkClick r:id="rId5" action="ppaction://hlinksldjump"/>
            </p:cNvPr>
            <p:cNvSpPr/>
            <p:nvPr/>
          </p:nvSpPr>
          <p:spPr>
            <a:xfrm>
              <a:off x="9003746" y="4488395"/>
              <a:ext cx="237662" cy="204373"/>
            </a:xfrm>
            <a:prstGeom prst="rect">
              <a:avLst/>
            </a:prstGeom>
            <a:solidFill>
              <a:schemeClr val="bg1">
                <a:lumMod val="75000"/>
              </a:schemeClr>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21" name="Rectangle 41">
              <a:hlinkClick r:id="rId6" action="ppaction://hlinksldjump"/>
            </p:cNvPr>
            <p:cNvSpPr/>
            <p:nvPr/>
          </p:nvSpPr>
          <p:spPr>
            <a:xfrm>
              <a:off x="9003746" y="4758144"/>
              <a:ext cx="237662" cy="198359"/>
            </a:xfrm>
            <a:prstGeom prst="rect">
              <a:avLst/>
            </a:prstGeom>
            <a:solidFill>
              <a:schemeClr val="bg1">
                <a:lumMod val="75000"/>
              </a:schemeClr>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grpSp>
      <p:sp>
        <p:nvSpPr>
          <p:cNvPr id="122" name="Rectangle 38"/>
          <p:cNvSpPr/>
          <p:nvPr/>
        </p:nvSpPr>
        <p:spPr>
          <a:xfrm>
            <a:off x="8998470" y="4969705"/>
            <a:ext cx="2664000" cy="204373"/>
          </a:xfrm>
          <a:prstGeom prst="rect">
            <a:avLst/>
          </a:prstGeom>
          <a:noFill/>
          <a:ln>
            <a:solidFill>
              <a:srgbClr val="D9D9D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r"/>
            <a:r>
              <a:rPr lang="en-GB" sz="1200" b="1" dirty="0" smtClean="0">
                <a:solidFill>
                  <a:schemeClr val="tx1"/>
                </a:solidFill>
              </a:rPr>
              <a:t>ALLA RELATIONER I FINANSIELL ORO</a:t>
            </a:r>
            <a:endParaRPr lang="sv-SE" sz="1200" b="1" dirty="0">
              <a:solidFill>
                <a:schemeClr val="tx1"/>
              </a:solidFill>
            </a:endParaRPr>
          </a:p>
        </p:txBody>
      </p:sp>
      <p:sp>
        <p:nvSpPr>
          <p:cNvPr id="124" name="Rectangle 41">
            <a:hlinkClick r:id="rId7" action="ppaction://hlinksldjump"/>
          </p:cNvPr>
          <p:cNvSpPr/>
          <p:nvPr/>
        </p:nvSpPr>
        <p:spPr>
          <a:xfrm>
            <a:off x="8998470" y="4971808"/>
            <a:ext cx="237662" cy="198359"/>
          </a:xfrm>
          <a:prstGeom prst="rect">
            <a:avLst/>
          </a:prstGeom>
          <a:solidFill>
            <a:schemeClr val="bg1">
              <a:lumMod val="75000"/>
            </a:schemeClr>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27" name="textruta 126"/>
          <p:cNvSpPr txBox="1"/>
          <p:nvPr/>
        </p:nvSpPr>
        <p:spPr>
          <a:xfrm>
            <a:off x="8991412" y="4185727"/>
            <a:ext cx="303562" cy="261610"/>
          </a:xfrm>
          <a:prstGeom prst="rect">
            <a:avLst/>
          </a:prstGeom>
          <a:noFill/>
        </p:spPr>
        <p:txBody>
          <a:bodyPr wrap="square" rtlCol="0">
            <a:spAutoFit/>
          </a:bodyPr>
          <a:lstStyle/>
          <a:p>
            <a:pPr marL="285750" indent="-285750">
              <a:buFont typeface="Wingdings" panose="05000000000000000000" pitchFamily="2" charset="2"/>
              <a:buChar char="ü"/>
            </a:pPr>
            <a:r>
              <a:rPr lang="sv-SE" sz="1100" dirty="0" smtClean="0">
                <a:solidFill>
                  <a:schemeClr val="bg1"/>
                </a:solidFill>
              </a:rPr>
              <a:t>.</a:t>
            </a:r>
            <a:endParaRPr lang="sv-SE" sz="1100" dirty="0">
              <a:solidFill>
                <a:schemeClr val="bg1"/>
              </a:solidFill>
            </a:endParaRPr>
          </a:p>
        </p:txBody>
      </p:sp>
      <p:sp>
        <p:nvSpPr>
          <p:cNvPr id="131" name="Rectangle 33">
            <a:hlinkClick r:id="rId8" action="ppaction://hlinksldjump"/>
          </p:cNvPr>
          <p:cNvSpPr/>
          <p:nvPr/>
        </p:nvSpPr>
        <p:spPr>
          <a:xfrm>
            <a:off x="9951948" y="3573251"/>
            <a:ext cx="976923" cy="203200"/>
          </a:xfrm>
          <a:prstGeom prst="rect">
            <a:avLst/>
          </a:prstGeom>
          <a:solidFill>
            <a:srgbClr val="BCEADE"/>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smtClean="0">
                <a:solidFill>
                  <a:schemeClr val="tx1"/>
                </a:solidFill>
              </a:rPr>
              <a:t>FINANSIELL ORO</a:t>
            </a:r>
            <a:endParaRPr lang="sv-SE" sz="900" b="1" dirty="0">
              <a:solidFill>
                <a:schemeClr val="tx1"/>
              </a:solidFill>
            </a:endParaRPr>
          </a:p>
        </p:txBody>
      </p:sp>
      <p:sp>
        <p:nvSpPr>
          <p:cNvPr id="139" name="Rectangle 124"/>
          <p:cNvSpPr/>
          <p:nvPr/>
        </p:nvSpPr>
        <p:spPr>
          <a:xfrm>
            <a:off x="160025" y="1982636"/>
            <a:ext cx="2886852" cy="13537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Reglering och styrning i finansiell oro</a:t>
            </a:r>
          </a:p>
          <a:p>
            <a:endParaRPr lang="sv-SE" sz="1000" dirty="0" smtClean="0">
              <a:solidFill>
                <a:srgbClr val="626262"/>
              </a:solidFill>
            </a:endParaRPr>
          </a:p>
          <a:p>
            <a:r>
              <a:rPr lang="sv-SE" sz="1000" dirty="0" smtClean="0">
                <a:solidFill>
                  <a:srgbClr val="626262"/>
                </a:solidFill>
              </a:rPr>
              <a:t>Det </a:t>
            </a:r>
            <a:r>
              <a:rPr lang="sv-SE" sz="1000" dirty="0">
                <a:solidFill>
                  <a:srgbClr val="626262"/>
                </a:solidFill>
              </a:rPr>
              <a:t>finansiella systemets funktion är viktig för samhällsekonomin. Därför finns det regler som syftar till att säkra det finansiella systemets stabilitet och ge sparare, investerare och företag trygghet. De företag och den marknad som handlar med finansiella tjänster övervakas noga.</a:t>
            </a:r>
          </a:p>
          <a:p>
            <a:endParaRPr lang="sv-SE" sz="1000" dirty="0">
              <a:solidFill>
                <a:srgbClr val="626262"/>
              </a:solidFill>
            </a:endParaRPr>
          </a:p>
          <a:p>
            <a:r>
              <a:rPr lang="sv-SE" sz="1000" dirty="0">
                <a:solidFill>
                  <a:srgbClr val="626262"/>
                </a:solidFill>
              </a:rPr>
              <a:t>Ett fungerande finansiellt system förutsätter förtroende mellan aktörerna. Om en bank drabbas av problem kan det snabbt uppstå oro om att även andra banker har problem. Det som börjar som ett problem i en enskild bank kan utveckla sig till en förtroendekris för hela det finansiella systemet</a:t>
            </a:r>
            <a:r>
              <a:rPr lang="sv-SE" sz="1000" dirty="0" smtClean="0">
                <a:solidFill>
                  <a:srgbClr val="626262"/>
                </a:solidFill>
              </a:rPr>
              <a:t>.</a:t>
            </a:r>
            <a:endParaRPr lang="sv-SE" sz="1000" dirty="0">
              <a:solidFill>
                <a:srgbClr val="626262"/>
              </a:solidFill>
            </a:endParaRPr>
          </a:p>
        </p:txBody>
      </p:sp>
      <p:sp>
        <p:nvSpPr>
          <p:cNvPr id="142" name="Rectangle 124"/>
          <p:cNvSpPr/>
          <p:nvPr/>
        </p:nvSpPr>
        <p:spPr>
          <a:xfrm>
            <a:off x="140966" y="4107260"/>
            <a:ext cx="2839163" cy="14596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smtClean="0">
                <a:solidFill>
                  <a:srgbClr val="626262"/>
                </a:solidFill>
              </a:rPr>
              <a:t>Regeringen </a:t>
            </a:r>
            <a:r>
              <a:rPr lang="sv-SE" sz="1000" dirty="0">
                <a:solidFill>
                  <a:srgbClr val="626262"/>
                </a:solidFill>
              </a:rPr>
              <a:t>lämnar lagförslag till riksdagen vars folkvalda ledamöter stiftar de lagar som reglerar det finansiella systemet. </a:t>
            </a:r>
            <a:r>
              <a:rPr lang="sv-SE" sz="1000" dirty="0" err="1">
                <a:solidFill>
                  <a:srgbClr val="626262"/>
                </a:solidFill>
              </a:rPr>
              <a:t>Stödlagen</a:t>
            </a:r>
            <a:r>
              <a:rPr lang="sv-SE" sz="1000" dirty="0">
                <a:solidFill>
                  <a:srgbClr val="626262"/>
                </a:solidFill>
              </a:rPr>
              <a:t> är en sådan lag. I övrigt bygger den finansiella lagstiftningen i Sverige i huvudsak på EU-direktiv.</a:t>
            </a:r>
          </a:p>
          <a:p>
            <a:endParaRPr lang="sv-SE" sz="1000" dirty="0">
              <a:solidFill>
                <a:srgbClr val="626262"/>
              </a:solidFill>
            </a:endParaRPr>
          </a:p>
          <a:p>
            <a:r>
              <a:rPr lang="sv-SE" sz="1000" dirty="0">
                <a:solidFill>
                  <a:srgbClr val="626262"/>
                </a:solidFill>
              </a:rPr>
              <a:t>Myndigheterna Riksbanken, Finansinspektionen och Riksgälden ansvarar för den löpande verksamheten med att förebygga och hantera kriser.</a:t>
            </a:r>
          </a:p>
          <a:p>
            <a:endParaRPr lang="sv-SE" sz="900" dirty="0">
              <a:solidFill>
                <a:srgbClr val="626262"/>
              </a:solidFill>
            </a:endParaRPr>
          </a:p>
        </p:txBody>
      </p:sp>
      <p:sp>
        <p:nvSpPr>
          <p:cNvPr id="152" name="Rectangle 122"/>
          <p:cNvSpPr/>
          <p:nvPr/>
        </p:nvSpPr>
        <p:spPr>
          <a:xfrm>
            <a:off x="9270656" y="1762670"/>
            <a:ext cx="2334663" cy="5857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Relationer mellan aktörer</a:t>
            </a:r>
          </a:p>
          <a:p>
            <a:r>
              <a:rPr lang="sv-SE" sz="800" dirty="0" smtClean="0">
                <a:solidFill>
                  <a:srgbClr val="626262"/>
                </a:solidFill>
              </a:rPr>
              <a:t>Klicka på pilarna för att läsa om relationerna mellan aktörerna. </a:t>
            </a:r>
            <a:endParaRPr lang="sv-SE" sz="800" dirty="0">
              <a:solidFill>
                <a:srgbClr val="626262"/>
              </a:solidFill>
            </a:endParaRPr>
          </a:p>
        </p:txBody>
      </p:sp>
      <p:sp>
        <p:nvSpPr>
          <p:cNvPr id="154" name="textruta 22"/>
          <p:cNvSpPr txBox="1">
            <a:spLocks noChangeArrowheads="1"/>
          </p:cNvSpPr>
          <p:nvPr/>
        </p:nvSpPr>
        <p:spPr bwMode="auto">
          <a:xfrm>
            <a:off x="8927218" y="1716307"/>
            <a:ext cx="5937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Book Antiqua" panose="02040602050305030304" pitchFamily="18" charset="0"/>
                <a:cs typeface="Times New Roman" panose="02020603050405020304" pitchFamily="18" charset="0"/>
              </a:defRPr>
            </a:lvl1pPr>
            <a:lvl2pPr marL="742950" indent="-285750">
              <a:spcBef>
                <a:spcPct val="20000"/>
              </a:spcBef>
              <a:buChar char="–"/>
              <a:defRPr sz="2400">
                <a:solidFill>
                  <a:schemeClr val="tx1"/>
                </a:solidFill>
                <a:latin typeface="Book Antiqua" panose="02040602050305030304" pitchFamily="18" charset="0"/>
                <a:cs typeface="Times New Roman" panose="02020603050405020304" pitchFamily="18" charset="0"/>
              </a:defRPr>
            </a:lvl2pPr>
            <a:lvl3pPr marL="1143000" indent="-228600">
              <a:spcBef>
                <a:spcPct val="20000"/>
              </a:spcBef>
              <a:buChar char="•"/>
              <a:defRPr sz="2000">
                <a:solidFill>
                  <a:schemeClr val="tx1"/>
                </a:solidFill>
                <a:latin typeface="Book Antiqua" panose="02040602050305030304" pitchFamily="18" charset="0"/>
                <a:cs typeface="Times New Roman" panose="02020603050405020304" pitchFamily="18" charset="0"/>
              </a:defRPr>
            </a:lvl3pPr>
            <a:lvl4pPr marL="1600200" indent="-228600">
              <a:spcBef>
                <a:spcPct val="20000"/>
              </a:spcBef>
              <a:buChar char="–"/>
              <a:defRPr>
                <a:solidFill>
                  <a:schemeClr val="tx1"/>
                </a:solidFill>
                <a:latin typeface="Book Antiqua" panose="02040602050305030304" pitchFamily="18" charset="0"/>
                <a:cs typeface="Times New Roman" panose="02020603050405020304" pitchFamily="18" charset="0"/>
              </a:defRPr>
            </a:lvl4pPr>
            <a:lvl5pPr marL="2057400" indent="-228600">
              <a:spcBef>
                <a:spcPct val="20000"/>
              </a:spcBef>
              <a:buChar char="»"/>
              <a:defRPr>
                <a:solidFill>
                  <a:schemeClr val="tx1"/>
                </a:solidFill>
                <a:latin typeface="Book Antiqua" panose="02040602050305030304" pitchFamily="18" charset="0"/>
                <a:cs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9pPr>
          </a:lstStyle>
          <a:p>
            <a:pPr eaLnBrk="0" fontAlgn="base" hangingPunct="0">
              <a:spcBef>
                <a:spcPct val="0"/>
              </a:spcBef>
              <a:spcAft>
                <a:spcPct val="0"/>
              </a:spcAft>
              <a:buFontTx/>
              <a:buNone/>
            </a:pPr>
            <a:r>
              <a:rPr lang="sv-SE" altLang="sv-SE" sz="3200" dirty="0">
                <a:solidFill>
                  <a:srgbClr val="000000"/>
                </a:solidFill>
                <a:latin typeface="Times New Roman" panose="02020603050405020304" pitchFamily="18" charset="0"/>
                <a:sym typeface="Wingdings 2" panose="05020102010507070707" pitchFamily="18" charset="2"/>
              </a:rPr>
              <a:t></a:t>
            </a:r>
            <a:endParaRPr lang="sv-SE" altLang="sv-SE" sz="3200" dirty="0">
              <a:solidFill>
                <a:srgbClr val="000000"/>
              </a:solidFill>
              <a:latin typeface="Times New Roman" panose="02020603050405020304" pitchFamily="18" charset="0"/>
            </a:endParaRPr>
          </a:p>
        </p:txBody>
      </p:sp>
      <p:sp>
        <p:nvSpPr>
          <p:cNvPr id="155" name="Rectangle 122"/>
          <p:cNvSpPr/>
          <p:nvPr/>
        </p:nvSpPr>
        <p:spPr>
          <a:xfrm>
            <a:off x="9270656" y="2331812"/>
            <a:ext cx="1898088" cy="523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Relationstyper</a:t>
            </a:r>
          </a:p>
          <a:p>
            <a:r>
              <a:rPr lang="sv-SE" sz="800" dirty="0">
                <a:solidFill>
                  <a:srgbClr val="626262"/>
                </a:solidFill>
              </a:rPr>
              <a:t>Du kan välja mellan tre typer av relationer i kryssrutorna nedan.</a:t>
            </a:r>
          </a:p>
        </p:txBody>
      </p:sp>
      <p:sp>
        <p:nvSpPr>
          <p:cNvPr id="157" name="textruta 22"/>
          <p:cNvSpPr txBox="1">
            <a:spLocks noChangeArrowheads="1"/>
          </p:cNvSpPr>
          <p:nvPr/>
        </p:nvSpPr>
        <p:spPr bwMode="auto">
          <a:xfrm>
            <a:off x="8927218" y="2238272"/>
            <a:ext cx="5937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Book Antiqua" panose="02040602050305030304" pitchFamily="18" charset="0"/>
                <a:cs typeface="Times New Roman" panose="02020603050405020304" pitchFamily="18" charset="0"/>
              </a:defRPr>
            </a:lvl1pPr>
            <a:lvl2pPr marL="742950" indent="-285750">
              <a:spcBef>
                <a:spcPct val="20000"/>
              </a:spcBef>
              <a:buChar char="–"/>
              <a:defRPr sz="2400">
                <a:solidFill>
                  <a:schemeClr val="tx1"/>
                </a:solidFill>
                <a:latin typeface="Book Antiqua" panose="02040602050305030304" pitchFamily="18" charset="0"/>
                <a:cs typeface="Times New Roman" panose="02020603050405020304" pitchFamily="18" charset="0"/>
              </a:defRPr>
            </a:lvl2pPr>
            <a:lvl3pPr marL="1143000" indent="-228600">
              <a:spcBef>
                <a:spcPct val="20000"/>
              </a:spcBef>
              <a:buChar char="•"/>
              <a:defRPr sz="2000">
                <a:solidFill>
                  <a:schemeClr val="tx1"/>
                </a:solidFill>
                <a:latin typeface="Book Antiqua" panose="02040602050305030304" pitchFamily="18" charset="0"/>
                <a:cs typeface="Times New Roman" panose="02020603050405020304" pitchFamily="18" charset="0"/>
              </a:defRPr>
            </a:lvl3pPr>
            <a:lvl4pPr marL="1600200" indent="-228600">
              <a:spcBef>
                <a:spcPct val="20000"/>
              </a:spcBef>
              <a:buChar char="–"/>
              <a:defRPr>
                <a:solidFill>
                  <a:schemeClr val="tx1"/>
                </a:solidFill>
                <a:latin typeface="Book Antiqua" panose="02040602050305030304" pitchFamily="18" charset="0"/>
                <a:cs typeface="Times New Roman" panose="02020603050405020304" pitchFamily="18" charset="0"/>
              </a:defRPr>
            </a:lvl4pPr>
            <a:lvl5pPr marL="2057400" indent="-228600">
              <a:spcBef>
                <a:spcPct val="20000"/>
              </a:spcBef>
              <a:buChar char="»"/>
              <a:defRPr>
                <a:solidFill>
                  <a:schemeClr val="tx1"/>
                </a:solidFill>
                <a:latin typeface="Book Antiqua" panose="02040602050305030304" pitchFamily="18" charset="0"/>
                <a:cs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9pPr>
          </a:lstStyle>
          <a:p>
            <a:pPr eaLnBrk="0" fontAlgn="base" hangingPunct="0">
              <a:spcBef>
                <a:spcPct val="0"/>
              </a:spcBef>
              <a:spcAft>
                <a:spcPct val="0"/>
              </a:spcAft>
              <a:buFontTx/>
              <a:buNone/>
            </a:pPr>
            <a:r>
              <a:rPr lang="sv-SE" altLang="sv-SE" sz="3200" dirty="0">
                <a:solidFill>
                  <a:srgbClr val="000000"/>
                </a:solidFill>
                <a:latin typeface="Times New Roman" panose="02020603050405020304" pitchFamily="18" charset="0"/>
                <a:sym typeface="Wingdings 2" panose="05020102010507070707" pitchFamily="18" charset="2"/>
              </a:rPr>
              <a:t></a:t>
            </a:r>
            <a:endParaRPr lang="sv-SE" altLang="sv-SE" sz="3200" dirty="0">
              <a:solidFill>
                <a:srgbClr val="000000"/>
              </a:solidFill>
              <a:latin typeface="Times New Roman" panose="02020603050405020304" pitchFamily="18" charset="0"/>
            </a:endParaRPr>
          </a:p>
        </p:txBody>
      </p:sp>
      <p:sp>
        <p:nvSpPr>
          <p:cNvPr id="158" name="Finansiellt läge-rektangel"/>
          <p:cNvSpPr/>
          <p:nvPr/>
        </p:nvSpPr>
        <p:spPr>
          <a:xfrm>
            <a:off x="9270656" y="2873869"/>
            <a:ext cx="2085557" cy="5276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u="sng" dirty="0" smtClean="0">
                <a:solidFill>
                  <a:srgbClr val="626262"/>
                </a:solidFill>
              </a:rPr>
              <a:t>Finansiellt läge</a:t>
            </a:r>
          </a:p>
          <a:p>
            <a:r>
              <a:rPr lang="sv-SE" sz="800" dirty="0" smtClean="0">
                <a:solidFill>
                  <a:srgbClr val="626262"/>
                </a:solidFill>
              </a:rPr>
              <a:t>Klicka på fliken Normalläge nedan för att se vilka relationer som tillkommer i sådant läge</a:t>
            </a:r>
            <a:endParaRPr lang="sv-SE" sz="800" dirty="0">
              <a:solidFill>
                <a:srgbClr val="626262"/>
              </a:solidFill>
            </a:endParaRPr>
          </a:p>
        </p:txBody>
      </p:sp>
      <p:sp>
        <p:nvSpPr>
          <p:cNvPr id="159" name="textruta 22"/>
          <p:cNvSpPr txBox="1">
            <a:spLocks noChangeArrowheads="1"/>
          </p:cNvSpPr>
          <p:nvPr/>
        </p:nvSpPr>
        <p:spPr bwMode="auto">
          <a:xfrm>
            <a:off x="8927218" y="2797092"/>
            <a:ext cx="5937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Book Antiqua" panose="02040602050305030304" pitchFamily="18" charset="0"/>
                <a:cs typeface="Times New Roman" panose="02020603050405020304" pitchFamily="18" charset="0"/>
              </a:defRPr>
            </a:lvl1pPr>
            <a:lvl2pPr marL="742950" indent="-285750">
              <a:spcBef>
                <a:spcPct val="20000"/>
              </a:spcBef>
              <a:buChar char="–"/>
              <a:defRPr sz="2400">
                <a:solidFill>
                  <a:schemeClr val="tx1"/>
                </a:solidFill>
                <a:latin typeface="Book Antiqua" panose="02040602050305030304" pitchFamily="18" charset="0"/>
                <a:cs typeface="Times New Roman" panose="02020603050405020304" pitchFamily="18" charset="0"/>
              </a:defRPr>
            </a:lvl2pPr>
            <a:lvl3pPr marL="1143000" indent="-228600">
              <a:spcBef>
                <a:spcPct val="20000"/>
              </a:spcBef>
              <a:buChar char="•"/>
              <a:defRPr sz="2000">
                <a:solidFill>
                  <a:schemeClr val="tx1"/>
                </a:solidFill>
                <a:latin typeface="Book Antiqua" panose="02040602050305030304" pitchFamily="18" charset="0"/>
                <a:cs typeface="Times New Roman" panose="02020603050405020304" pitchFamily="18" charset="0"/>
              </a:defRPr>
            </a:lvl3pPr>
            <a:lvl4pPr marL="1600200" indent="-228600">
              <a:spcBef>
                <a:spcPct val="20000"/>
              </a:spcBef>
              <a:buChar char="–"/>
              <a:defRPr>
                <a:solidFill>
                  <a:schemeClr val="tx1"/>
                </a:solidFill>
                <a:latin typeface="Book Antiqua" panose="02040602050305030304" pitchFamily="18" charset="0"/>
                <a:cs typeface="Times New Roman" panose="02020603050405020304" pitchFamily="18" charset="0"/>
              </a:defRPr>
            </a:lvl4pPr>
            <a:lvl5pPr marL="2057400" indent="-228600">
              <a:spcBef>
                <a:spcPct val="20000"/>
              </a:spcBef>
              <a:buChar char="»"/>
              <a:defRPr>
                <a:solidFill>
                  <a:schemeClr val="tx1"/>
                </a:solidFill>
                <a:latin typeface="Book Antiqua" panose="02040602050305030304" pitchFamily="18" charset="0"/>
                <a:cs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Book Antiqua" panose="02040602050305030304" pitchFamily="18" charset="0"/>
                <a:cs typeface="Times New Roman" panose="02020603050405020304" pitchFamily="18" charset="0"/>
              </a:defRPr>
            </a:lvl9pPr>
          </a:lstStyle>
          <a:p>
            <a:pPr eaLnBrk="0" fontAlgn="base" hangingPunct="0">
              <a:spcBef>
                <a:spcPct val="0"/>
              </a:spcBef>
              <a:spcAft>
                <a:spcPct val="0"/>
              </a:spcAft>
              <a:buFontTx/>
              <a:buNone/>
            </a:pPr>
            <a:r>
              <a:rPr lang="sv-SE" altLang="sv-SE" sz="3200" dirty="0">
                <a:solidFill>
                  <a:srgbClr val="000000"/>
                </a:solidFill>
                <a:latin typeface="Times New Roman" panose="02020603050405020304" pitchFamily="18" charset="0"/>
                <a:sym typeface="Wingdings 2" panose="05020102010507070707" pitchFamily="18" charset="2"/>
              </a:rPr>
              <a:t></a:t>
            </a:r>
            <a:endParaRPr lang="sv-SE" altLang="sv-SE" sz="3200" dirty="0">
              <a:solidFill>
                <a:srgbClr val="000000"/>
              </a:solidFill>
              <a:latin typeface="Times New Roman" panose="02020603050405020304" pitchFamily="18" charset="0"/>
            </a:endParaRPr>
          </a:p>
        </p:txBody>
      </p:sp>
      <p:sp>
        <p:nvSpPr>
          <p:cNvPr id="173" name="Rektangel 172">
            <a:hlinkClick r:id="rId9" action="ppaction://hlinksldjump"/>
          </p:cNvPr>
          <p:cNvSpPr/>
          <p:nvPr/>
        </p:nvSpPr>
        <p:spPr>
          <a:xfrm>
            <a:off x="91442" y="0"/>
            <a:ext cx="3254162" cy="8381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7" name="Rounded Rectangle 43">
            <a:hlinkClick r:id="rId9" action="ppaction://hlinksldjump"/>
          </p:cNvPr>
          <p:cNvSpPr/>
          <p:nvPr/>
        </p:nvSpPr>
        <p:spPr>
          <a:xfrm>
            <a:off x="8534780" y="321990"/>
            <a:ext cx="1404851"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smtClean="0">
                <a:solidFill>
                  <a:schemeClr val="tx1"/>
                </a:solidFill>
              </a:rPr>
              <a:t>OM FINANSKARTAN</a:t>
            </a:r>
            <a:endParaRPr lang="sv-SE" sz="1100" b="1" dirty="0">
              <a:solidFill>
                <a:schemeClr val="tx1"/>
              </a:solidFill>
            </a:endParaRPr>
          </a:p>
        </p:txBody>
      </p:sp>
      <p:sp>
        <p:nvSpPr>
          <p:cNvPr id="178" name="Rounded Rectangle 47">
            <a:hlinkClick r:id="rId10" action="ppaction://hlinksldjump"/>
          </p:cNvPr>
          <p:cNvSpPr/>
          <p:nvPr/>
        </p:nvSpPr>
        <p:spPr>
          <a:xfrm>
            <a:off x="10037350" y="322348"/>
            <a:ext cx="967725"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KONTAKT</a:t>
            </a:r>
            <a:endParaRPr lang="sv-SE" sz="1100" b="1" dirty="0">
              <a:solidFill>
                <a:schemeClr val="tx1"/>
              </a:solidFill>
            </a:endParaRPr>
          </a:p>
        </p:txBody>
      </p:sp>
      <p:sp>
        <p:nvSpPr>
          <p:cNvPr id="179" name="Rounded Rectangle 101">
            <a:hlinkClick r:id="rId11" action="ppaction://hlinksldjump"/>
          </p:cNvPr>
          <p:cNvSpPr/>
          <p:nvPr/>
        </p:nvSpPr>
        <p:spPr>
          <a:xfrm>
            <a:off x="11102794" y="322540"/>
            <a:ext cx="845656" cy="245546"/>
          </a:xfrm>
          <a:prstGeom prst="round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rtlCol="0" anchor="ctr"/>
          <a:lstStyle/>
          <a:p>
            <a:pPr algn="ctr"/>
            <a:r>
              <a:rPr lang="en-GB" sz="1100" b="1" dirty="0">
                <a:solidFill>
                  <a:schemeClr val="tx1"/>
                </a:solidFill>
              </a:rPr>
              <a:t>ORDLISTA</a:t>
            </a:r>
            <a:endParaRPr lang="sv-SE" sz="1100" b="1" dirty="0">
              <a:solidFill>
                <a:schemeClr val="tx1"/>
              </a:solidFill>
            </a:endParaRPr>
          </a:p>
        </p:txBody>
      </p:sp>
      <p:grpSp>
        <p:nvGrpSpPr>
          <p:cNvPr id="3" name="Grupp 2"/>
          <p:cNvGrpSpPr/>
          <p:nvPr/>
        </p:nvGrpSpPr>
        <p:grpSpPr>
          <a:xfrm>
            <a:off x="3256648" y="2194412"/>
            <a:ext cx="5967432" cy="2098654"/>
            <a:chOff x="12326314" y="-2395325"/>
            <a:chExt cx="5967432" cy="2098654"/>
          </a:xfrm>
        </p:grpSpPr>
        <p:grpSp>
          <p:nvGrpSpPr>
            <p:cNvPr id="160" name="Group 71"/>
            <p:cNvGrpSpPr/>
            <p:nvPr/>
          </p:nvGrpSpPr>
          <p:grpSpPr>
            <a:xfrm>
              <a:off x="12326314" y="-2134181"/>
              <a:ext cx="5890637" cy="1837510"/>
              <a:chOff x="701684" y="7070496"/>
              <a:chExt cx="5890637" cy="1837510"/>
            </a:xfrm>
          </p:grpSpPr>
          <p:sp>
            <p:nvSpPr>
              <p:cNvPr id="162" name="Rectangle 67"/>
              <p:cNvSpPr/>
              <p:nvPr/>
            </p:nvSpPr>
            <p:spPr>
              <a:xfrm>
                <a:off x="701684" y="7070496"/>
                <a:ext cx="5890637" cy="1829669"/>
              </a:xfrm>
              <a:prstGeom prst="rect">
                <a:avLst/>
              </a:prstGeom>
              <a:solidFill>
                <a:schemeClr val="bg1"/>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3" name="Rectangle 150"/>
              <p:cNvSpPr/>
              <p:nvPr/>
            </p:nvSpPr>
            <p:spPr>
              <a:xfrm>
                <a:off x="701684" y="7090296"/>
                <a:ext cx="3061644" cy="3612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cap="all" dirty="0">
                    <a:solidFill>
                      <a:schemeClr val="tx1"/>
                    </a:solidFill>
                  </a:rPr>
                  <a:t>Från Riksdag till </a:t>
                </a:r>
                <a:r>
                  <a:rPr lang="sv-SE" b="1" cap="all" dirty="0" smtClean="0">
                    <a:solidFill>
                      <a:schemeClr val="tx1"/>
                    </a:solidFill>
                  </a:rPr>
                  <a:t>Regering</a:t>
                </a:r>
                <a:endParaRPr lang="sv-SE" b="1" cap="all" dirty="0">
                  <a:solidFill>
                    <a:schemeClr val="tx1"/>
                  </a:solidFill>
                </a:endParaRPr>
              </a:p>
            </p:txBody>
          </p:sp>
          <p:sp>
            <p:nvSpPr>
              <p:cNvPr id="164" name="Rectangle 152"/>
              <p:cNvSpPr/>
              <p:nvPr/>
            </p:nvSpPr>
            <p:spPr>
              <a:xfrm>
                <a:off x="735743" y="7586256"/>
                <a:ext cx="5614451" cy="1321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b="1" i="1" dirty="0">
                    <a:solidFill>
                      <a:schemeClr val="tx1"/>
                    </a:solidFill>
                  </a:rPr>
                  <a:t>Godkänner särskilda </a:t>
                </a:r>
                <a:r>
                  <a:rPr lang="sv-SE" sz="1400" b="1" i="1" dirty="0" smtClean="0">
                    <a:solidFill>
                      <a:schemeClr val="tx1"/>
                    </a:solidFill>
                  </a:rPr>
                  <a:t>krisåtgärder</a:t>
                </a:r>
                <a:endParaRPr lang="sv-SE" sz="1400" b="1" i="1" dirty="0">
                  <a:solidFill>
                    <a:schemeClr val="tx1"/>
                  </a:solidFill>
                </a:endParaRPr>
              </a:p>
              <a:p>
                <a:r>
                  <a:rPr lang="sv-SE" sz="1400" dirty="0">
                    <a:solidFill>
                      <a:schemeClr val="tx1"/>
                    </a:solidFill>
                  </a:rPr>
                  <a:t>Riksdagen kan på förslag från regeringen besluta om särskilda krisåtgärder som inte regleras i </a:t>
                </a:r>
                <a:r>
                  <a:rPr lang="sv-SE" sz="1400" dirty="0" err="1">
                    <a:solidFill>
                      <a:schemeClr val="tx1"/>
                    </a:solidFill>
                  </a:rPr>
                  <a:t>stödlagen</a:t>
                </a:r>
                <a:r>
                  <a:rPr lang="sv-SE" sz="1400" dirty="0">
                    <a:solidFill>
                      <a:schemeClr val="tx1"/>
                    </a:solidFill>
                  </a:rPr>
                  <a:t>. Under krisen 2008-2009 beslutade riksdagen till exempel att ge Exportkreditnämnden möjlighet att ställa ut mer garantier till icke-finansiella företag för att förbättra deras tillgång till krediter</a:t>
                </a:r>
                <a:r>
                  <a:rPr lang="sv-SE" sz="1400" dirty="0" smtClean="0">
                    <a:solidFill>
                      <a:schemeClr val="tx1"/>
                    </a:solidFill>
                  </a:rPr>
                  <a:t>.</a:t>
                </a:r>
                <a:endParaRPr lang="sv-SE" sz="1400" dirty="0">
                  <a:solidFill>
                    <a:schemeClr val="tx1"/>
                  </a:solidFill>
                </a:endParaRPr>
              </a:p>
              <a:p>
                <a:endParaRPr lang="sv-SE" sz="1400" dirty="0">
                  <a:solidFill>
                    <a:schemeClr val="tx1"/>
                  </a:solidFill>
                </a:endParaRPr>
              </a:p>
            </p:txBody>
          </p:sp>
        </p:grpSp>
        <p:sp>
          <p:nvSpPr>
            <p:cNvPr id="85" name="X"/>
            <p:cNvSpPr>
              <a:spLocks noChangeAspect="1"/>
            </p:cNvSpPr>
            <p:nvPr/>
          </p:nvSpPr>
          <p:spPr>
            <a:xfrm>
              <a:off x="17969896" y="-2395325"/>
              <a:ext cx="323850" cy="522288"/>
            </a:xfrm>
            <a:prstGeom prst="mathMultiply">
              <a:avLst/>
            </a:prstGeom>
            <a:solidFill>
              <a:srgbClr val="00956F"/>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500">
                <a:solidFill>
                  <a:srgbClr val="FFFFFF"/>
                </a:solidFill>
              </a:endParaRPr>
            </a:p>
          </p:txBody>
        </p:sp>
      </p:grpSp>
      <p:grpSp>
        <p:nvGrpSpPr>
          <p:cNvPr id="5" name="Grupp 4"/>
          <p:cNvGrpSpPr/>
          <p:nvPr/>
        </p:nvGrpSpPr>
        <p:grpSpPr>
          <a:xfrm>
            <a:off x="3161963" y="2357260"/>
            <a:ext cx="6014756" cy="1789789"/>
            <a:chOff x="12326314" y="-373144"/>
            <a:chExt cx="6014756" cy="1789789"/>
          </a:xfrm>
        </p:grpSpPr>
        <p:grpSp>
          <p:nvGrpSpPr>
            <p:cNvPr id="165" name="Group 71"/>
            <p:cNvGrpSpPr/>
            <p:nvPr/>
          </p:nvGrpSpPr>
          <p:grpSpPr>
            <a:xfrm>
              <a:off x="12326314" y="-128723"/>
              <a:ext cx="5894842" cy="1545368"/>
              <a:chOff x="701684" y="7070496"/>
              <a:chExt cx="5890637" cy="1829669"/>
            </a:xfrm>
          </p:grpSpPr>
          <p:sp>
            <p:nvSpPr>
              <p:cNvPr id="166" name="Rectangle 67"/>
              <p:cNvSpPr/>
              <p:nvPr/>
            </p:nvSpPr>
            <p:spPr>
              <a:xfrm>
                <a:off x="701684" y="7070496"/>
                <a:ext cx="5890637" cy="1829669"/>
              </a:xfrm>
              <a:prstGeom prst="rect">
                <a:avLst/>
              </a:prstGeom>
              <a:solidFill>
                <a:schemeClr val="bg1"/>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7" name="Rectangle 150"/>
              <p:cNvSpPr/>
              <p:nvPr/>
            </p:nvSpPr>
            <p:spPr>
              <a:xfrm>
                <a:off x="701684" y="7090296"/>
                <a:ext cx="4245620" cy="4312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b="1" cap="all" dirty="0">
                    <a:solidFill>
                      <a:schemeClr val="tx1"/>
                    </a:solidFill>
                  </a:rPr>
                  <a:t>Från Regering till </a:t>
                </a:r>
                <a:r>
                  <a:rPr lang="sv-SE" b="1" cap="all" dirty="0" smtClean="0">
                    <a:solidFill>
                      <a:schemeClr val="tx1"/>
                    </a:solidFill>
                  </a:rPr>
                  <a:t>Riksgälden</a:t>
                </a:r>
                <a:endParaRPr lang="sv-SE" b="1" cap="all" dirty="0">
                  <a:solidFill>
                    <a:schemeClr val="tx1"/>
                  </a:solidFill>
                </a:endParaRPr>
              </a:p>
            </p:txBody>
          </p:sp>
          <p:sp>
            <p:nvSpPr>
              <p:cNvPr id="168" name="Rectangle 152"/>
              <p:cNvSpPr/>
              <p:nvPr/>
            </p:nvSpPr>
            <p:spPr>
              <a:xfrm>
                <a:off x="735743" y="7515005"/>
                <a:ext cx="5614451" cy="1321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400" b="1" i="1" dirty="0">
                    <a:solidFill>
                      <a:schemeClr val="tx1"/>
                    </a:solidFill>
                  </a:rPr>
                  <a:t>Ge mandat att vidta stödåtgärder </a:t>
                </a:r>
                <a:endParaRPr lang="sv-SE" sz="1400" b="1" i="1" dirty="0" smtClean="0">
                  <a:solidFill>
                    <a:schemeClr val="tx1"/>
                  </a:solidFill>
                </a:endParaRPr>
              </a:p>
              <a:p>
                <a:r>
                  <a:rPr lang="sv-SE" sz="1400" dirty="0">
                    <a:solidFill>
                      <a:schemeClr val="tx1"/>
                    </a:solidFill>
                  </a:rPr>
                  <a:t>Vid en kris kan regeringen inom ramen för </a:t>
                </a:r>
                <a:r>
                  <a:rPr lang="sv-SE" sz="1400" dirty="0" err="1">
                    <a:solidFill>
                      <a:schemeClr val="tx1"/>
                    </a:solidFill>
                  </a:rPr>
                  <a:t>stödlagen</a:t>
                </a:r>
                <a:r>
                  <a:rPr lang="sv-SE" sz="1400" dirty="0">
                    <a:solidFill>
                      <a:schemeClr val="tx1"/>
                    </a:solidFill>
                  </a:rPr>
                  <a:t> ge Riksgälden mandat att vidta åtgärder, exempelvis att ställa ut garantier eller ge kapitaltillskott till banker</a:t>
                </a:r>
                <a:r>
                  <a:rPr lang="sv-SE" sz="1400" dirty="0" smtClean="0">
                    <a:solidFill>
                      <a:schemeClr val="tx1"/>
                    </a:solidFill>
                  </a:rPr>
                  <a:t>.</a:t>
                </a:r>
                <a:endParaRPr lang="sv-SE" sz="1400" dirty="0">
                  <a:solidFill>
                    <a:schemeClr val="tx1"/>
                  </a:solidFill>
                </a:endParaRPr>
              </a:p>
              <a:p>
                <a:endParaRPr lang="sv-SE" sz="1400" dirty="0">
                  <a:solidFill>
                    <a:schemeClr val="tx1"/>
                  </a:solidFill>
                </a:endParaRPr>
              </a:p>
            </p:txBody>
          </p:sp>
        </p:grpSp>
        <p:sp>
          <p:nvSpPr>
            <p:cNvPr id="86" name="X"/>
            <p:cNvSpPr>
              <a:spLocks noChangeAspect="1"/>
            </p:cNvSpPr>
            <p:nvPr/>
          </p:nvSpPr>
          <p:spPr>
            <a:xfrm>
              <a:off x="18017220" y="-373144"/>
              <a:ext cx="323850" cy="522288"/>
            </a:xfrm>
            <a:prstGeom prst="mathMultiply">
              <a:avLst/>
            </a:prstGeom>
            <a:solidFill>
              <a:srgbClr val="00956F"/>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500">
                <a:solidFill>
                  <a:srgbClr val="FFFFFF"/>
                </a:solidFill>
              </a:endParaRPr>
            </a:p>
          </p:txBody>
        </p:sp>
      </p:grpSp>
    </p:spTree>
    <p:extLst>
      <p:ext uri="{BB962C8B-B14F-4D97-AF65-F5344CB8AC3E}">
        <p14:creationId xmlns:p14="http://schemas.microsoft.com/office/powerpoint/2010/main" val="63211114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nodeType="withEffect">
                                  <p:stCondLst>
                                    <p:cond delay="0"/>
                                  </p:stCondLst>
                                  <p:childTnLst>
                                    <p:set>
                                      <p:cBhvr>
                                        <p:cTn id="6" dur="1" fill="hold">
                                          <p:stCondLst>
                                            <p:cond delay="0"/>
                                          </p:stCondLst>
                                        </p:cTn>
                                        <p:tgtEl>
                                          <p:spTgt spid="3"/>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7"/>
                    </p:tgtEl>
                  </p:cond>
                </p:stCondLst>
                <p:endSync evt="end" delay="0">
                  <p:rtn val="all"/>
                </p:endSync>
                <p:childTnLst>
                  <p:par>
                    <p:cTn id="10" fill="hold">
                      <p:stCondLst>
                        <p:cond delay="0"/>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childTnLst>
                                </p:cTn>
                              </p:par>
                            </p:childTnLst>
                          </p:cTn>
                        </p:par>
                      </p:childTnLst>
                    </p:cTn>
                  </p:par>
                </p:childTnLst>
              </p:cTn>
              <p:nextCondLst>
                <p:cond evt="onClick" delay="0">
                  <p:tgtEl>
                    <p:spTgt spid="7"/>
                  </p:tgtEl>
                </p:cond>
              </p:nextCondLst>
            </p:seq>
            <p:seq concurrent="1" nextAc="seek">
              <p:cTn id="14" restart="whenNotActive" fill="hold" evtFilter="cancelBubble" nodeType="interactiveSeq">
                <p:stCondLst>
                  <p:cond evt="onClick" delay="0">
                    <p:tgtEl>
                      <p:spTgt spid="3"/>
                    </p:tgtEl>
                  </p:cond>
                </p:stCondLst>
                <p:endSync evt="end" delay="0">
                  <p:rtn val="all"/>
                </p:endSync>
                <p:childTnLst>
                  <p:par>
                    <p:cTn id="15" fill="hold">
                      <p:stCondLst>
                        <p:cond delay="0"/>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19" restart="whenNotActive" fill="hold" evtFilter="cancelBubble" nodeType="interactiveSeq">
                <p:stCondLst>
                  <p:cond evt="onClick" delay="0">
                    <p:tgtEl>
                      <p:spTgt spid="9"/>
                    </p:tgtEl>
                  </p:cond>
                </p:stCondLst>
                <p:endSync evt="end" delay="0">
                  <p:rtn val="all"/>
                </p:endSync>
                <p:childTnLst>
                  <p:par>
                    <p:cTn id="20" fill="hold">
                      <p:stCondLst>
                        <p:cond delay="0"/>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childTnLst>
                                </p:cTn>
                              </p:par>
                            </p:childTnLst>
                          </p:cTn>
                        </p:par>
                      </p:childTnLst>
                    </p:cTn>
                  </p:par>
                </p:childTnLst>
              </p:cTn>
              <p:nextCondLst>
                <p:cond evt="onClick" delay="0">
                  <p:tgtEl>
                    <p:spTgt spid="9"/>
                  </p:tgtEl>
                </p:cond>
              </p:nextCondLst>
            </p:seq>
            <p:seq concurrent="1" nextAc="seek">
              <p:cTn id="24" restart="whenNotActive" fill="hold" evtFilter="cancelBubble" nodeType="interactiveSeq">
                <p:stCondLst>
                  <p:cond evt="onClick" delay="0">
                    <p:tgtEl>
                      <p:spTgt spid="5"/>
                    </p:tgtEl>
                  </p:cond>
                </p:stCondLst>
                <p:endSync evt="end" delay="0">
                  <p:rtn val="all"/>
                </p:endSync>
                <p:childTnLst>
                  <p:par>
                    <p:cTn id="25" fill="hold">
                      <p:stCondLst>
                        <p:cond delay="0"/>
                      </p:stCondLst>
                      <p:childTnLst>
                        <p:par>
                          <p:cTn id="26" fill="hold">
                            <p:stCondLst>
                              <p:cond delay="0"/>
                            </p:stCondLst>
                            <p:childTnLst>
                              <p:par>
                                <p:cTn id="27" presetID="1" presetClass="exit" presetSubtype="0" fill="hold" nodeType="clickEffect">
                                  <p:stCondLst>
                                    <p:cond delay="0"/>
                                  </p:stCondLst>
                                  <p:childTnLst>
                                    <p:set>
                                      <p:cBhvr>
                                        <p:cTn id="28"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RBHanteringsklass xmlns="E00E59D8-FC6F-4BB9-82FE-464F59C63210" xsi:nil="true"/>
    <RBDiarienummer xmlns="E00E59D8-FC6F-4BB9-82FE-464F59C63210" xsi:nil="true"/>
    <RBNyckelord xmlns="E00E59D8-FC6F-4BB9-82FE-464F59C63210" xsi:nil="true"/>
    <RBProfil xmlns="E00E59D8-FC6F-4BB9-82FE-464F59C6321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Övrigt Riksbanken" ma:contentTypeID="0x0101004AA641D90FE84B279C8B06078058E34800594CBA3A8D65574F80FA039B7A33C165" ma:contentTypeVersion="0" ma:contentTypeDescription="Innehållstyp för Riksbankens profilkort" ma:contentTypeScope="" ma:versionID="ddfb779afc0814f6574f1b26a08de8a5">
  <xsd:schema xmlns:xsd="http://www.w3.org/2001/XMLSchema" xmlns:xs="http://www.w3.org/2001/XMLSchema" xmlns:p="http://schemas.microsoft.com/office/2006/metadata/properties" xmlns:ns2="E00E59D8-FC6F-4BB9-82FE-464F59C63210" targetNamespace="http://schemas.microsoft.com/office/2006/metadata/properties" ma:root="true" ma:fieldsID="ef9030f3d278108cf4e397846ee9646e" ns2:_="">
    <xsd:import namespace="E00E59D8-FC6F-4BB9-82FE-464F59C63210"/>
    <xsd:element name="properties">
      <xsd:complexType>
        <xsd:sequence>
          <xsd:element name="documentManagement">
            <xsd:complexType>
              <xsd:all>
                <xsd:element ref="ns2:RBHanteringsklass" minOccurs="0"/>
                <xsd:element ref="ns2:RBDiarienummer" minOccurs="0"/>
                <xsd:element ref="ns2:RBNyckelord" minOccurs="0"/>
                <xsd:element ref="ns2:RBProfi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0E59D8-FC6F-4BB9-82FE-464F59C63210" elementFormDefault="qualified">
    <xsd:import namespace="http://schemas.microsoft.com/office/2006/documentManagement/types"/>
    <xsd:import namespace="http://schemas.microsoft.com/office/infopath/2007/PartnerControls"/>
    <xsd:element name="RBHanteringsklass" ma:index="8" nillable="true" ma:displayName="Hanteringsklass" ma:format="Dropdown" ma:internalName="RBHanteringsklass">
      <xsd:simpleType>
        <xsd:restriction base="dms:Choice">
          <xsd:enumeration value="ÖPPEN"/>
          <xsd:enumeration value="BEGRÄNSAD"/>
          <xsd:enumeration value="KÄNSLIG"/>
          <xsd:enumeration value="MYCKET KÄNSLIG"/>
        </xsd:restriction>
      </xsd:simpleType>
    </xsd:element>
    <xsd:element name="RBDiarienummer" ma:index="9" nillable="true" ma:displayName="Diarienummer" ma:internalName="RBDiarienummer">
      <xsd:simpleType>
        <xsd:restriction base="dms:Text"/>
      </xsd:simpleType>
    </xsd:element>
    <xsd:element name="RBNyckelord" ma:index="10" nillable="true" ma:displayName="Nyckelord" ma:internalName="RBNyckelord">
      <xsd:simpleType>
        <xsd:restriction base="dms:Text"/>
      </xsd:simpleType>
    </xsd:element>
    <xsd:element name="RBProfil" ma:index="11" nillable="true" ma:displayName="Profil" ma:internalName="RBProfil">
      <xsd:simpleType>
        <xsd:restriction base="dms:Choic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0C6C805-0817-4B2B-9439-D3E66F146111}">
  <ds:schemaRef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E00E59D8-FC6F-4BB9-82FE-464F59C63210"/>
    <ds:schemaRef ds:uri="http://www.w3.org/XML/1998/namespace"/>
    <ds:schemaRef ds:uri="http://purl.org/dc/terms/"/>
  </ds:schemaRefs>
</ds:datastoreItem>
</file>

<file path=customXml/itemProps2.xml><?xml version="1.0" encoding="utf-8"?>
<ds:datastoreItem xmlns:ds="http://schemas.openxmlformats.org/officeDocument/2006/customXml" ds:itemID="{9153D332-3718-4E0D-B0F0-6564CB3F4A30}">
  <ds:schemaRefs>
    <ds:schemaRef ds:uri="http://schemas.microsoft.com/sharepoint/v3/contenttype/forms"/>
  </ds:schemaRefs>
</ds:datastoreItem>
</file>

<file path=customXml/itemProps3.xml><?xml version="1.0" encoding="utf-8"?>
<ds:datastoreItem xmlns:ds="http://schemas.openxmlformats.org/officeDocument/2006/customXml" ds:itemID="{F31545F9-99CA-48F8-B0D4-7FD7AF6053B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00E59D8-FC6F-4BB9-82FE-464F59C6321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4468</TotalTime>
  <Words>8634</Words>
  <Application>Microsoft Office PowerPoint</Application>
  <PresentationFormat>Bredbild</PresentationFormat>
  <Paragraphs>1486</Paragraphs>
  <Slides>64</Slides>
  <Notes>0</Notes>
  <HiddenSlides>0</HiddenSlides>
  <MMClips>0</MMClips>
  <ScaleCrop>false</ScaleCrop>
  <HeadingPairs>
    <vt:vector size="6" baseType="variant">
      <vt:variant>
        <vt:lpstr>Använt teckensnitt</vt:lpstr>
      </vt:variant>
      <vt:variant>
        <vt:i4>8</vt:i4>
      </vt:variant>
      <vt:variant>
        <vt:lpstr>Tema</vt:lpstr>
      </vt:variant>
      <vt:variant>
        <vt:i4>1</vt:i4>
      </vt:variant>
      <vt:variant>
        <vt:lpstr>Bildrubriker</vt:lpstr>
      </vt:variant>
      <vt:variant>
        <vt:i4>64</vt:i4>
      </vt:variant>
    </vt:vector>
  </HeadingPairs>
  <TitlesOfParts>
    <vt:vector size="73" baseType="lpstr">
      <vt:lpstr>Arial</vt:lpstr>
      <vt:lpstr>Arial Narrow</vt:lpstr>
      <vt:lpstr>Book Antiqua</vt:lpstr>
      <vt:lpstr>Calibri</vt:lpstr>
      <vt:lpstr>Calibri Light</vt:lpstr>
      <vt:lpstr>Times New Roman</vt:lpstr>
      <vt:lpstr>Wingdings</vt:lpstr>
      <vt:lpstr>Wingdings 2</vt:lpstr>
      <vt:lpstr>Office Theme</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4c Strategies AB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Patrick Lindström</dc:creator>
  <cp:lastModifiedBy>Östman Gunilla</cp:lastModifiedBy>
  <cp:revision>257</cp:revision>
  <dcterms:created xsi:type="dcterms:W3CDTF">2018-09-06T13:49:23Z</dcterms:created>
  <dcterms:modified xsi:type="dcterms:W3CDTF">2019-04-01T07:49:44Z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0x0101004AA641D90FE84B279C8B06078058E34800594CBA3A8D65574F80FA039B7A33C165</vt:lpwstr>
  </property>
</Properties>
</file>