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13"/>
  </p:notesMasterIdLst>
  <p:sldIdLst>
    <p:sldId id="368" r:id="rId2"/>
    <p:sldId id="1818" r:id="rId3"/>
    <p:sldId id="1819" r:id="rId4"/>
    <p:sldId id="256" r:id="rId5"/>
    <p:sldId id="1806" r:id="rId6"/>
    <p:sldId id="1812" r:id="rId7"/>
    <p:sldId id="1810" r:id="rId8"/>
    <p:sldId id="1801" r:id="rId9"/>
    <p:sldId id="1799" r:id="rId10"/>
    <p:sldId id="1811" r:id="rId11"/>
    <p:sldId id="264"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7BA76A0-B8E8-4E1D-BB8C-76008CD7A289}">
          <p14:sldIdLst>
            <p14:sldId id="368"/>
            <p14:sldId id="1818"/>
            <p14:sldId id="1819"/>
            <p14:sldId id="256"/>
            <p14:sldId id="1806"/>
            <p14:sldId id="1812"/>
            <p14:sldId id="1810"/>
            <p14:sldId id="1801"/>
            <p14:sldId id="1799"/>
            <p14:sldId id="1811"/>
            <p14:sldId id="2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Författare"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009682"/>
    <a:srgbClr val="008472"/>
    <a:srgbClr val="84B5AA"/>
    <a:srgbClr val="FFFFFF"/>
    <a:srgbClr val="AAE2CA"/>
    <a:srgbClr val="005045"/>
    <a:srgbClr val="004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11" autoAdjust="0"/>
    <p:restoredTop sz="96374" autoAdjust="0"/>
  </p:normalViewPr>
  <p:slideViewPr>
    <p:cSldViewPr snapToGrid="0" showGuides="1">
      <p:cViewPr varScale="1">
        <p:scale>
          <a:sx n="81" d="100"/>
          <a:sy n="81" d="100"/>
        </p:scale>
        <p:origin x="80" y="2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82E4A-F122-40F5-ACAB-8D43BA36A9FB}" type="datetimeFigureOut">
              <a:rPr lang="sv-SE" smtClean="0"/>
              <a:t>2022-12-21</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16534-F942-40A7-A232-C0EEF824DAD4}" type="slidenum">
              <a:rPr lang="sv-SE" smtClean="0"/>
              <a:t>‹#›</a:t>
            </a:fld>
            <a:endParaRPr lang="sv-SE"/>
          </a:p>
        </p:txBody>
      </p:sp>
    </p:spTree>
    <p:extLst>
      <p:ext uri="{BB962C8B-B14F-4D97-AF65-F5344CB8AC3E}">
        <p14:creationId xmlns:p14="http://schemas.microsoft.com/office/powerpoint/2010/main" val="140316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12192000" cy="6858000"/>
          </a:xfrm>
          <a:prstGeom prst="rect">
            <a:avLst/>
          </a:prstGeom>
          <a:gradFill rotWithShape="0">
            <a:gsLst>
              <a:gs pos="0">
                <a:srgbClr val="009682">
                  <a:gamma/>
                  <a:shade val="46275"/>
                  <a:invGamma/>
                </a:srgbClr>
              </a:gs>
              <a:gs pos="100000">
                <a:srgbClr val="009682"/>
              </a:gs>
            </a:gsLst>
            <a:lin ang="5400000" scaled="1"/>
          </a:gradFill>
          <a:ln w="9525">
            <a:noFill/>
            <a:miter lim="800000"/>
            <a:headEnd/>
            <a:tailEnd/>
          </a:ln>
          <a:effectLst/>
        </p:spPr>
        <p:txBody>
          <a:bodyPr wrap="none" anchor="ctr"/>
          <a:lstStyle/>
          <a:p>
            <a:pPr>
              <a:defRPr/>
            </a:pPr>
            <a:endParaRPr lang="sv-SE"/>
          </a:p>
        </p:txBody>
      </p:sp>
      <p:sp>
        <p:nvSpPr>
          <p:cNvPr id="9" name="Rubrik 1"/>
          <p:cNvSpPr>
            <a:spLocks noGrp="1"/>
          </p:cNvSpPr>
          <p:nvPr>
            <p:ph type="ctrTitle"/>
          </p:nvPr>
        </p:nvSpPr>
        <p:spPr>
          <a:xfrm>
            <a:off x="838200" y="1370013"/>
            <a:ext cx="10515600" cy="2387600"/>
          </a:xfrm>
        </p:spPr>
        <p:txBody>
          <a:bodyPr anchor="b">
            <a:normAutofit/>
          </a:bodyPr>
          <a:lstStyle>
            <a:lvl1pPr algn="ctr">
              <a:defRPr sz="5400">
                <a:solidFill>
                  <a:schemeClr val="bg1"/>
                </a:solidFill>
              </a:defRPr>
            </a:lvl1pPr>
          </a:lstStyle>
          <a:p>
            <a:r>
              <a:rPr lang="en-US"/>
              <a:t>Click to edit Master title style</a:t>
            </a:r>
            <a:endParaRPr lang="sv-SE" dirty="0"/>
          </a:p>
        </p:txBody>
      </p:sp>
      <p:sp>
        <p:nvSpPr>
          <p:cNvPr id="10" name="Underrubrik 2"/>
          <p:cNvSpPr>
            <a:spLocks noGrp="1"/>
          </p:cNvSpPr>
          <p:nvPr>
            <p:ph type="subTitle" idx="1"/>
          </p:nvPr>
        </p:nvSpPr>
        <p:spPr>
          <a:xfrm>
            <a:off x="838200" y="3849688"/>
            <a:ext cx="10515600" cy="1655762"/>
          </a:xfrm>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11" name="Text Box 9"/>
          <p:cNvSpPr txBox="1">
            <a:spLocks noChangeArrowheads="1"/>
          </p:cNvSpPr>
          <p:nvPr userDrawn="1"/>
        </p:nvSpPr>
        <p:spPr bwMode="auto">
          <a:xfrm>
            <a:off x="0" y="770"/>
            <a:ext cx="2463800" cy="1075555"/>
          </a:xfrm>
          <a:prstGeom prst="rect">
            <a:avLst/>
          </a:prstGeom>
          <a:noFill/>
          <a:ln w="9525">
            <a:noFill/>
            <a:miter lim="800000"/>
            <a:headEnd/>
            <a:tailEnd/>
          </a:ln>
        </p:spPr>
        <p:txBody>
          <a:bodyPr lIns="180000" tIns="180000" rIns="0" bIns="0" anchor="t"/>
          <a:lstStyle/>
          <a:p>
            <a:pPr algn="l" eaLnBrk="0" hangingPunct="0">
              <a:defRPr/>
            </a:pPr>
            <a:r>
              <a:rPr lang="sv-SE" sz="2800" b="1" dirty="0">
                <a:solidFill>
                  <a:schemeClr val="bg1"/>
                </a:solidFill>
                <a:latin typeface="Book Antiqua" pitchFamily="18" charset="0"/>
              </a:rPr>
              <a:t>FSPOS</a:t>
            </a:r>
            <a:endParaRPr lang="sv-SE" sz="2000" b="0" dirty="0">
              <a:solidFill>
                <a:schemeClr val="bg1"/>
              </a:solidFill>
              <a:latin typeface="Book Antiqua" pitchFamily="18" charset="0"/>
            </a:endParaRPr>
          </a:p>
          <a:p>
            <a:pPr algn="l" eaLnBrk="0" hangingPunct="0">
              <a:defRPr/>
            </a:pPr>
            <a:r>
              <a:rPr lang="sv-SE" sz="1400" dirty="0">
                <a:solidFill>
                  <a:schemeClr val="bg1"/>
                </a:solidFill>
                <a:latin typeface="Book Antiqua" pitchFamily="18" charset="0"/>
              </a:rPr>
              <a:t>Finansiella Sektorns </a:t>
            </a:r>
          </a:p>
          <a:p>
            <a:pPr algn="l" eaLnBrk="0" hangingPunct="0">
              <a:defRPr/>
            </a:pPr>
            <a:r>
              <a:rPr lang="sv-SE" sz="1400" dirty="0">
                <a:solidFill>
                  <a:schemeClr val="bg1"/>
                </a:solidFill>
                <a:latin typeface="Book Antiqua" pitchFamily="18" charset="0"/>
              </a:rPr>
              <a:t>Privat-Offentliga Samverkan</a:t>
            </a:r>
          </a:p>
        </p:txBody>
      </p:sp>
    </p:spTree>
    <p:extLst>
      <p:ext uri="{BB962C8B-B14F-4D97-AF65-F5344CB8AC3E}">
        <p14:creationId xmlns:p14="http://schemas.microsoft.com/office/powerpoint/2010/main" val="352565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2pPr marL="625475" indent="-17145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196561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normAutofit/>
          </a:bodyPr>
          <a:lstStyle>
            <a:lvl1pPr>
              <a:defRPr sz="4800" b="1">
                <a:solidFill>
                  <a:srgbClr val="009682"/>
                </a:solidFill>
              </a:defRPr>
            </a:lvl1pPr>
          </a:lstStyle>
          <a:p>
            <a:r>
              <a:rPr lang="en-US"/>
              <a:t>Click to edit Master title style</a:t>
            </a:r>
            <a:endParaRPr lang="sv-SE" dirty="0"/>
          </a:p>
        </p:txBody>
      </p:sp>
      <p:sp>
        <p:nvSpPr>
          <p:cNvPr id="3" name="Platshållare för text 2"/>
          <p:cNvSpPr>
            <a:spLocks noGrp="1"/>
          </p:cNvSpPr>
          <p:nvPr>
            <p:ph type="body" idx="1"/>
          </p:nvPr>
        </p:nvSpPr>
        <p:spPr>
          <a:xfrm>
            <a:off x="831850" y="4589464"/>
            <a:ext cx="10515600" cy="1115598"/>
          </a:xfrm>
        </p:spPr>
        <p:txBody>
          <a:bodyPr>
            <a:normAutofit/>
          </a:bodyPr>
          <a:lstStyle>
            <a:lvl1pPr marL="0" indent="0">
              <a:buNone/>
              <a:defRPr sz="2000">
                <a:solidFill>
                  <a:srgbClr val="00968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18210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838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72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88341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Platshållare för text 2"/>
          <p:cNvSpPr>
            <a:spLocks noGrp="1"/>
          </p:cNvSpPr>
          <p:nvPr>
            <p:ph type="body" idx="1"/>
          </p:nvPr>
        </p:nvSpPr>
        <p:spPr>
          <a:xfrm>
            <a:off x="839788" y="1825200"/>
            <a:ext cx="5157787"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p:cNvSpPr>
            <a:spLocks noGrp="1"/>
          </p:cNvSpPr>
          <p:nvPr>
            <p:ph sz="half" idx="2"/>
          </p:nvPr>
        </p:nvSpPr>
        <p:spPr>
          <a:xfrm>
            <a:off x="839788" y="2505075"/>
            <a:ext cx="5157787"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p:cNvSpPr>
            <a:spLocks noGrp="1"/>
          </p:cNvSpPr>
          <p:nvPr>
            <p:ph type="body" sz="quarter" idx="3"/>
          </p:nvPr>
        </p:nvSpPr>
        <p:spPr>
          <a:xfrm>
            <a:off x="6172200" y="1825200"/>
            <a:ext cx="5183188"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p:cNvSpPr>
            <a:spLocks noGrp="1"/>
          </p:cNvSpPr>
          <p:nvPr>
            <p:ph sz="quarter" idx="4"/>
          </p:nvPr>
        </p:nvSpPr>
        <p:spPr>
          <a:xfrm>
            <a:off x="6172200" y="2505075"/>
            <a:ext cx="5183188"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377246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5" name="Platshållare för bildnummer 4"/>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6931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8537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16"/>
          <p:cNvSpPr>
            <a:spLocks noChangeArrowheads="1"/>
          </p:cNvSpPr>
          <p:nvPr userDrawn="1"/>
        </p:nvSpPr>
        <p:spPr bwMode="auto">
          <a:xfrm>
            <a:off x="0" y="6260123"/>
            <a:ext cx="12192000" cy="597876"/>
          </a:xfrm>
          <a:prstGeom prst="rect">
            <a:avLst/>
          </a:prstGeom>
          <a:gradFill flip="none" rotWithShape="1">
            <a:gsLst>
              <a:gs pos="0">
                <a:srgbClr val="009682">
                  <a:gamma/>
                  <a:shade val="46275"/>
                  <a:invGamma/>
                </a:srgbClr>
              </a:gs>
              <a:gs pos="100000">
                <a:srgbClr val="009682"/>
              </a:gs>
            </a:gsLst>
            <a:lin ang="16200000" scaled="1"/>
            <a:tileRect/>
          </a:gradFill>
          <a:ln w="9525">
            <a:noFill/>
            <a:miter lim="800000"/>
            <a:headEnd/>
            <a:tailEnd/>
          </a:ln>
          <a:effectLst/>
        </p:spPr>
        <p:txBody>
          <a:bodyPr wrap="none" anchor="ctr"/>
          <a:lstStyle/>
          <a:p>
            <a:pPr>
              <a:defRPr/>
            </a:pPr>
            <a:endParaRPr lang="sv-SE"/>
          </a:p>
        </p:txBody>
      </p:sp>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3891781"/>
          </a:xfrm>
          <a:prstGeom prst="rect">
            <a:avLst/>
          </a:prstGeom>
          <a:noFill/>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76499"/>
            <a:ext cx="2743200" cy="365125"/>
          </a:xfrm>
          <a:prstGeom prst="rect">
            <a:avLst/>
          </a:prstGeom>
        </p:spPr>
        <p:txBody>
          <a:bodyPr vert="horz" lIns="91440" tIns="45720" rIns="91440" bIns="45720" rtlCol="0" anchor="ctr"/>
          <a:lstStyle>
            <a:lvl1pPr algn="r">
              <a:defRPr sz="1200">
                <a:solidFill>
                  <a:schemeClr val="bg1"/>
                </a:solidFill>
              </a:defRPr>
            </a:lvl1pPr>
          </a:lstStyle>
          <a:p>
            <a:fld id="{CA5690A7-9BD4-4FE6-99BD-60038F9BBBDF}" type="slidenum">
              <a:rPr lang="en-GB" smtClean="0"/>
              <a:pPr/>
              <a:t>‹#›</a:t>
            </a:fld>
            <a:endParaRPr lang="en-GB" dirty="0"/>
          </a:p>
        </p:txBody>
      </p:sp>
    </p:spTree>
    <p:extLst>
      <p:ext uri="{BB962C8B-B14F-4D97-AF65-F5344CB8AC3E}">
        <p14:creationId xmlns:p14="http://schemas.microsoft.com/office/powerpoint/2010/main" val="1113718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100000"/>
        </a:lnSpc>
        <a:spcBef>
          <a:spcPct val="0"/>
        </a:spcBef>
        <a:buNone/>
        <a:defRPr sz="3600" b="1" kern="1200">
          <a:solidFill>
            <a:srgbClr val="009682"/>
          </a:solidFill>
          <a:latin typeface="+mj-lt"/>
          <a:ea typeface="+mj-ea"/>
          <a:cs typeface="+mj-cs"/>
        </a:defRPr>
      </a:lvl1pPr>
    </p:titleStyle>
    <p:bodyStyle>
      <a:lvl1pPr marL="266700" indent="-26670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1pPr>
      <a:lvl2pPr marL="625475" indent="-171450" algn="l" defTabSz="914400" rtl="0" eaLnBrk="1" latinLnBrk="0" hangingPunct="1">
        <a:lnSpc>
          <a:spcPct val="100000"/>
        </a:lnSpc>
        <a:spcBef>
          <a:spcPts val="600"/>
        </a:spcBef>
        <a:buFont typeface="Book Antiqua" panose="02040602050305030304" pitchFamily="18" charset="0"/>
        <a:buChar char="−"/>
        <a:defRPr sz="1800" kern="1200">
          <a:solidFill>
            <a:schemeClr val="tx1"/>
          </a:solidFill>
          <a:latin typeface="+mn-lt"/>
          <a:ea typeface="+mn-ea"/>
          <a:cs typeface="+mn-cs"/>
        </a:defRPr>
      </a:lvl2pPr>
      <a:lvl3pPr marL="981075" indent="-173038" algn="l" defTabSz="914400" rtl="0" eaLnBrk="1" latinLnBrk="0" hangingPunct="1">
        <a:lnSpc>
          <a:spcPct val="100000"/>
        </a:lnSpc>
        <a:spcBef>
          <a:spcPts val="600"/>
        </a:spcBef>
        <a:buFont typeface="Book Antiqua" panose="02040602050305030304" pitchFamily="18" charset="0"/>
        <a:buChar char="−"/>
        <a:defRPr sz="1600" kern="1200">
          <a:solidFill>
            <a:schemeClr val="tx1"/>
          </a:solidFill>
          <a:latin typeface="+mn-lt"/>
          <a:ea typeface="+mn-ea"/>
          <a:cs typeface="+mn-cs"/>
        </a:defRPr>
      </a:lvl3pPr>
      <a:lvl4pPr marL="1250950" indent="-173038" algn="l" defTabSz="914400" rtl="0" eaLnBrk="1" latinLnBrk="0" hangingPunct="1">
        <a:lnSpc>
          <a:spcPct val="100000"/>
        </a:lnSpc>
        <a:spcBef>
          <a:spcPts val="600"/>
        </a:spcBef>
        <a:buFont typeface="Book Antiqua" panose="02040602050305030304" pitchFamily="18" charset="0"/>
        <a:buChar char="−"/>
        <a:defRPr sz="1400" kern="1200">
          <a:solidFill>
            <a:schemeClr val="tx1"/>
          </a:solidFill>
          <a:latin typeface="+mn-lt"/>
          <a:ea typeface="+mn-ea"/>
          <a:cs typeface="+mn-cs"/>
        </a:defRPr>
      </a:lvl4pPr>
      <a:lvl5pPr marL="1520825" indent="-184150" algn="l" defTabSz="914400" rtl="0" eaLnBrk="1" latinLnBrk="0" hangingPunct="1">
        <a:lnSpc>
          <a:spcPct val="100000"/>
        </a:lnSpc>
        <a:spcBef>
          <a:spcPts val="600"/>
        </a:spcBef>
        <a:buFont typeface="Book Antiqua" panose="02040602050305030304" pitchFamily="18"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9FAAE08-718C-4294-8B9B-70F240CCB843}"/>
              </a:ext>
            </a:extLst>
          </p:cNvPr>
          <p:cNvSpPr>
            <a:spLocks noGrp="1"/>
          </p:cNvSpPr>
          <p:nvPr>
            <p:ph type="ctrTitle"/>
          </p:nvPr>
        </p:nvSpPr>
        <p:spPr>
          <a:xfrm>
            <a:off x="838200" y="2459037"/>
            <a:ext cx="10515600" cy="1512276"/>
          </a:xfrm>
        </p:spPr>
        <p:txBody>
          <a:bodyPr/>
          <a:lstStyle/>
          <a:p>
            <a:r>
              <a:rPr lang="sv-SE" dirty="0"/>
              <a:t>Scenario: Massuppsägning</a:t>
            </a:r>
          </a:p>
        </p:txBody>
      </p:sp>
      <p:sp>
        <p:nvSpPr>
          <p:cNvPr id="5" name="Underrubrik 4">
            <a:extLst>
              <a:ext uri="{FF2B5EF4-FFF2-40B4-BE49-F238E27FC236}">
                <a16:creationId xmlns:a16="http://schemas.microsoft.com/office/drawing/2014/main" id="{615AD51A-A09C-45F5-8BCF-1B21E0DDBCF6}"/>
              </a:ext>
            </a:extLst>
          </p:cNvPr>
          <p:cNvSpPr>
            <a:spLocks noGrp="1"/>
          </p:cNvSpPr>
          <p:nvPr>
            <p:ph type="subTitle" idx="1"/>
          </p:nvPr>
        </p:nvSpPr>
        <p:spPr/>
        <p:txBody>
          <a:bodyPr>
            <a:normAutofit lnSpcReduction="10000"/>
          </a:bodyPr>
          <a:lstStyle/>
          <a:p>
            <a:endParaRPr lang="sv-SE" dirty="0"/>
          </a:p>
          <a:p>
            <a:r>
              <a:rPr lang="sv-SE" dirty="0"/>
              <a:t>Kategori: </a:t>
            </a:r>
          </a:p>
          <a:p>
            <a:r>
              <a:rPr lang="sv-SE" dirty="0"/>
              <a:t>Personal</a:t>
            </a:r>
          </a:p>
        </p:txBody>
      </p:sp>
    </p:spTree>
    <p:extLst>
      <p:ext uri="{BB962C8B-B14F-4D97-AF65-F5344CB8AC3E}">
        <p14:creationId xmlns:p14="http://schemas.microsoft.com/office/powerpoint/2010/main" val="223347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584198" y="1313114"/>
            <a:ext cx="6189981" cy="4819650"/>
          </a:xfrm>
        </p:spPr>
        <p:txBody>
          <a:bodyPr>
            <a:normAutofit/>
          </a:bodyPr>
          <a:lstStyle/>
          <a:p>
            <a:r>
              <a:rPr lang="sv-SE" sz="1400">
                <a:solidFill>
                  <a:srgbClr val="000000"/>
                </a:solidFill>
              </a:rPr>
              <a:t>Klockan är [</a:t>
            </a:r>
            <a:r>
              <a:rPr lang="sv-SE" sz="1400">
                <a:solidFill>
                  <a:srgbClr val="009682"/>
                </a:solidFill>
              </a:rPr>
              <a:t>xx:xx</a:t>
            </a:r>
            <a:r>
              <a:rPr lang="sv-SE" sz="1400">
                <a:solidFill>
                  <a:srgbClr val="000000"/>
                </a:solidFill>
              </a:rPr>
              <a:t>] den [</a:t>
            </a:r>
            <a:r>
              <a:rPr lang="sv-SE" sz="1400">
                <a:solidFill>
                  <a:srgbClr val="009682"/>
                </a:solidFill>
              </a:rPr>
              <a:t>datum</a:t>
            </a:r>
            <a:r>
              <a:rPr lang="sv-SE" sz="1400">
                <a:solidFill>
                  <a:srgbClr val="000000"/>
                </a:solidFill>
              </a:rPr>
              <a:t>]. </a:t>
            </a:r>
          </a:p>
          <a:p>
            <a:r>
              <a:rPr lang="sv-SE" sz="1400"/>
              <a:t>Flera medarbetare inom </a:t>
            </a:r>
            <a:r>
              <a:rPr lang="sv-SE" sz="1400">
                <a:solidFill>
                  <a:srgbClr val="000000"/>
                </a:solidFill>
              </a:rPr>
              <a:t>[</a:t>
            </a:r>
            <a:r>
              <a:rPr lang="sv-SE" sz="1400">
                <a:solidFill>
                  <a:srgbClr val="009682"/>
                </a:solidFill>
              </a:rPr>
              <a:t>personalgrupp/personalgrupper</a:t>
            </a:r>
            <a:r>
              <a:rPr lang="sv-SE" sz="1400">
                <a:solidFill>
                  <a:srgbClr val="000000"/>
                </a:solidFill>
              </a:rPr>
              <a:t>] </a:t>
            </a:r>
            <a:r>
              <a:rPr lang="sv-SE" sz="1400"/>
              <a:t>som tidigare visat sitt missnöje har fortfarande inte dykt upp på jobbet. Detta efter [</a:t>
            </a:r>
            <a:r>
              <a:rPr lang="sv-SE" sz="1400">
                <a:solidFill>
                  <a:schemeClr val="accent1"/>
                </a:solidFill>
              </a:rPr>
              <a:t>x dagar</a:t>
            </a:r>
            <a:r>
              <a:rPr lang="sv-SE" sz="1400"/>
              <a:t>] frånvaro. </a:t>
            </a:r>
          </a:p>
          <a:p>
            <a:r>
              <a:rPr lang="sv-SE" sz="1400">
                <a:solidFill>
                  <a:srgbClr val="000000"/>
                </a:solidFill>
              </a:rPr>
              <a:t>De stora personalbortfallen </a:t>
            </a:r>
            <a:r>
              <a:rPr lang="sv-SE" sz="1400"/>
              <a:t>inom </a:t>
            </a:r>
            <a:r>
              <a:rPr lang="sv-SE" sz="1400">
                <a:solidFill>
                  <a:srgbClr val="000000"/>
                </a:solidFill>
              </a:rPr>
              <a:t>[</a:t>
            </a:r>
            <a:r>
              <a:rPr lang="sv-SE" sz="1400">
                <a:solidFill>
                  <a:schemeClr val="accent1"/>
                </a:solidFill>
              </a:rPr>
              <a:t>personalgrupp/personalgrupper</a:t>
            </a:r>
            <a:r>
              <a:rPr lang="sv-SE" sz="1400">
                <a:solidFill>
                  <a:srgbClr val="000000"/>
                </a:solidFill>
              </a:rPr>
              <a:t>]</a:t>
            </a:r>
            <a:r>
              <a:rPr lang="sv-SE" sz="1400"/>
              <a:t> </a:t>
            </a:r>
            <a:r>
              <a:rPr lang="sv-SE" sz="1400">
                <a:solidFill>
                  <a:srgbClr val="000000"/>
                </a:solidFill>
              </a:rPr>
              <a:t>börjar nu få påverkan på utförandet av era [</a:t>
            </a:r>
            <a:r>
              <a:rPr lang="sv-SE" sz="1400">
                <a:solidFill>
                  <a:srgbClr val="009682"/>
                </a:solidFill>
              </a:rPr>
              <a:t>kritiska tjänster</a:t>
            </a:r>
            <a:r>
              <a:rPr lang="sv-SE" sz="1400">
                <a:solidFill>
                  <a:srgbClr val="000000"/>
                </a:solidFill>
              </a:rPr>
              <a:t>]. </a:t>
            </a:r>
            <a:r>
              <a:rPr lang="sv-SE" sz="1400"/>
              <a:t>Flertalet kritiska arbetsuppgifter börjar nu samlas på hög där aktiviteter måste prioriteras bort.  </a:t>
            </a:r>
          </a:p>
          <a:p>
            <a:r>
              <a:rPr lang="sv-SE" sz="1400"/>
              <a:t>Medarbetare som fortfarande arbetar kvar kräver nu en konkret  handlingsplan för att komma till rätta med problemen inom organisationen, både gällande den uppkomna situationen men även de bakomliggande kulturella utmaningarna.   </a:t>
            </a:r>
          </a:p>
          <a:p>
            <a:r>
              <a:rPr lang="sv-SE" sz="1400"/>
              <a:t>I och med uppmärksamheten i media ökar antalet frågor som inkommer från [</a:t>
            </a:r>
            <a:r>
              <a:rPr lang="sv-SE" sz="1400">
                <a:solidFill>
                  <a:schemeClr val="accent1"/>
                </a:solidFill>
              </a:rPr>
              <a:t>kunder/allmänhet/medarbetare</a:t>
            </a:r>
            <a:r>
              <a:rPr lang="sv-SE" sz="1400"/>
              <a:t>]. Flera menar att deras förtroende för er som organisation har påverkats mycket negativt efter de uppmärksammade oegentligheterna. </a:t>
            </a:r>
          </a:p>
        </p:txBody>
      </p:sp>
      <p:sp>
        <p:nvSpPr>
          <p:cNvPr id="6" name="Rubrik 1">
            <a:extLst>
              <a:ext uri="{FF2B5EF4-FFF2-40B4-BE49-F238E27FC236}">
                <a16:creationId xmlns:a16="http://schemas.microsoft.com/office/drawing/2014/main" id="{EE84C240-CEE8-4155-9FB1-CF651882D9E4}"/>
              </a:ext>
            </a:extLst>
          </p:cNvPr>
          <p:cNvSpPr>
            <a:spLocks noGrp="1"/>
          </p:cNvSpPr>
          <p:nvPr>
            <p:ph type="title"/>
          </p:nvPr>
        </p:nvSpPr>
        <p:spPr>
          <a:xfrm>
            <a:off x="670559" y="133123"/>
            <a:ext cx="10515600" cy="1040357"/>
          </a:xfrm>
        </p:spPr>
        <p:txBody>
          <a:bodyPr/>
          <a:lstStyle/>
          <a:p>
            <a:r>
              <a:rPr lang="sv-SE" dirty="0"/>
              <a:t>Inspel 2</a:t>
            </a:r>
          </a:p>
        </p:txBody>
      </p:sp>
      <p:pic>
        <p:nvPicPr>
          <p:cNvPr id="2" name="Bildobjekt 1">
            <a:extLst>
              <a:ext uri="{FF2B5EF4-FFF2-40B4-BE49-F238E27FC236}">
                <a16:creationId xmlns:a16="http://schemas.microsoft.com/office/drawing/2014/main" id="{80E32077-0070-43CF-ABC1-680592C7FAD4}"/>
              </a:ext>
            </a:extLst>
          </p:cNvPr>
          <p:cNvPicPr>
            <a:picLocks noChangeAspect="1"/>
          </p:cNvPicPr>
          <p:nvPr/>
        </p:nvPicPr>
        <p:blipFill rotWithShape="1">
          <a:blip r:embed="rId2"/>
          <a:srcRect l="12306"/>
          <a:stretch/>
        </p:blipFill>
        <p:spPr>
          <a:xfrm>
            <a:off x="7219954" y="0"/>
            <a:ext cx="4972046" cy="6261135"/>
          </a:xfrm>
          <a:prstGeom prst="rect">
            <a:avLst/>
          </a:prstGeom>
        </p:spPr>
      </p:pic>
      <p:sp>
        <p:nvSpPr>
          <p:cNvPr id="5" name="textruta 4">
            <a:extLst>
              <a:ext uri="{FF2B5EF4-FFF2-40B4-BE49-F238E27FC236}">
                <a16:creationId xmlns:a16="http://schemas.microsoft.com/office/drawing/2014/main" id="{B18DFA4B-C793-4092-AA72-71005104C1A3}"/>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2918135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825625"/>
            <a:ext cx="9315450" cy="3891781"/>
          </a:xfrm>
        </p:spPr>
        <p:txBody>
          <a:bodyPr>
            <a:normAutofit/>
          </a:bodyPr>
          <a:lstStyle/>
          <a:p>
            <a:r>
              <a:rPr lang="sv-SE" dirty="0"/>
              <a:t>Vilka konsekvenser innebär händelseutvecklingen för er?  </a:t>
            </a:r>
          </a:p>
          <a:p>
            <a:r>
              <a:rPr lang="sv-SE" dirty="0"/>
              <a:t>Vilka delar av verksamheten är fortsatt drabbade? </a:t>
            </a:r>
          </a:p>
          <a:p>
            <a:r>
              <a:rPr lang="sv-SE" dirty="0"/>
              <a:t>Vad är era prioriteringar just nu?</a:t>
            </a:r>
          </a:p>
          <a:p>
            <a:r>
              <a:rPr lang="sv-SE" dirty="0"/>
              <a:t>Vad, och hur kommunicerar ni (internt/externt)?</a:t>
            </a:r>
          </a:p>
          <a:p>
            <a:r>
              <a:rPr lang="sv-SE" dirty="0"/>
              <a:t>Finns det några nya samverkansbehov; kring vad, med vem och hur?</a:t>
            </a:r>
          </a:p>
          <a:p>
            <a:r>
              <a:rPr lang="sv-SE" dirty="0"/>
              <a:t>Hur genomförs återställningsarbetet?</a:t>
            </a:r>
          </a:p>
          <a:p>
            <a:r>
              <a:rPr lang="sv-SE" dirty="0"/>
              <a:t>Hur genomförs återgången till normalläge?</a:t>
            </a:r>
          </a:p>
        </p:txBody>
      </p:sp>
      <p:sp>
        <p:nvSpPr>
          <p:cNvPr id="4" name="textruta 3">
            <a:extLst>
              <a:ext uri="{FF2B5EF4-FFF2-40B4-BE49-F238E27FC236}">
                <a16:creationId xmlns:a16="http://schemas.microsoft.com/office/drawing/2014/main" id="{356F32B4-C0AA-4E16-906F-B752369C9486}"/>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10907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F3E018C-962C-4C4A-9A36-68B58E1E5E01}"/>
              </a:ext>
            </a:extLst>
          </p:cNvPr>
          <p:cNvSpPr>
            <a:spLocks noGrp="1"/>
          </p:cNvSpPr>
          <p:nvPr>
            <p:ph type="title"/>
          </p:nvPr>
        </p:nvSpPr>
        <p:spPr>
          <a:xfrm>
            <a:off x="838202" y="74029"/>
            <a:ext cx="10515600" cy="1325563"/>
          </a:xfrm>
        </p:spPr>
        <p:txBody>
          <a:bodyPr/>
          <a:lstStyle/>
          <a:p>
            <a:r>
              <a:rPr lang="sv-SE" dirty="0"/>
              <a:t>Instruktion </a:t>
            </a:r>
          </a:p>
        </p:txBody>
      </p:sp>
      <p:sp>
        <p:nvSpPr>
          <p:cNvPr id="5" name="Platshållare för innehåll 4">
            <a:extLst>
              <a:ext uri="{FF2B5EF4-FFF2-40B4-BE49-F238E27FC236}">
                <a16:creationId xmlns:a16="http://schemas.microsoft.com/office/drawing/2014/main" id="{95C7BCFB-0E78-48C0-B4B0-8AB3DF7E0D2F}"/>
              </a:ext>
            </a:extLst>
          </p:cNvPr>
          <p:cNvSpPr>
            <a:spLocks noGrp="1"/>
          </p:cNvSpPr>
          <p:nvPr>
            <p:ph sz="half" idx="1"/>
          </p:nvPr>
        </p:nvSpPr>
        <p:spPr>
          <a:xfrm>
            <a:off x="838198" y="1284182"/>
            <a:ext cx="6208331" cy="4903237"/>
          </a:xfrm>
        </p:spPr>
        <p:txBody>
          <a:bodyPr>
            <a:noAutofit/>
          </a:bodyPr>
          <a:lstStyle/>
          <a:p>
            <a:r>
              <a:rPr lang="sv-SE" sz="1200" dirty="0"/>
              <a:t>Välj ett lämpligt scenario från FSPOS scenariobank baserat på er verksamhet samt de förmågor som ni avser öva eller testa. Kom ihåg att framtagna scenarier är generella och att egna antaganden behöver göras. I varje inspel kommer det finnas tomma fält som möjliggör anpassning av scenariot. Det är även ni själva som avgör vilka förmågor som ska ingå i övningen eller testet. </a:t>
            </a:r>
          </a:p>
          <a:p>
            <a:r>
              <a:rPr lang="sv-SE" sz="1200" dirty="0"/>
              <a:t>Scenariot kommer att presenteras stegvis genom att först presentera en bakgrund, följt av två inspel som driver händelseutvecklingen framåt. </a:t>
            </a:r>
          </a:p>
          <a:p>
            <a:r>
              <a:rPr lang="sv-SE" sz="1200" dirty="0"/>
              <a:t>Utifrån scenariot samt efterföljande förslag på frågeställningar är det er uppgift att öva eller testa er förmåga att hantera situationen, detta med stöd av framtagna kontinuitets- och/eller krisplaner samt övriga planer. </a:t>
            </a:r>
          </a:p>
          <a:p>
            <a:r>
              <a:rPr lang="sv-SE" sz="1200" dirty="0"/>
              <a:t>Vem eller vilka som ska ingå i övningen eller testet beror på vilka förmågor som avses övas eller testas (inom verksamhet, it eller hos era leverantörer). </a:t>
            </a:r>
          </a:p>
          <a:p>
            <a:r>
              <a:rPr lang="sv-SE" sz="1200" dirty="0"/>
              <a:t>Deltagarna ska i god tid innan genomförandet ha informerats om övningen eller testet, samt vad som förväntas av dem. </a:t>
            </a:r>
          </a:p>
          <a:p>
            <a:r>
              <a:rPr lang="sv-SE" sz="1200" dirty="0"/>
              <a:t>Beräknad tidsåtgång för genomförandet är ca 2-4 timmar.</a:t>
            </a:r>
          </a:p>
          <a:p>
            <a:r>
              <a:rPr lang="sv-SE" sz="1200" dirty="0"/>
              <a:t>Avsätt även god tid för reflektion och diskussion. </a:t>
            </a:r>
          </a:p>
          <a:p>
            <a:r>
              <a:rPr lang="sv-SE" sz="1200" dirty="0"/>
              <a:t>För mer information om hur övningar eller tester genomförs, se FSPOS vägledning för kontinuitetshantering eller FSPOS 6 steg till bättre övningar – Metodstöd och praktiska tips vid planering, på </a:t>
            </a:r>
            <a:r>
              <a:rPr lang="sv-SE" sz="1200" b="1" dirty="0"/>
              <a:t>www.fspos.se</a:t>
            </a:r>
            <a:r>
              <a:rPr lang="sv-SE" sz="1200" dirty="0"/>
              <a:t>.</a:t>
            </a:r>
          </a:p>
        </p:txBody>
      </p:sp>
      <p:pic>
        <p:nvPicPr>
          <p:cNvPr id="7" name="Platshållare för innehåll 6">
            <a:extLst>
              <a:ext uri="{FF2B5EF4-FFF2-40B4-BE49-F238E27FC236}">
                <a16:creationId xmlns:a16="http://schemas.microsoft.com/office/drawing/2014/main" id="{B838BD30-7D39-4E12-AA33-EA0BAA48F727}"/>
              </a:ext>
            </a:extLst>
          </p:cNvPr>
          <p:cNvPicPr>
            <a:picLocks noGrp="1" noChangeAspect="1"/>
          </p:cNvPicPr>
          <p:nvPr>
            <p:ph sz="half" idx="2"/>
          </p:nvPr>
        </p:nvPicPr>
        <p:blipFill>
          <a:blip r:embed="rId2"/>
          <a:stretch>
            <a:fillRect/>
          </a:stretch>
        </p:blipFill>
        <p:spPr>
          <a:xfrm>
            <a:off x="7046530" y="2030386"/>
            <a:ext cx="5145470" cy="3237257"/>
          </a:xfrm>
          <a:prstGeom prst="rect">
            <a:avLst/>
          </a:prstGeom>
        </p:spPr>
      </p:pic>
      <p:sp>
        <p:nvSpPr>
          <p:cNvPr id="6" name="textruta 5">
            <a:extLst>
              <a:ext uri="{FF2B5EF4-FFF2-40B4-BE49-F238E27FC236}">
                <a16:creationId xmlns:a16="http://schemas.microsoft.com/office/drawing/2014/main" id="{2861C082-E900-49B3-9840-B8B8792E6B99}"/>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4408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DDC389-E474-4472-9B27-8EBD2D65A50D}"/>
              </a:ext>
            </a:extLst>
          </p:cNvPr>
          <p:cNvSpPr>
            <a:spLocks noGrp="1"/>
          </p:cNvSpPr>
          <p:nvPr>
            <p:ph type="title"/>
          </p:nvPr>
        </p:nvSpPr>
        <p:spPr/>
        <p:txBody>
          <a:bodyPr/>
          <a:lstStyle/>
          <a:p>
            <a:r>
              <a:rPr lang="sv-SE" dirty="0"/>
              <a:t>Innan vi börjar - följande scenariojusteringar kan behöva övervägas</a:t>
            </a:r>
          </a:p>
        </p:txBody>
      </p:sp>
      <p:sp>
        <p:nvSpPr>
          <p:cNvPr id="3" name="Platshållare för innehåll 2">
            <a:extLst>
              <a:ext uri="{FF2B5EF4-FFF2-40B4-BE49-F238E27FC236}">
                <a16:creationId xmlns:a16="http://schemas.microsoft.com/office/drawing/2014/main" id="{D5646734-995B-42AB-9349-CC0E78B3EEB0}"/>
              </a:ext>
            </a:extLst>
          </p:cNvPr>
          <p:cNvSpPr>
            <a:spLocks noGrp="1"/>
          </p:cNvSpPr>
          <p:nvPr>
            <p:ph idx="1"/>
          </p:nvPr>
        </p:nvSpPr>
        <p:spPr/>
        <p:txBody>
          <a:bodyPr>
            <a:normAutofit/>
          </a:bodyPr>
          <a:lstStyle/>
          <a:p>
            <a:r>
              <a:rPr lang="sv-SE" dirty="0"/>
              <a:t>Vilken tid på dygnet, dag i vecka eller tid på året kommer scenariot att orsaka störst tänkbar påverkan/skada?</a:t>
            </a:r>
          </a:p>
          <a:p>
            <a:r>
              <a:rPr lang="sv-SE" dirty="0"/>
              <a:t>Hur länge kommer händelsen att pågå: en timme, en dag, en vecka, flera månader?</a:t>
            </a:r>
          </a:p>
          <a:p>
            <a:r>
              <a:rPr lang="sv-SE" dirty="0"/>
              <a:t>Vilka kritiska resurser kan vara drabbade?</a:t>
            </a:r>
          </a:p>
          <a:p>
            <a:r>
              <a:rPr lang="sv-SE" dirty="0"/>
              <a:t>Flera delar av er verksamhet kommer sannolikt att drabbas samtidigt av händelsen – hur hanteras händelsen hos andra delar av verksamheten?</a:t>
            </a:r>
          </a:p>
          <a:p>
            <a:r>
              <a:rPr lang="sv-SE" dirty="0"/>
              <a:t>Bör även kritiska leverantörer eller andra samverkansparter ingå? Behöver scenariot i så fall justeras?</a:t>
            </a:r>
          </a:p>
          <a:p>
            <a:endParaRPr lang="sv-SE" dirty="0"/>
          </a:p>
        </p:txBody>
      </p:sp>
      <p:sp>
        <p:nvSpPr>
          <p:cNvPr id="4" name="textruta 3">
            <a:extLst>
              <a:ext uri="{FF2B5EF4-FFF2-40B4-BE49-F238E27FC236}">
                <a16:creationId xmlns:a16="http://schemas.microsoft.com/office/drawing/2014/main" id="{F803F308-A7EE-43C6-B7AE-097BAE0868FD}"/>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541711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Bakgrund</a:t>
            </a:r>
          </a:p>
        </p:txBody>
      </p:sp>
    </p:spTree>
    <p:extLst>
      <p:ext uri="{BB962C8B-B14F-4D97-AF65-F5344CB8AC3E}">
        <p14:creationId xmlns:p14="http://schemas.microsoft.com/office/powerpoint/2010/main" val="375857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BEE5A-7F3C-4480-A3C2-3493B17481D4}"/>
              </a:ext>
            </a:extLst>
          </p:cNvPr>
          <p:cNvSpPr>
            <a:spLocks noGrp="1"/>
          </p:cNvSpPr>
          <p:nvPr>
            <p:ph type="title"/>
          </p:nvPr>
        </p:nvSpPr>
        <p:spPr>
          <a:xfrm>
            <a:off x="838200" y="-27952"/>
            <a:ext cx="10515600" cy="1209789"/>
          </a:xfrm>
        </p:spPr>
        <p:txBody>
          <a:bodyPr/>
          <a:lstStyle/>
          <a:p>
            <a:r>
              <a:rPr lang="en-GB" dirty="0" err="1"/>
              <a:t>Bakgrund</a:t>
            </a:r>
            <a:endParaRPr lang="sv-SE" dirty="0"/>
          </a:p>
        </p:txBody>
      </p:sp>
      <p:sp>
        <p:nvSpPr>
          <p:cNvPr id="3" name="Platshållare för innehåll 2">
            <a:extLst>
              <a:ext uri="{FF2B5EF4-FFF2-40B4-BE49-F238E27FC236}">
                <a16:creationId xmlns:a16="http://schemas.microsoft.com/office/drawing/2014/main" id="{592AA051-98F1-41A4-B547-975656200343}"/>
              </a:ext>
            </a:extLst>
          </p:cNvPr>
          <p:cNvSpPr>
            <a:spLocks noGrp="1"/>
          </p:cNvSpPr>
          <p:nvPr>
            <p:ph idx="1"/>
          </p:nvPr>
        </p:nvSpPr>
        <p:spPr>
          <a:xfrm>
            <a:off x="733425" y="1317171"/>
            <a:ext cx="5943599" cy="4839789"/>
          </a:xfrm>
        </p:spPr>
        <p:txBody>
          <a:bodyPr>
            <a:noAutofit/>
          </a:bodyPr>
          <a:lstStyle/>
          <a:p>
            <a:r>
              <a:rPr lang="sv-SE" sz="1800" dirty="0"/>
              <a:t>Tidigt i år uppmärksammades att det vuxit fram en osund kultur inom er verksamhet. </a:t>
            </a:r>
          </a:p>
          <a:p>
            <a:r>
              <a:rPr lang="sv-SE" sz="1800" dirty="0"/>
              <a:t>Det har förekommit en rad olika oegentligheter där både chefer och anställda ska ha betett sig olämpligt mot andra kollegor. </a:t>
            </a:r>
          </a:p>
          <a:p>
            <a:r>
              <a:rPr lang="sv-SE" sz="1800" dirty="0"/>
              <a:t>Enligt flera medarbetare ska problemen ha pågått under en längre tid men tystats ner för att inte påverka förtroendet utåt för organisationen.</a:t>
            </a:r>
          </a:p>
          <a:p>
            <a:r>
              <a:rPr lang="sv-SE" sz="1800" dirty="0"/>
              <a:t>Journalister hör nu av sig till er för att berätta att de just nu håller på att sätta ihop en artikelserie på ämnet och att de inom kort kommer att publicera flera artiklar där organisationen kommer att nämnas vid namn. </a:t>
            </a:r>
          </a:p>
        </p:txBody>
      </p:sp>
      <p:pic>
        <p:nvPicPr>
          <p:cNvPr id="5" name="Platshållare för bild 5">
            <a:extLst>
              <a:ext uri="{FF2B5EF4-FFF2-40B4-BE49-F238E27FC236}">
                <a16:creationId xmlns:a16="http://schemas.microsoft.com/office/drawing/2014/main" id="{7C9057EE-E764-417F-BEB6-D4CC165F5D13}"/>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7219954" y="0"/>
            <a:ext cx="4972046" cy="6270171"/>
          </a:xfrm>
          <a:prstGeom prst="rect">
            <a:avLst/>
          </a:prstGeom>
        </p:spPr>
      </p:pic>
      <p:sp>
        <p:nvSpPr>
          <p:cNvPr id="6" name="textruta 5">
            <a:extLst>
              <a:ext uri="{FF2B5EF4-FFF2-40B4-BE49-F238E27FC236}">
                <a16:creationId xmlns:a16="http://schemas.microsoft.com/office/drawing/2014/main" id="{77677D97-281C-4664-BC9D-61C9F4C702AB}"/>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930631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1</a:t>
            </a:r>
          </a:p>
        </p:txBody>
      </p:sp>
    </p:spTree>
    <p:extLst>
      <p:ext uri="{BB962C8B-B14F-4D97-AF65-F5344CB8AC3E}">
        <p14:creationId xmlns:p14="http://schemas.microsoft.com/office/powerpoint/2010/main" val="3603673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344141-A188-475A-8433-5052CA4D3CBC}"/>
              </a:ext>
            </a:extLst>
          </p:cNvPr>
          <p:cNvSpPr>
            <a:spLocks noGrp="1"/>
          </p:cNvSpPr>
          <p:nvPr>
            <p:ph type="title"/>
          </p:nvPr>
        </p:nvSpPr>
        <p:spPr>
          <a:xfrm>
            <a:off x="838199" y="133123"/>
            <a:ext cx="10515600" cy="1325563"/>
          </a:xfrm>
        </p:spPr>
        <p:txBody>
          <a:bodyPr/>
          <a:lstStyle/>
          <a:p>
            <a:r>
              <a:rPr lang="sv-SE" dirty="0"/>
              <a:t>Inspel 1</a:t>
            </a:r>
          </a:p>
        </p:txBody>
      </p:sp>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200" y="1296761"/>
            <a:ext cx="5908964" cy="4801991"/>
          </a:xfrm>
        </p:spPr>
        <p:txBody>
          <a:bodyPr>
            <a:normAutofit fontScale="92500" lnSpcReduction="20000"/>
          </a:bodyPr>
          <a:lstStyle/>
          <a:p>
            <a:r>
              <a:rPr lang="sv-SE" sz="1500"/>
              <a:t>Klockan är [</a:t>
            </a:r>
            <a:r>
              <a:rPr lang="sv-SE" sz="1500">
                <a:solidFill>
                  <a:schemeClr val="accent1"/>
                </a:solidFill>
              </a:rPr>
              <a:t>xx:xx</a:t>
            </a:r>
            <a:r>
              <a:rPr lang="sv-SE" sz="1500"/>
              <a:t>] den [</a:t>
            </a:r>
            <a:r>
              <a:rPr lang="sv-SE" sz="1500">
                <a:solidFill>
                  <a:schemeClr val="accent1"/>
                </a:solidFill>
              </a:rPr>
              <a:t>datum</a:t>
            </a:r>
            <a:r>
              <a:rPr lang="sv-SE" sz="1500"/>
              <a:t>]. </a:t>
            </a:r>
          </a:p>
          <a:p>
            <a:r>
              <a:rPr lang="sv-SE" sz="1500"/>
              <a:t>Artikelserien kring den osunda kulturen samt de framkomna oegentligheter som förekommit inom er verksamhet har nu publicerats. </a:t>
            </a:r>
          </a:p>
          <a:p>
            <a:r>
              <a:rPr lang="sv-SE" sz="1500"/>
              <a:t>Flertalet medarbetare inom </a:t>
            </a:r>
            <a:r>
              <a:rPr lang="sv-SE" sz="1500">
                <a:solidFill>
                  <a:srgbClr val="000000"/>
                </a:solidFill>
              </a:rPr>
              <a:t>[</a:t>
            </a:r>
            <a:r>
              <a:rPr lang="sv-SE" sz="1500">
                <a:solidFill>
                  <a:schemeClr val="accent1"/>
                </a:solidFill>
              </a:rPr>
              <a:t>personalgrupp/personalgrupper</a:t>
            </a:r>
            <a:r>
              <a:rPr lang="sv-SE" sz="1500">
                <a:solidFill>
                  <a:srgbClr val="000000"/>
                </a:solidFill>
              </a:rPr>
              <a:t>]</a:t>
            </a:r>
            <a:r>
              <a:rPr lang="sv-SE" sz="1500"/>
              <a:t> uppvisar sitt missnöje mot organisationen genom att inte dyka upp på jobbet. Personalbortfallet beräknas till</a:t>
            </a:r>
            <a:r>
              <a:rPr lang="sv-SE" sz="1500">
                <a:solidFill>
                  <a:srgbClr val="000000"/>
                </a:solidFill>
              </a:rPr>
              <a:t> [</a:t>
            </a:r>
            <a:r>
              <a:rPr lang="sv-SE" sz="1500">
                <a:solidFill>
                  <a:srgbClr val="009682"/>
                </a:solidFill>
              </a:rPr>
              <a:t>xx procent</a:t>
            </a:r>
            <a:r>
              <a:rPr lang="sv-SE" sz="1500">
                <a:solidFill>
                  <a:srgbClr val="000000"/>
                </a:solidFill>
              </a:rPr>
              <a:t>]</a:t>
            </a:r>
            <a:r>
              <a:rPr lang="sv-SE" sz="1500"/>
              <a:t> och kommer ha stor påverkan på utförandet av era [</a:t>
            </a:r>
            <a:r>
              <a:rPr lang="sv-SE" sz="1500">
                <a:solidFill>
                  <a:schemeClr val="accent1"/>
                </a:solidFill>
              </a:rPr>
              <a:t>kritiska tjänster</a:t>
            </a:r>
            <a:r>
              <a:rPr lang="sv-SE" sz="1500"/>
              <a:t>]. </a:t>
            </a:r>
          </a:p>
          <a:p>
            <a:r>
              <a:rPr lang="sv-SE" sz="1500"/>
              <a:t>Insatser för att öka trivsel och gemenskap på kontoret har genomförts. Trots detta får er </a:t>
            </a:r>
            <a:r>
              <a:rPr lang="sv-SE" sz="1500">
                <a:solidFill>
                  <a:srgbClr val="000000"/>
                </a:solidFill>
              </a:rPr>
              <a:t>[</a:t>
            </a:r>
            <a:r>
              <a:rPr lang="sv-SE" sz="1500">
                <a:solidFill>
                  <a:srgbClr val="009682"/>
                </a:solidFill>
              </a:rPr>
              <a:t>HR/avdelning</a:t>
            </a:r>
            <a:r>
              <a:rPr lang="sv-SE" sz="1500">
                <a:solidFill>
                  <a:srgbClr val="000000"/>
                </a:solidFill>
              </a:rPr>
              <a:t>] </a:t>
            </a:r>
            <a:r>
              <a:rPr lang="sv-SE" sz="1500"/>
              <a:t>under morgonen också mottaga ett stort antal uppsägningar inom </a:t>
            </a:r>
            <a:r>
              <a:rPr lang="sv-SE" sz="1500">
                <a:solidFill>
                  <a:srgbClr val="000000"/>
                </a:solidFill>
              </a:rPr>
              <a:t>[</a:t>
            </a:r>
            <a:r>
              <a:rPr lang="sv-SE" sz="1500">
                <a:solidFill>
                  <a:srgbClr val="009682"/>
                </a:solidFill>
              </a:rPr>
              <a:t>personalgrupp/personalgrupper</a:t>
            </a:r>
            <a:r>
              <a:rPr lang="sv-SE" sz="1500">
                <a:solidFill>
                  <a:srgbClr val="000000"/>
                </a:solidFill>
              </a:rPr>
              <a:t>] </a:t>
            </a:r>
            <a:endParaRPr lang="sv-SE" sz="1500"/>
          </a:p>
          <a:p>
            <a:r>
              <a:rPr lang="sv-SE" sz="1500"/>
              <a:t>Uppsägningarna leder till omedelbara vakanser inom </a:t>
            </a:r>
            <a:r>
              <a:rPr lang="sv-SE" sz="1500">
                <a:solidFill>
                  <a:srgbClr val="000000"/>
                </a:solidFill>
              </a:rPr>
              <a:t>[</a:t>
            </a:r>
            <a:r>
              <a:rPr lang="sv-SE" sz="1500">
                <a:solidFill>
                  <a:srgbClr val="009682"/>
                </a:solidFill>
              </a:rPr>
              <a:t>personalgrupp/personalgrupper</a:t>
            </a:r>
            <a:r>
              <a:rPr lang="sv-SE" sz="1500">
                <a:solidFill>
                  <a:srgbClr val="000000"/>
                </a:solidFill>
              </a:rPr>
              <a:t>]. Dessa personer besitter nyckelkompetenser och anses svåra att ersätta. </a:t>
            </a:r>
          </a:p>
          <a:p>
            <a:r>
              <a:rPr lang="sv-SE" sz="1500"/>
              <a:t>Innan informationen om uppsägningarna har hanterats internt har nyheten om massuppsägningen redan nått media. </a:t>
            </a:r>
          </a:p>
          <a:p>
            <a:r>
              <a:rPr lang="sv-SE" sz="1500"/>
              <a:t>Inom verksamheten växer nu oron för att fler personer ska säga upp sig och att uppsägningstakten ska få ännu större påverkan på upprätthållandet av den egna verksamheten. </a:t>
            </a:r>
          </a:p>
          <a:p>
            <a:r>
              <a:rPr lang="sv-SE" sz="1500"/>
              <a:t>Efterfrågan på information från den egna personalen är stor.</a:t>
            </a:r>
            <a:endParaRPr lang="sv-SE" sz="1700"/>
          </a:p>
          <a:p>
            <a:endParaRPr lang="sv-SE" sz="1800"/>
          </a:p>
          <a:p>
            <a:pPr marL="0" indent="0">
              <a:buNone/>
            </a:pPr>
            <a:endParaRPr lang="sv-SE" sz="1300"/>
          </a:p>
          <a:p>
            <a:pPr marL="0" indent="0">
              <a:buNone/>
            </a:pPr>
            <a:endParaRPr lang="sv-SE" sz="1300"/>
          </a:p>
          <a:p>
            <a:endParaRPr lang="sv-SE" sz="1300"/>
          </a:p>
          <a:p>
            <a:endParaRPr lang="sv-SE" sz="1300"/>
          </a:p>
        </p:txBody>
      </p:sp>
      <p:pic>
        <p:nvPicPr>
          <p:cNvPr id="6" name="Picture 2">
            <a:extLst>
              <a:ext uri="{FF2B5EF4-FFF2-40B4-BE49-F238E27FC236}">
                <a16:creationId xmlns:a16="http://schemas.microsoft.com/office/drawing/2014/main" id="{299F2E74-9ED0-4D5C-A01B-F9C4F79DAB24}"/>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258053" y="0"/>
            <a:ext cx="4933948" cy="6268824"/>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DF5EC261-7FA3-4D26-A87E-C6BFA35FB242}"/>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238146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690689"/>
            <a:ext cx="9544050" cy="4214812"/>
          </a:xfrm>
        </p:spPr>
        <p:txBody>
          <a:bodyPr>
            <a:normAutofit/>
          </a:bodyPr>
          <a:lstStyle/>
          <a:p>
            <a:r>
              <a:rPr lang="sv-SE" dirty="0"/>
              <a:t>Vilka är era omedelbara åtgärder? </a:t>
            </a:r>
          </a:p>
          <a:p>
            <a:r>
              <a:rPr lang="sv-SE" dirty="0"/>
              <a:t>Vilka konsekvenser innebär händelsen för er? På kort och lång sikt? </a:t>
            </a:r>
          </a:p>
          <a:p>
            <a:r>
              <a:rPr lang="sv-SE" dirty="0"/>
              <a:t>Vilka delar av verksamheten är drabbade? </a:t>
            </a:r>
          </a:p>
          <a:p>
            <a:r>
              <a:rPr lang="sv-SE" dirty="0"/>
              <a:t>Vilken personal behöver aktiveras?</a:t>
            </a:r>
          </a:p>
          <a:p>
            <a:r>
              <a:rPr lang="sv-SE" dirty="0"/>
              <a:t>Vilka typer av planer och/eller kontinuitetslösningar (reservrutin och återställningsrutiner) kan tänkas behöva aktiveras i hanteringen?</a:t>
            </a:r>
          </a:p>
          <a:p>
            <a:r>
              <a:rPr lang="sv-SE" dirty="0"/>
              <a:t>Vad är era prioriteringar just nu?</a:t>
            </a:r>
          </a:p>
          <a:p>
            <a:r>
              <a:rPr lang="sv-SE" dirty="0"/>
              <a:t>Vad, och hur kommunicerar ni (internt/externt)?</a:t>
            </a:r>
          </a:p>
          <a:p>
            <a:r>
              <a:rPr lang="sv-SE" dirty="0"/>
              <a:t>Finns det några samverkansbehov; kring vad, med vem och hur?</a:t>
            </a:r>
          </a:p>
          <a:p>
            <a:endParaRPr lang="sv-SE" sz="2400" dirty="0"/>
          </a:p>
          <a:p>
            <a:endParaRPr lang="sv-SE" sz="2400" dirty="0"/>
          </a:p>
        </p:txBody>
      </p:sp>
      <p:sp>
        <p:nvSpPr>
          <p:cNvPr id="4" name="textruta 3">
            <a:extLst>
              <a:ext uri="{FF2B5EF4-FFF2-40B4-BE49-F238E27FC236}">
                <a16:creationId xmlns:a16="http://schemas.microsoft.com/office/drawing/2014/main" id="{A5526227-A98A-4940-8736-36B712BA35BA}"/>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7031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2</a:t>
            </a:r>
          </a:p>
        </p:txBody>
      </p:sp>
    </p:spTree>
    <p:extLst>
      <p:ext uri="{BB962C8B-B14F-4D97-AF65-F5344CB8AC3E}">
        <p14:creationId xmlns:p14="http://schemas.microsoft.com/office/powerpoint/2010/main" val="915807270"/>
      </p:ext>
    </p:extLst>
  </p:cSld>
  <p:clrMapOvr>
    <a:masterClrMapping/>
  </p:clrMapOvr>
</p:sld>
</file>

<file path=ppt/theme/theme1.xml><?xml version="1.0" encoding="utf-8"?>
<a:theme xmlns:a="http://schemas.openxmlformats.org/drawingml/2006/main" name="Office-tema">
  <a:themeElements>
    <a:clrScheme name="FSPOS">
      <a:dk1>
        <a:srgbClr val="000000"/>
      </a:dk1>
      <a:lt1>
        <a:srgbClr val="FFFFFF"/>
      </a:lt1>
      <a:dk2>
        <a:srgbClr val="000000"/>
      </a:dk2>
      <a:lt2>
        <a:srgbClr val="808080"/>
      </a:lt2>
      <a:accent1>
        <a:srgbClr val="009682"/>
      </a:accent1>
      <a:accent2>
        <a:srgbClr val="005045"/>
      </a:accent2>
      <a:accent3>
        <a:srgbClr val="AAE2CA"/>
      </a:accent3>
      <a:accent4>
        <a:srgbClr val="606060"/>
      </a:accent4>
      <a:accent5>
        <a:srgbClr val="808080"/>
      </a:accent5>
      <a:accent6>
        <a:srgbClr val="B2B2B2"/>
      </a:accent6>
      <a:hlink>
        <a:srgbClr val="0033CC"/>
      </a:hlink>
      <a:folHlink>
        <a:srgbClr val="0033CC"/>
      </a:folHlink>
    </a:clrScheme>
    <a:fontScheme name="FSPO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6FD9A5A-E745-4EBD-B91C-99E759D99D1B}" vid="{A24C8C3B-7F62-4DC9-80AC-32FC2536D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FSPOS Template - Version 210517</Template>
  <TotalTime>0</TotalTime>
  <Words>923</Words>
  <Application>Microsoft Office PowerPoint</Application>
  <PresentationFormat>Bredbild</PresentationFormat>
  <Paragraphs>69</Paragraphs>
  <Slides>11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Book Antiqua</vt:lpstr>
      <vt:lpstr>Calibri</vt:lpstr>
      <vt:lpstr>Office-tema</vt:lpstr>
      <vt:lpstr>Scenario: Massuppsägning</vt:lpstr>
      <vt:lpstr>Instruktion </vt:lpstr>
      <vt:lpstr>Innan vi börjar - följande scenariojusteringar kan behöva övervägas</vt:lpstr>
      <vt:lpstr>Bakgrund</vt:lpstr>
      <vt:lpstr>Bakgrund</vt:lpstr>
      <vt:lpstr>Inspel 1</vt:lpstr>
      <vt:lpstr>Inspel 1</vt:lpstr>
      <vt:lpstr>Förslag på frågeställningar att använda som stöd</vt:lpstr>
      <vt:lpstr>Inspel 2</vt:lpstr>
      <vt:lpstr>Inspel 2</vt:lpstr>
      <vt:lpstr>Förslag på frågeställningar att använda som stöd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2022-12-21T10:48:28Z</dcterms:created>
  <dcterms:modified xsi:type="dcterms:W3CDTF">2022-12-21T10:49:02Z</dcterms:modified>
</cp:coreProperties>
</file>