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6" r:id="rId3"/>
    <p:sldId id="1817" r:id="rId4"/>
    <p:sldId id="1808" r:id="rId5"/>
    <p:sldId id="1806" r:id="rId6"/>
    <p:sldId id="256" r:id="rId7"/>
    <p:sldId id="1798" r:id="rId8"/>
    <p:sldId id="1801" r:id="rId9"/>
    <p:sldId id="1799" r:id="rId10"/>
    <p:sldId id="1807"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6"/>
            <p14:sldId id="1817"/>
            <p14:sldId id="1808"/>
            <p14:sldId id="1806"/>
            <p14:sldId id="256"/>
            <p14:sldId id="1798"/>
            <p14:sldId id="1801"/>
            <p14:sldId id="1799"/>
            <p14:sldId id="1807"/>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Finanskris</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Övrigt</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2</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6153150" cy="4801991"/>
          </a:xfrm>
        </p:spPr>
        <p:txBody>
          <a:bodyPr>
            <a:noAutofit/>
          </a:bodyPr>
          <a:lstStyle/>
          <a:p>
            <a:r>
              <a:rPr lang="sv-SE" sz="1200" dirty="0"/>
              <a:t>Klockan är [</a:t>
            </a:r>
            <a:r>
              <a:rPr lang="sv-SE" sz="1200" dirty="0" err="1">
                <a:solidFill>
                  <a:schemeClr val="accent1"/>
                </a:solidFill>
              </a:rPr>
              <a:t>xx:xx</a:t>
            </a:r>
            <a:r>
              <a:rPr lang="sv-SE" sz="1200" dirty="0"/>
              <a:t>] den [</a:t>
            </a:r>
            <a:r>
              <a:rPr lang="sv-SE" sz="1200" dirty="0">
                <a:solidFill>
                  <a:schemeClr val="accent1"/>
                </a:solidFill>
              </a:rPr>
              <a:t>datum</a:t>
            </a:r>
            <a:r>
              <a:rPr lang="sv-SE" sz="1200" dirty="0"/>
              <a:t>]. </a:t>
            </a:r>
          </a:p>
          <a:p>
            <a:r>
              <a:rPr lang="sv-SE" sz="1200" dirty="0"/>
              <a:t>Den svenska börsen fortsätter att falla. Igår rapporterades om den värsta börsdagen på mycket länge. Börsen föll med hela </a:t>
            </a:r>
            <a:r>
              <a:rPr lang="sv-SE" sz="1200" dirty="0">
                <a:solidFill>
                  <a:srgbClr val="000000"/>
                </a:solidFill>
              </a:rPr>
              <a:t>[</a:t>
            </a:r>
            <a:r>
              <a:rPr lang="sv-SE" sz="1200" dirty="0">
                <a:solidFill>
                  <a:srgbClr val="009682"/>
                </a:solidFill>
              </a:rPr>
              <a:t>xx%</a:t>
            </a:r>
            <a:r>
              <a:rPr lang="sv-SE" sz="1200" dirty="0">
                <a:solidFill>
                  <a:srgbClr val="000000"/>
                </a:solidFill>
              </a:rPr>
              <a:t>]</a:t>
            </a:r>
            <a:r>
              <a:rPr lang="sv-SE" sz="1200" dirty="0">
                <a:solidFill>
                  <a:srgbClr val="009682"/>
                </a:solidFill>
              </a:rPr>
              <a:t> </a:t>
            </a:r>
            <a:r>
              <a:rPr lang="sv-SE" sz="1200" dirty="0">
                <a:solidFill>
                  <a:srgbClr val="000000"/>
                </a:solidFill>
              </a:rPr>
              <a:t>under en och samma dag.</a:t>
            </a:r>
            <a:r>
              <a:rPr lang="sv-SE" sz="1200" dirty="0">
                <a:solidFill>
                  <a:srgbClr val="009682"/>
                </a:solidFill>
              </a:rPr>
              <a:t> </a:t>
            </a:r>
            <a:r>
              <a:rPr lang="sv-SE" sz="1200" dirty="0"/>
              <a:t> Idag har börsen återhämtat sig något men ligger fortfarande kvar på rekordlåga nivåer. </a:t>
            </a:r>
          </a:p>
          <a:p>
            <a:r>
              <a:rPr lang="sv-SE" sz="1200" dirty="0"/>
              <a:t>Värdet på den svenska kronan har minskat kraftigt under krisen. Valutakursen ligger just nu betydligt lägre än normalt, vilket ytterligare försämrat köpkraften hos </a:t>
            </a:r>
            <a:r>
              <a:rPr lang="sv-SE" sz="1200" dirty="0">
                <a:solidFill>
                  <a:srgbClr val="000000"/>
                </a:solidFill>
              </a:rPr>
              <a:t>[</a:t>
            </a:r>
            <a:r>
              <a:rPr lang="sv-SE" sz="1200" dirty="0">
                <a:solidFill>
                  <a:srgbClr val="009682"/>
                </a:solidFill>
              </a:rPr>
              <a:t>kunder/medborgare</a:t>
            </a:r>
            <a:r>
              <a:rPr lang="sv-SE" sz="1200" dirty="0">
                <a:solidFill>
                  <a:srgbClr val="000000"/>
                </a:solidFill>
              </a:rPr>
              <a:t>].</a:t>
            </a:r>
            <a:endParaRPr lang="sv-SE" sz="1200" dirty="0"/>
          </a:p>
          <a:p>
            <a:r>
              <a:rPr lang="sv-SE" sz="1200" dirty="0"/>
              <a:t>Försäljningen av aktie - och värdepapper fortsätter öka i en oroande takt. Bara de senaste dagarna har försäljningen ökat med hela [</a:t>
            </a:r>
            <a:r>
              <a:rPr lang="sv-SE" sz="1200" dirty="0">
                <a:solidFill>
                  <a:schemeClr val="accent1"/>
                </a:solidFill>
              </a:rPr>
              <a:t>xx%</a:t>
            </a:r>
            <a:r>
              <a:rPr lang="sv-SE" sz="1200" dirty="0"/>
              <a:t>].</a:t>
            </a:r>
            <a:r>
              <a:rPr lang="sv-SE" sz="1200" dirty="0">
                <a:solidFill>
                  <a:schemeClr val="accent1"/>
                </a:solidFill>
              </a:rPr>
              <a:t> </a:t>
            </a:r>
          </a:p>
          <a:p>
            <a:r>
              <a:rPr lang="sv-SE" sz="1200" dirty="0"/>
              <a:t>På gatorna i ert län ringlar köerna långa till bankomaterna för att göra kontantuttag.</a:t>
            </a:r>
          </a:p>
          <a:p>
            <a:r>
              <a:rPr lang="sv-SE" sz="1200" dirty="0"/>
              <a:t>Efterfrågan på information från allmänheten är fortsatt stor. </a:t>
            </a:r>
          </a:p>
          <a:p>
            <a:r>
              <a:rPr lang="sv-SE" sz="1200" dirty="0"/>
              <a:t>På flera håll i Sverige hålls demonstrationer där kritik riktas mot det påstådda korrupta finansiella systemet. Även i ert län hålls idag demonstrationer. </a:t>
            </a:r>
          </a:p>
          <a:p>
            <a:r>
              <a:rPr lang="sv-SE" sz="1200" dirty="0"/>
              <a:t>En stor grupp demonstranter har brutit sig loss från den övriga gruppen och har istället samlats utanför ert </a:t>
            </a:r>
            <a:r>
              <a:rPr lang="sv-SE" sz="1200" dirty="0">
                <a:solidFill>
                  <a:srgbClr val="000000"/>
                </a:solidFill>
              </a:rPr>
              <a:t>[</a:t>
            </a:r>
            <a:r>
              <a:rPr lang="sv-SE" sz="1200" dirty="0">
                <a:solidFill>
                  <a:srgbClr val="009682"/>
                </a:solidFill>
              </a:rPr>
              <a:t>kontor/fastighet/lokal/anläggning</a:t>
            </a:r>
            <a:r>
              <a:rPr lang="sv-SE" sz="1200" dirty="0">
                <a:solidFill>
                  <a:srgbClr val="000000"/>
                </a:solidFill>
              </a:rPr>
              <a:t>]. Demonstranter </a:t>
            </a:r>
            <a:r>
              <a:rPr lang="sv-SE" sz="1200" dirty="0"/>
              <a:t>blockerar nu ingången till entrén. Både personal och förbipasserande från allmänheten känner sig hotade av demonstranterna som blir allt mer våldsamma. Polis har kallats till platsen. </a:t>
            </a:r>
          </a:p>
        </p:txBody>
      </p:sp>
      <p:pic>
        <p:nvPicPr>
          <p:cNvPr id="8" name="Bildobjekt 7">
            <a:extLst>
              <a:ext uri="{FF2B5EF4-FFF2-40B4-BE49-F238E27FC236}">
                <a16:creationId xmlns:a16="http://schemas.microsoft.com/office/drawing/2014/main" id="{6F6F221D-1498-4F2A-BB6B-9999D21AB90A}"/>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81850" y="-1"/>
            <a:ext cx="5010150" cy="6257925"/>
          </a:xfrm>
          <a:prstGeom prst="rect">
            <a:avLst/>
          </a:prstGeom>
        </p:spPr>
      </p:pic>
      <p:sp>
        <p:nvSpPr>
          <p:cNvPr id="5" name="textruta 4">
            <a:extLst>
              <a:ext uri="{FF2B5EF4-FFF2-40B4-BE49-F238E27FC236}">
                <a16:creationId xmlns:a16="http://schemas.microsoft.com/office/drawing/2014/main" id="{65F5DE3C-B04B-4241-82A5-55470A693A2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1240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återgången till normalläge?</a:t>
            </a:r>
          </a:p>
        </p:txBody>
      </p:sp>
      <p:sp>
        <p:nvSpPr>
          <p:cNvPr id="4" name="textruta 3">
            <a:extLst>
              <a:ext uri="{FF2B5EF4-FFF2-40B4-BE49-F238E27FC236}">
                <a16:creationId xmlns:a16="http://schemas.microsoft.com/office/drawing/2014/main" id="{537C41AF-E819-4287-BCBA-25837A5B4E4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6FF8CB7F-753B-4491-BB7A-2C4AA3CD006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196BD104-F49C-40FC-BD23-C9E06C0C6C2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420925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7" y="1038225"/>
            <a:ext cx="6377587" cy="5118735"/>
          </a:xfrm>
        </p:spPr>
        <p:txBody>
          <a:bodyPr>
            <a:normAutofit fontScale="25000" lnSpcReduction="20000"/>
          </a:bodyPr>
          <a:lstStyle/>
          <a:p>
            <a:r>
              <a:rPr lang="sv-SE" sz="4800" dirty="0"/>
              <a:t>För ungefär ett halvår sedan inleddes den utveckling som lett fram till den värsta finansiella krisen i Sverige på 75 år. </a:t>
            </a:r>
          </a:p>
          <a:p>
            <a:r>
              <a:rPr lang="sv-SE" sz="4800" dirty="0"/>
              <a:t>Krig i Europa samt en långvarig pandemi anses vara de största orsakerna till finanskrisen. </a:t>
            </a:r>
          </a:p>
          <a:p>
            <a:r>
              <a:rPr lang="sv-SE" sz="4800" dirty="0"/>
              <a:t>Finanskrisen har även lett till sociala oroligheter runt om i landet där medborgare uttrycker stort missnöje med hur regeringen har hanterat krisen.</a:t>
            </a:r>
          </a:p>
          <a:p>
            <a:r>
              <a:rPr lang="sv-SE" sz="4800" dirty="0"/>
              <a:t>Mycket av skulden läggs även på de finansiella institutionerna som många menar bidragit till att Sverige nu upplever den värsta finanskrisen på mycket länge. </a:t>
            </a:r>
          </a:p>
          <a:p>
            <a:r>
              <a:rPr lang="sv-SE" sz="4800" dirty="0"/>
              <a:t>Situationen på bostads- och finansmarknaden har gjort att Riksbanken beslutat att skriva ner sina prognoser över den ekonomiska utvecklingen. Riksbanken varnar även för att flera kraftiga räntehöjningar är att vänta, detta för att dämpa den höga inflationen samt hushållens eskalerande belåning.</a:t>
            </a:r>
          </a:p>
          <a:p>
            <a:r>
              <a:rPr lang="sv-SE" sz="4800" dirty="0"/>
              <a:t>Priserna på bostäder, som stigit kraftigt under många år, har under det senaste halvåret börjat falla, bland annat på grund av vidlyftig spekulation i nybyggnation. </a:t>
            </a:r>
          </a:p>
          <a:p>
            <a:r>
              <a:rPr lang="sv-SE" sz="4800" dirty="0"/>
              <a:t>Bankerna beskylls för att ha orsakat situationen genom att ha beviljat billiga krediter utan tillräckliga säkerheter, trots varningar om en potentiell bostadsbubbla. </a:t>
            </a:r>
          </a:p>
          <a:p>
            <a:r>
              <a:rPr lang="sv-SE" sz="4800" dirty="0"/>
              <a:t>Låntagare har i takt med Riksbankens senaste räntehöjningar börjat få allt svårare att betala sina lånekostnader vilket kommit att få effekter på hela det finansiella systemet i och med en minskad köpkraft.</a:t>
            </a:r>
          </a:p>
          <a:p>
            <a:r>
              <a:rPr lang="sv-SE" sz="4800" dirty="0"/>
              <a:t>Flera stora bolag har den senaste veckan vinstvarnat eller varslat om konkurs.</a:t>
            </a:r>
          </a:p>
          <a:p>
            <a:r>
              <a:rPr lang="sv-SE" sz="4800" dirty="0"/>
              <a:t>Arbetslösheten i landet fortsätter öka. </a:t>
            </a:r>
          </a:p>
          <a:p>
            <a:r>
              <a:rPr lang="sv-SE" sz="4800" dirty="0"/>
              <a:t>Börsen i Sverige har fallit kraftigt. Hittills under det första halvåret har börsen fallit med hela 40%. </a:t>
            </a:r>
            <a:endParaRPr lang="en-GB" sz="5600" dirty="0"/>
          </a:p>
          <a:p>
            <a:endParaRPr lang="en-GB" sz="5200" dirty="0"/>
          </a:p>
          <a:p>
            <a:endParaRPr lang="sv-SE" dirty="0"/>
          </a:p>
        </p:txBody>
      </p:sp>
      <p:pic>
        <p:nvPicPr>
          <p:cNvPr id="7" name="Bildobjekt 6">
            <a:extLst>
              <a:ext uri="{FF2B5EF4-FFF2-40B4-BE49-F238E27FC236}">
                <a16:creationId xmlns:a16="http://schemas.microsoft.com/office/drawing/2014/main" id="{58A7B36F-21D4-4B22-A5E8-37B16590C905}"/>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359589" y="0"/>
            <a:ext cx="4832411" cy="6267635"/>
          </a:xfrm>
          <a:prstGeom prst="rect">
            <a:avLst/>
          </a:prstGeom>
        </p:spPr>
      </p:pic>
      <p:sp>
        <p:nvSpPr>
          <p:cNvPr id="5" name="textruta 4">
            <a:extLst>
              <a:ext uri="{FF2B5EF4-FFF2-40B4-BE49-F238E27FC236}">
                <a16:creationId xmlns:a16="http://schemas.microsoft.com/office/drawing/2014/main" id="{DA1AAAAE-C832-4A72-9A56-B7F4DD94434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296761"/>
            <a:ext cx="6019801" cy="4801991"/>
          </a:xfrm>
        </p:spPr>
        <p:txBody>
          <a:bodyPr>
            <a:normAutofit fontScale="92500" lnSpcReduction="10000"/>
          </a:bodyPr>
          <a:lstStyle/>
          <a:p>
            <a:r>
              <a:rPr lang="sv-SE" sz="1600" dirty="0"/>
              <a:t>Klockan är [</a:t>
            </a:r>
            <a:r>
              <a:rPr lang="sv-SE" sz="1600" dirty="0" err="1">
                <a:solidFill>
                  <a:schemeClr val="accent1"/>
                </a:solidFill>
              </a:rPr>
              <a:t>xx:xx</a:t>
            </a:r>
            <a:r>
              <a:rPr lang="sv-SE" sz="1600" dirty="0"/>
              <a:t>] den [</a:t>
            </a:r>
            <a:r>
              <a:rPr lang="sv-SE" sz="1600" dirty="0">
                <a:solidFill>
                  <a:schemeClr val="accent1"/>
                </a:solidFill>
              </a:rPr>
              <a:t>datum</a:t>
            </a:r>
            <a:r>
              <a:rPr lang="sv-SE" sz="1600" dirty="0"/>
              <a:t>]. </a:t>
            </a:r>
          </a:p>
          <a:p>
            <a:r>
              <a:rPr lang="sv-SE" sz="1600" dirty="0"/>
              <a:t>Den svenska börsen fortsätter att falla. Bara de senaste dagarna har börsen rasat med hela </a:t>
            </a:r>
            <a:r>
              <a:rPr lang="sv-SE" sz="1600" dirty="0">
                <a:solidFill>
                  <a:srgbClr val="000000"/>
                </a:solidFill>
              </a:rPr>
              <a:t>[</a:t>
            </a:r>
            <a:r>
              <a:rPr lang="sv-SE" sz="1600" dirty="0">
                <a:solidFill>
                  <a:srgbClr val="009682"/>
                </a:solidFill>
              </a:rPr>
              <a:t>xx%</a:t>
            </a:r>
            <a:r>
              <a:rPr lang="sv-SE" sz="1600" dirty="0">
                <a:solidFill>
                  <a:srgbClr val="000000"/>
                </a:solidFill>
              </a:rPr>
              <a:t>]</a:t>
            </a:r>
            <a:r>
              <a:rPr lang="sv-SE" sz="1600" dirty="0">
                <a:solidFill>
                  <a:srgbClr val="009682"/>
                </a:solidFill>
              </a:rPr>
              <a:t> </a:t>
            </a:r>
            <a:r>
              <a:rPr lang="sv-SE" sz="1600" dirty="0"/>
              <a:t>vilket skapat stor oro hos [</a:t>
            </a:r>
            <a:r>
              <a:rPr lang="sv-SE" sz="1600" dirty="0">
                <a:solidFill>
                  <a:schemeClr val="accent1"/>
                </a:solidFill>
              </a:rPr>
              <a:t>kunder/medborgare</a:t>
            </a:r>
            <a:r>
              <a:rPr lang="sv-SE" sz="1600" dirty="0"/>
              <a:t>].</a:t>
            </a:r>
            <a:r>
              <a:rPr lang="sv-SE" sz="1600" dirty="0">
                <a:solidFill>
                  <a:schemeClr val="accent1"/>
                </a:solidFill>
              </a:rPr>
              <a:t> </a:t>
            </a:r>
            <a:endParaRPr lang="sv-SE" sz="1600" dirty="0">
              <a:solidFill>
                <a:srgbClr val="009682"/>
              </a:solidFill>
            </a:endParaRPr>
          </a:p>
          <a:p>
            <a:r>
              <a:rPr lang="sv-SE" sz="1600" dirty="0"/>
              <a:t>Allmänhetens förtroende för det finansiella systemet är på rekordlåga nivåer och har försämrats ytterligare på grund av den ekonomiska utvecklingen i landet som fortsatt präglas av stor osäkerhet.</a:t>
            </a:r>
          </a:p>
          <a:p>
            <a:r>
              <a:rPr lang="sv-SE" sz="1600" dirty="0"/>
              <a:t>Rapporter inkommer om en ökad försäljning av aktier och värdepapper. </a:t>
            </a:r>
          </a:p>
          <a:p>
            <a:r>
              <a:rPr lang="sv-SE" sz="1600" dirty="0"/>
              <a:t>På sociala medier uppmanar medborgare varandra till stora kontantuttag för att pengar, som de menar, inte ska hamna i de redan korrupta finansiella institutionernas fickor.  </a:t>
            </a:r>
          </a:p>
          <a:p>
            <a:r>
              <a:rPr lang="sv-SE" sz="1600" dirty="0">
                <a:solidFill>
                  <a:srgbClr val="000000"/>
                </a:solidFill>
              </a:rPr>
              <a:t>I och med en minskad köpkraft inkommer en stor mängd samtal från oroliga [</a:t>
            </a:r>
            <a:r>
              <a:rPr lang="sv-SE" sz="1600" dirty="0">
                <a:solidFill>
                  <a:srgbClr val="009682"/>
                </a:solidFill>
              </a:rPr>
              <a:t>kunder/medborgare</a:t>
            </a:r>
            <a:r>
              <a:rPr lang="sv-SE" sz="1600" dirty="0">
                <a:solidFill>
                  <a:srgbClr val="000000"/>
                </a:solidFill>
              </a:rPr>
              <a:t>] som har svårt att betala [</a:t>
            </a:r>
            <a:r>
              <a:rPr lang="sv-SE" sz="1600" dirty="0">
                <a:solidFill>
                  <a:srgbClr val="009682"/>
                </a:solidFill>
              </a:rPr>
              <a:t>lån/försäkringsavgifter/skatteskulder</a:t>
            </a:r>
            <a:r>
              <a:rPr lang="sv-SE" sz="1600" dirty="0">
                <a:solidFill>
                  <a:srgbClr val="000000"/>
                </a:solidFill>
              </a:rPr>
              <a:t>].  </a:t>
            </a:r>
            <a:r>
              <a:rPr lang="sv-SE" sz="1600" dirty="0">
                <a:solidFill>
                  <a:srgbClr val="009682"/>
                </a:solidFill>
              </a:rPr>
              <a:t> </a:t>
            </a:r>
            <a:endParaRPr lang="sv-SE" sz="1600" dirty="0"/>
          </a:p>
          <a:p>
            <a:r>
              <a:rPr lang="sv-SE" sz="1600" dirty="0"/>
              <a:t>Media vänder sig till er för en kommentar om den pågående krisen.</a:t>
            </a:r>
            <a:endParaRPr lang="sv-SE" sz="600" dirty="0"/>
          </a:p>
        </p:txBody>
      </p:sp>
      <p:pic>
        <p:nvPicPr>
          <p:cNvPr id="4" name="Bildobjekt 3">
            <a:extLst>
              <a:ext uri="{FF2B5EF4-FFF2-40B4-BE49-F238E27FC236}">
                <a16:creationId xmlns:a16="http://schemas.microsoft.com/office/drawing/2014/main" id="{F595BD30-DF22-4519-8A7F-7CF5D9391192}"/>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334"/>
          <a:stretch/>
        </p:blipFill>
        <p:spPr>
          <a:xfrm>
            <a:off x="7111014" y="0"/>
            <a:ext cx="5080986" cy="6267635"/>
          </a:xfrm>
          <a:prstGeom prst="rect">
            <a:avLst/>
          </a:prstGeom>
        </p:spPr>
      </p:pic>
      <p:sp>
        <p:nvSpPr>
          <p:cNvPr id="5" name="textruta 4">
            <a:extLst>
              <a:ext uri="{FF2B5EF4-FFF2-40B4-BE49-F238E27FC236}">
                <a16:creationId xmlns:a16="http://schemas.microsoft.com/office/drawing/2014/main" id="{2D382758-53A0-4DF7-8B8E-5C7ECACD0270}"/>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7F6E4B30-0042-4E68-B974-E6B4AB790383}"/>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1115</Words>
  <Application>Microsoft Office PowerPoint</Application>
  <PresentationFormat>Bredbild</PresentationFormat>
  <Paragraphs>74</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Finanskris</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2022-12-21T10:52:13Z</dcterms:created>
  <dcterms:modified xsi:type="dcterms:W3CDTF">2022-12-21T10:52:26Z</dcterms:modified>
</cp:coreProperties>
</file>