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12" r:id="rId5"/>
    <p:sldId id="1810" r:id="rId6"/>
    <p:sldId id="256" r:id="rId7"/>
    <p:sldId id="1798" r:id="rId8"/>
    <p:sldId id="1801" r:id="rId9"/>
    <p:sldId id="1799" r:id="rId10"/>
    <p:sldId id="1811"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12"/>
            <p14:sldId id="1810"/>
            <p14:sldId id="256"/>
            <p14:sldId id="1798"/>
            <p14:sldId id="1801"/>
            <p14:sldId id="1799"/>
            <p14:sldId id="1811"/>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009682"/>
    <a:srgbClr val="008472"/>
    <a:srgbClr val="84B5AA"/>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2632" autoAdjust="0"/>
  </p:normalViewPr>
  <p:slideViewPr>
    <p:cSldViewPr snapToGrid="0" showGuides="1">
      <p:cViewPr varScale="1">
        <p:scale>
          <a:sx n="76" d="100"/>
          <a:sy n="76" d="100"/>
        </p:scale>
        <p:origin x="76" y="188"/>
      </p:cViewPr>
      <p:guideLst>
        <p:guide orient="horz" pos="2160"/>
        <p:guide pos="3840"/>
      </p:guideLst>
    </p:cSldViewPr>
  </p:slideViewPr>
  <p:notesTextViewPr>
    <p:cViewPr>
      <p:scale>
        <a:sx n="1" d="1"/>
        <a:sy n="1" d="1"/>
      </p:scale>
      <p:origin x="0" y="0"/>
    </p:cViewPr>
  </p:notesTextViewPr>
  <p:sorterViewPr>
    <p:cViewPr>
      <p:scale>
        <a:sx n="100" d="100"/>
        <a:sy n="100" d="100"/>
      </p:scale>
      <p:origin x="0" y="-5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5</a:t>
            </a:fld>
            <a:endParaRPr lang="sv-SE"/>
          </a:p>
        </p:txBody>
      </p:sp>
    </p:spTree>
    <p:extLst>
      <p:ext uri="{BB962C8B-B14F-4D97-AF65-F5344CB8AC3E}">
        <p14:creationId xmlns:p14="http://schemas.microsoft.com/office/powerpoint/2010/main" val="195726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7</a:t>
            </a:fld>
            <a:endParaRPr lang="sv-SE"/>
          </a:p>
        </p:txBody>
      </p:sp>
    </p:spTree>
    <p:extLst>
      <p:ext uri="{BB962C8B-B14F-4D97-AF65-F5344CB8AC3E}">
        <p14:creationId xmlns:p14="http://schemas.microsoft.com/office/powerpoint/2010/main" val="1254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dirty="0"/>
              <a:t>Scenario: Personalbortfall hos IT-leverantör </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a:bodyPr>
          <a:lstStyle/>
          <a:p>
            <a:endParaRPr lang="sv-SE" dirty="0"/>
          </a:p>
          <a:p>
            <a:r>
              <a:rPr lang="sv-SE" dirty="0"/>
              <a:t>Kategori: Leverantör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173480"/>
            <a:ext cx="5731934" cy="4970145"/>
          </a:xfrm>
        </p:spPr>
        <p:txBody>
          <a:bodyPr>
            <a:normAutofit lnSpcReduction="10000"/>
          </a:bodyPr>
          <a:lstStyle/>
          <a:p>
            <a:pPr lvl="0"/>
            <a:r>
              <a:rPr lang="sv-SE" sz="1600" dirty="0">
                <a:solidFill>
                  <a:srgbClr val="000000"/>
                </a:solidFill>
              </a:rPr>
              <a:t>Klockan är [</a:t>
            </a:r>
            <a:r>
              <a:rPr lang="sv-SE" sz="1600" dirty="0">
                <a:solidFill>
                  <a:srgbClr val="009682"/>
                </a:solidFill>
              </a:rPr>
              <a:t>xx:xx</a:t>
            </a:r>
            <a:r>
              <a:rPr lang="sv-SE" sz="1600" dirty="0">
                <a:solidFill>
                  <a:srgbClr val="000000"/>
                </a:solidFill>
              </a:rPr>
              <a:t>] den [</a:t>
            </a:r>
            <a:r>
              <a:rPr lang="sv-SE" sz="1600" dirty="0">
                <a:solidFill>
                  <a:srgbClr val="009682"/>
                </a:solidFill>
              </a:rPr>
              <a:t>datum</a:t>
            </a:r>
            <a:r>
              <a:rPr lang="sv-SE" sz="1600" dirty="0">
                <a:solidFill>
                  <a:srgbClr val="000000"/>
                </a:solidFill>
              </a:rPr>
              <a:t>]. </a:t>
            </a:r>
          </a:p>
          <a:p>
            <a:pPr marL="285750" indent="-285750">
              <a:spcBef>
                <a:spcPts val="0"/>
              </a:spcBef>
              <a:defRPr/>
            </a:pPr>
            <a:endParaRPr lang="sv-SE" sz="1600" dirty="0">
              <a:solidFill>
                <a:prstClr val="black"/>
              </a:solidFill>
            </a:endParaRPr>
          </a:p>
          <a:p>
            <a:pPr marL="285750" indent="-285750">
              <a:spcBef>
                <a:spcPts val="0"/>
              </a:spcBef>
              <a:defRPr/>
            </a:pPr>
            <a:r>
              <a:rPr lang="sv-SE" sz="1600" dirty="0">
                <a:solidFill>
                  <a:srgbClr val="000000"/>
                </a:solidFill>
              </a:rPr>
              <a:t>Rapporter inkommer nu om att [</a:t>
            </a:r>
            <a:r>
              <a:rPr lang="sv-SE" sz="1600" dirty="0">
                <a:solidFill>
                  <a:srgbClr val="009682"/>
                </a:solidFill>
              </a:rPr>
              <a:t>internt/interna system</a:t>
            </a:r>
            <a:r>
              <a:rPr lang="sv-SE" sz="1600" dirty="0">
                <a:solidFill>
                  <a:srgbClr val="000000"/>
                </a:solidFill>
              </a:rPr>
              <a:t>]</a:t>
            </a:r>
            <a:r>
              <a:rPr lang="sv-SE" sz="1600" dirty="0">
                <a:solidFill>
                  <a:prstClr val="black"/>
                </a:solidFill>
              </a:rPr>
              <a:t> är helt otillgängliga,</a:t>
            </a:r>
            <a:r>
              <a:rPr lang="sv-SE" sz="1600" dirty="0">
                <a:solidFill>
                  <a:srgbClr val="000000"/>
                </a:solidFill>
              </a:rPr>
              <a:t> vilket </a:t>
            </a:r>
            <a:r>
              <a:rPr lang="sv-SE" sz="1600" dirty="0">
                <a:solidFill>
                  <a:prstClr val="black"/>
                </a:solidFill>
              </a:rPr>
              <a:t>kommer få stor påverkan på verksamheten</a:t>
            </a:r>
            <a:r>
              <a:rPr lang="sv-SE" sz="1600" dirty="0"/>
              <a:t> samt på utförandet av era [</a:t>
            </a:r>
            <a:r>
              <a:rPr lang="sv-SE" sz="1600" dirty="0">
                <a:solidFill>
                  <a:schemeClr val="accent1"/>
                </a:solidFill>
              </a:rPr>
              <a:t>kritiska tjänster</a:t>
            </a:r>
            <a:r>
              <a:rPr lang="sv-SE" sz="1600" dirty="0"/>
              <a:t>]</a:t>
            </a:r>
            <a:r>
              <a:rPr lang="sv-SE" sz="1600" dirty="0">
                <a:solidFill>
                  <a:prstClr val="black"/>
                </a:solidFill>
              </a:rPr>
              <a:t>. Hur många användare som är påverkade av händelsen är ännu oklart.</a:t>
            </a:r>
          </a:p>
          <a:p>
            <a:pPr marL="285750" indent="-285750">
              <a:spcBef>
                <a:spcPts val="0"/>
              </a:spcBef>
              <a:defRPr/>
            </a:pPr>
            <a:endParaRPr lang="sv-SE" sz="1600" dirty="0">
              <a:solidFill>
                <a:prstClr val="black"/>
              </a:solidFill>
            </a:endParaRPr>
          </a:p>
          <a:p>
            <a:pPr marL="285750" indent="-285750">
              <a:spcBef>
                <a:spcPts val="0"/>
              </a:spcBef>
              <a:defRPr/>
            </a:pPr>
            <a:r>
              <a:rPr lang="sv-SE" sz="1600" dirty="0"/>
              <a:t>[</a:t>
            </a:r>
            <a:r>
              <a:rPr lang="sv-SE" sz="1600" dirty="0">
                <a:solidFill>
                  <a:schemeClr val="accent1"/>
                </a:solidFill>
              </a:rPr>
              <a:t>It-leverantören</a:t>
            </a:r>
            <a:r>
              <a:rPr lang="sv-SE" sz="1600" dirty="0"/>
              <a:t>] informerar om </a:t>
            </a:r>
            <a:r>
              <a:rPr lang="sv-SE" sz="1600" dirty="0">
                <a:solidFill>
                  <a:prstClr val="black"/>
                </a:solidFill>
              </a:rPr>
              <a:t>att de fortfarande inte lyckats lösa problemen i </a:t>
            </a:r>
            <a:r>
              <a:rPr lang="sv-SE" sz="1600" dirty="0">
                <a:solidFill>
                  <a:srgbClr val="000000"/>
                </a:solidFill>
              </a:rPr>
              <a:t>[</a:t>
            </a:r>
            <a:r>
              <a:rPr lang="sv-SE" sz="1600" dirty="0">
                <a:solidFill>
                  <a:srgbClr val="009682"/>
                </a:solidFill>
              </a:rPr>
              <a:t>internt/interna system</a:t>
            </a:r>
            <a:r>
              <a:rPr lang="sv-SE" sz="1600" dirty="0">
                <a:solidFill>
                  <a:srgbClr val="000000"/>
                </a:solidFill>
              </a:rPr>
              <a:t>]. </a:t>
            </a:r>
          </a:p>
          <a:p>
            <a:pPr marL="285750" indent="-285750">
              <a:spcBef>
                <a:spcPts val="0"/>
              </a:spcBef>
              <a:defRPr/>
            </a:pPr>
            <a:endParaRPr lang="sv-SE" sz="1600" dirty="0">
              <a:solidFill>
                <a:srgbClr val="000000"/>
              </a:solidFill>
            </a:endParaRPr>
          </a:p>
          <a:p>
            <a:pPr marL="285750" indent="-285750">
              <a:spcBef>
                <a:spcPts val="0"/>
              </a:spcBef>
              <a:defRPr/>
            </a:pPr>
            <a:r>
              <a:rPr lang="sv-SE" sz="1600" dirty="0">
                <a:solidFill>
                  <a:srgbClr val="000000"/>
                </a:solidFill>
              </a:rPr>
              <a:t>Däremot misstänker de att problemen kan bero på en [</a:t>
            </a:r>
            <a:r>
              <a:rPr lang="sv-SE" sz="1600" dirty="0">
                <a:solidFill>
                  <a:srgbClr val="009682"/>
                </a:solidFill>
              </a:rPr>
              <a:t>bugg/känt fel</a:t>
            </a:r>
            <a:r>
              <a:rPr lang="sv-SE" sz="1600" dirty="0">
                <a:solidFill>
                  <a:srgbClr val="000000"/>
                </a:solidFill>
              </a:rPr>
              <a:t>].</a:t>
            </a:r>
            <a:endParaRPr lang="sv-SE" sz="1600" dirty="0">
              <a:solidFill>
                <a:prstClr val="black"/>
              </a:solidFill>
            </a:endParaRPr>
          </a:p>
          <a:p>
            <a:pPr marL="285750" indent="-285750">
              <a:spcBef>
                <a:spcPts val="0"/>
              </a:spcBef>
              <a:defRPr/>
            </a:pPr>
            <a:endParaRPr lang="sv-SE" sz="1600" dirty="0">
              <a:solidFill>
                <a:prstClr val="black"/>
              </a:solidFill>
            </a:endParaRPr>
          </a:p>
          <a:p>
            <a:pPr marL="285750" indent="-285750">
              <a:spcBef>
                <a:spcPts val="0"/>
              </a:spcBef>
              <a:defRPr/>
            </a:pPr>
            <a:r>
              <a:rPr lang="sv-SE" sz="1600" dirty="0">
                <a:solidFill>
                  <a:prstClr val="black"/>
                </a:solidFill>
              </a:rPr>
              <a:t>Oturligt nog är de tekniker som besitter kompetensen att lösa felet bland de som insjuknat. </a:t>
            </a:r>
          </a:p>
          <a:p>
            <a:pPr marL="285750" indent="-285750">
              <a:spcBef>
                <a:spcPts val="0"/>
              </a:spcBef>
              <a:defRPr/>
            </a:pPr>
            <a:endParaRPr lang="sv-SE" sz="1600" dirty="0">
              <a:solidFill>
                <a:prstClr val="black"/>
              </a:solidFill>
            </a:endParaRPr>
          </a:p>
          <a:p>
            <a:pPr marL="285750" indent="-285750">
              <a:spcBef>
                <a:spcPts val="0"/>
              </a:spcBef>
              <a:defRPr/>
            </a:pPr>
            <a:r>
              <a:rPr lang="sv-SE" sz="1600" dirty="0"/>
              <a:t>Det finns därför ingen exakt prognos för när systemen kan fungera normalt igen. Nuvarande beräknad prognos är att systemen bör vara uppe igen efter [</a:t>
            </a:r>
            <a:r>
              <a:rPr lang="sv-SE" sz="1600" dirty="0">
                <a:solidFill>
                  <a:schemeClr val="accent1"/>
                </a:solidFill>
              </a:rPr>
              <a:t>x timmar/dagar</a:t>
            </a:r>
            <a:r>
              <a:rPr lang="sv-SE" sz="1600" dirty="0"/>
              <a:t>].</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4" name="Bildobjekt 3">
            <a:extLst>
              <a:ext uri="{FF2B5EF4-FFF2-40B4-BE49-F238E27FC236}">
                <a16:creationId xmlns:a16="http://schemas.microsoft.com/office/drawing/2014/main" id="{26EC4806-DFF4-4FAA-96CE-DF55EDBEDD05}"/>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24700" y="0"/>
            <a:ext cx="5067300" cy="6261100"/>
          </a:xfrm>
          <a:prstGeom prst="rect">
            <a:avLst/>
          </a:prstGeom>
        </p:spPr>
      </p:pic>
      <p:sp>
        <p:nvSpPr>
          <p:cNvPr id="5" name="textruta 4">
            <a:extLst>
              <a:ext uri="{FF2B5EF4-FFF2-40B4-BE49-F238E27FC236}">
                <a16:creationId xmlns:a16="http://schemas.microsoft.com/office/drawing/2014/main" id="{86E04C39-98C0-49DA-A458-17D5BF991E57}"/>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61873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EF5B5040-5E2B-4D60-95EE-E0133F17B02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D89593EE-EFB7-425E-9C2F-4BB782BCBFE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80892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7C786313-160E-4E53-91BF-A8EA2B4D4663}"/>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60062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67193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dirty="0"/>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365874" cy="5157893"/>
          </a:xfrm>
        </p:spPr>
        <p:txBody>
          <a:bodyPr>
            <a:noAutofit/>
          </a:bodyPr>
          <a:lstStyle/>
          <a:p>
            <a:r>
              <a:rPr lang="sv-SE" sz="1500" dirty="0">
                <a:highlight>
                  <a:srgbClr val="FFFFFF"/>
                </a:highlight>
              </a:rPr>
              <a:t>Världen har precis genomgått en pandemi där ett nytt virus av fågelinfluensa (kallad H5N10) haft stor inverkan på samhället. </a:t>
            </a:r>
          </a:p>
          <a:p>
            <a:r>
              <a:rPr lang="sv-SE" sz="1500" dirty="0">
                <a:highlight>
                  <a:srgbClr val="FFFFFF"/>
                </a:highlight>
              </a:rPr>
              <a:t>Sedan ett fungerande vaccin kunnat erbjudas har de flesta restriktioner tagits bort.</a:t>
            </a:r>
          </a:p>
          <a:p>
            <a:r>
              <a:rPr lang="sv-SE" sz="1500" dirty="0">
                <a:highlight>
                  <a:srgbClr val="FFFFFF"/>
                </a:highlight>
              </a:rPr>
              <a:t>Sedan några månader tillbaka har de flesta verksamheter tillåtit sin personal att återgå till sina kontor, från att ha jobbat mestadels hemifrån. </a:t>
            </a:r>
          </a:p>
          <a:p>
            <a:r>
              <a:rPr lang="sv-SE" sz="1500" dirty="0">
                <a:highlight>
                  <a:srgbClr val="FFFFFF"/>
                </a:highlight>
              </a:rPr>
              <a:t>Inga restriktioner finns kvar gällande antalet personer vid offentliga sammankomster.</a:t>
            </a:r>
          </a:p>
          <a:p>
            <a:r>
              <a:rPr lang="sv-SE" sz="1500" dirty="0">
                <a:highlight>
                  <a:srgbClr val="FFFFFF"/>
                </a:highlight>
              </a:rPr>
              <a:t>Sviterna av den senaste pandemin har lett till att flera verksamheter sett över sitt personalberoende för att undvika större påverkningar. </a:t>
            </a:r>
          </a:p>
          <a:p>
            <a:r>
              <a:rPr lang="sv-SE" sz="1500" dirty="0">
                <a:highlight>
                  <a:srgbClr val="FFFFFF"/>
                </a:highlight>
              </a:rPr>
              <a:t>Nu varnar dock Folkhälsomyndigheten om att en ny våg av fågelinfluensa är att vänta. En muterad variant av det tidigare viruset ska ha upptäckts i landet. </a:t>
            </a:r>
          </a:p>
          <a:p>
            <a:r>
              <a:rPr lang="sv-SE" sz="1500" dirty="0">
                <a:highlight>
                  <a:srgbClr val="FFFFFF"/>
                </a:highlight>
              </a:rPr>
              <a:t>Viruset uppges vara mer smittsam än den tidigare varianten. </a:t>
            </a:r>
          </a:p>
          <a:p>
            <a:r>
              <a:rPr lang="sv-SE" sz="1500" dirty="0">
                <a:highlight>
                  <a:srgbClr val="FFFFFF"/>
                </a:highlight>
              </a:rPr>
              <a:t>Viruset är också mer motståndskraftigt mot framtagna vacciner. </a:t>
            </a:r>
          </a:p>
          <a:p>
            <a:pPr marL="0" indent="0">
              <a:buNone/>
            </a:pPr>
            <a:endParaRPr lang="sv-SE" sz="1300" dirty="0"/>
          </a:p>
          <a:p>
            <a:pPr marL="0" indent="0">
              <a:buNone/>
            </a:pPr>
            <a:endParaRPr lang="sv-SE" sz="1300" dirty="0"/>
          </a:p>
          <a:p>
            <a:pPr marL="0" indent="0">
              <a:buNone/>
            </a:pPr>
            <a:endParaRPr lang="sv-SE" sz="1300" dirty="0"/>
          </a:p>
        </p:txBody>
      </p:sp>
      <p:pic>
        <p:nvPicPr>
          <p:cNvPr id="4" name="Bildobjekt 3">
            <a:extLst>
              <a:ext uri="{FF2B5EF4-FFF2-40B4-BE49-F238E27FC236}">
                <a16:creationId xmlns:a16="http://schemas.microsoft.com/office/drawing/2014/main" id="{0170F978-FAC6-4774-BF74-1F957C40071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7248524" y="-1"/>
            <a:ext cx="4943476" cy="6281057"/>
          </a:xfrm>
          <a:prstGeom prst="rect">
            <a:avLst/>
          </a:prstGeom>
        </p:spPr>
      </p:pic>
      <p:sp>
        <p:nvSpPr>
          <p:cNvPr id="6" name="textruta 5">
            <a:extLst>
              <a:ext uri="{FF2B5EF4-FFF2-40B4-BE49-F238E27FC236}">
                <a16:creationId xmlns:a16="http://schemas.microsoft.com/office/drawing/2014/main" id="{76AD3611-CD10-4F58-A492-7BCE61BFC50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5946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4786745" cy="4801991"/>
          </a:xfrm>
        </p:spPr>
        <p:txBody>
          <a:bodyPr>
            <a:normAutofit/>
          </a:bodyPr>
          <a:lstStyle/>
          <a:p>
            <a:endParaRPr lang="sv-SE" dirty="0"/>
          </a:p>
          <a:p>
            <a:endParaRPr lang="sv-SE" dirty="0"/>
          </a:p>
        </p:txBody>
      </p:sp>
      <p:sp>
        <p:nvSpPr>
          <p:cNvPr id="7" name="Platshållare för innehåll 2">
            <a:extLst>
              <a:ext uri="{FF2B5EF4-FFF2-40B4-BE49-F238E27FC236}">
                <a16:creationId xmlns:a16="http://schemas.microsoft.com/office/drawing/2014/main" id="{065315D7-71E2-4027-A032-9E038B8EBE50}"/>
              </a:ext>
            </a:extLst>
          </p:cNvPr>
          <p:cNvSpPr txBox="1">
            <a:spLocks/>
          </p:cNvSpPr>
          <p:nvPr/>
        </p:nvSpPr>
        <p:spPr>
          <a:xfrm>
            <a:off x="990600" y="1449161"/>
            <a:ext cx="5321300" cy="4801991"/>
          </a:xfrm>
          <a:prstGeom prst="rect">
            <a:avLst/>
          </a:prstGeom>
          <a:noFill/>
        </p:spPr>
        <p:txBody>
          <a:bodyPr vert="horz" lIns="91440" tIns="45720" rIns="91440" bIns="45720" rtlCol="0">
            <a:normAutofit/>
          </a:bodyPr>
          <a:lst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a:t>Klockan är [</a:t>
            </a:r>
            <a:r>
              <a:rPr lang="sv-SE" sz="1600">
                <a:solidFill>
                  <a:schemeClr val="accent1"/>
                </a:solidFill>
              </a:rPr>
              <a:t>xx:xx</a:t>
            </a:r>
            <a:r>
              <a:rPr lang="sv-SE" sz="1600"/>
              <a:t>] den [</a:t>
            </a:r>
            <a:r>
              <a:rPr lang="sv-SE" sz="1600">
                <a:solidFill>
                  <a:schemeClr val="accent1"/>
                </a:solidFill>
              </a:rPr>
              <a:t>datum</a:t>
            </a:r>
            <a:r>
              <a:rPr lang="sv-SE" sz="1600"/>
              <a:t>].</a:t>
            </a:r>
          </a:p>
          <a:p>
            <a:r>
              <a:rPr lang="sv-SE" sz="1600"/>
              <a:t>Under dagen inkommer rapporter från [</a:t>
            </a:r>
            <a:r>
              <a:rPr lang="sv-SE" sz="1600">
                <a:solidFill>
                  <a:schemeClr val="accent1"/>
                </a:solidFill>
              </a:rPr>
              <a:t>avdelning/avdelningar inom verksamheten</a:t>
            </a:r>
            <a:r>
              <a:rPr lang="sv-SE" sz="1600"/>
              <a:t>] om allvarliga driftstörningar i </a:t>
            </a:r>
            <a:r>
              <a:rPr lang="sv-SE" sz="1600">
                <a:solidFill>
                  <a:srgbClr val="000000"/>
                </a:solidFill>
              </a:rPr>
              <a:t>[</a:t>
            </a:r>
            <a:r>
              <a:rPr lang="sv-SE" sz="1600">
                <a:solidFill>
                  <a:srgbClr val="009682"/>
                </a:solidFill>
              </a:rPr>
              <a:t>internt/interna system</a:t>
            </a:r>
            <a:r>
              <a:rPr lang="sv-SE" sz="1600">
                <a:solidFill>
                  <a:srgbClr val="000000"/>
                </a:solidFill>
              </a:rPr>
              <a:t>], där användarna upplever oregelbundna och korta avbrott, vilket orsakar stora förseningar </a:t>
            </a:r>
            <a:r>
              <a:rPr lang="sv-SE" sz="1600"/>
              <a:t>i det dagliga arbetet</a:t>
            </a:r>
            <a:r>
              <a:rPr lang="sv-SE" sz="1600">
                <a:solidFill>
                  <a:srgbClr val="000000"/>
                </a:solidFill>
              </a:rPr>
              <a:t> samt i utförandet av era </a:t>
            </a:r>
            <a:r>
              <a:rPr lang="sv-SE" sz="1600"/>
              <a:t>[</a:t>
            </a:r>
            <a:r>
              <a:rPr lang="sv-SE" sz="1600">
                <a:solidFill>
                  <a:schemeClr val="accent1"/>
                </a:solidFill>
              </a:rPr>
              <a:t>kritiska tjänster</a:t>
            </a:r>
            <a:r>
              <a:rPr lang="sv-SE" sz="1600"/>
              <a:t>]. </a:t>
            </a:r>
            <a:r>
              <a:rPr lang="sv-SE" sz="1600">
                <a:solidFill>
                  <a:srgbClr val="000000"/>
                </a:solidFill>
              </a:rPr>
              <a:t> </a:t>
            </a:r>
            <a:endParaRPr lang="sv-SE" sz="1600"/>
          </a:p>
          <a:p>
            <a:r>
              <a:rPr lang="sv-SE" sz="1600"/>
              <a:t>Felsökning hos er </a:t>
            </a:r>
            <a:r>
              <a:rPr lang="sv-SE" sz="1600">
                <a:solidFill>
                  <a:srgbClr val="000000"/>
                </a:solidFill>
              </a:rPr>
              <a:t>[</a:t>
            </a:r>
            <a:r>
              <a:rPr lang="sv-SE" sz="1600">
                <a:solidFill>
                  <a:srgbClr val="009682"/>
                </a:solidFill>
              </a:rPr>
              <a:t>it-leverantör</a:t>
            </a:r>
            <a:r>
              <a:rPr lang="sv-SE" sz="1600">
                <a:solidFill>
                  <a:srgbClr val="000000"/>
                </a:solidFill>
              </a:rPr>
              <a:t>]</a:t>
            </a:r>
            <a:r>
              <a:rPr lang="sv-SE" sz="1600">
                <a:solidFill>
                  <a:srgbClr val="009682"/>
                </a:solidFill>
              </a:rPr>
              <a:t> </a:t>
            </a:r>
            <a:r>
              <a:rPr lang="sv-SE" sz="1600"/>
              <a:t>pågår just nu för att undersöka orsaken till driftstörningarna. Arbetet försenas dock av ett omfattande personalbortfall på [</a:t>
            </a:r>
            <a:r>
              <a:rPr lang="sv-SE" sz="1600">
                <a:solidFill>
                  <a:schemeClr val="accent1"/>
                </a:solidFill>
              </a:rPr>
              <a:t>xx%</a:t>
            </a:r>
            <a:r>
              <a:rPr lang="sv-SE" sz="1600"/>
              <a:t>] hos er </a:t>
            </a:r>
            <a:r>
              <a:rPr lang="sv-SE" sz="1600">
                <a:solidFill>
                  <a:srgbClr val="000000"/>
                </a:solidFill>
              </a:rPr>
              <a:t>[</a:t>
            </a:r>
            <a:r>
              <a:rPr lang="sv-SE" sz="1600">
                <a:solidFill>
                  <a:srgbClr val="009682"/>
                </a:solidFill>
              </a:rPr>
              <a:t>it-leverantör</a:t>
            </a:r>
            <a:r>
              <a:rPr lang="sv-SE" sz="1600">
                <a:solidFill>
                  <a:srgbClr val="000000"/>
                </a:solidFill>
              </a:rPr>
              <a:t>]</a:t>
            </a:r>
            <a:r>
              <a:rPr lang="sv-SE" sz="1600"/>
              <a:t>, detta på grund av ett lokalt utbrott av den nya fågelinfluensavarianten.</a:t>
            </a:r>
          </a:p>
          <a:p>
            <a:r>
              <a:rPr lang="sv-SE" sz="1600">
                <a:solidFill>
                  <a:srgbClr val="000000"/>
                </a:solidFill>
              </a:rPr>
              <a:t>[</a:t>
            </a:r>
            <a:r>
              <a:rPr lang="sv-SE" sz="1600">
                <a:solidFill>
                  <a:srgbClr val="009682"/>
                </a:solidFill>
              </a:rPr>
              <a:t>It-leverantör</a:t>
            </a:r>
            <a:r>
              <a:rPr lang="sv-SE" sz="1600">
                <a:solidFill>
                  <a:srgbClr val="000000"/>
                </a:solidFill>
              </a:rPr>
              <a:t>] uppger att de därför </a:t>
            </a:r>
            <a:r>
              <a:rPr lang="sv-SE" sz="1600"/>
              <a:t>i nuläget inte kan ge någon prognos över när felen i </a:t>
            </a:r>
            <a:r>
              <a:rPr lang="sv-SE" sz="1600">
                <a:solidFill>
                  <a:srgbClr val="000000"/>
                </a:solidFill>
              </a:rPr>
              <a:t>[</a:t>
            </a:r>
            <a:r>
              <a:rPr lang="sv-SE" sz="1600">
                <a:solidFill>
                  <a:srgbClr val="009682"/>
                </a:solidFill>
              </a:rPr>
              <a:t>internt/interna system</a:t>
            </a:r>
            <a:r>
              <a:rPr lang="sv-SE" sz="1600">
                <a:solidFill>
                  <a:srgbClr val="000000"/>
                </a:solidFill>
              </a:rPr>
              <a:t>]</a:t>
            </a:r>
            <a:r>
              <a:rPr lang="sv-SE" sz="1600"/>
              <a:t> kan vara lösta. </a:t>
            </a:r>
          </a:p>
          <a:p>
            <a:pPr marL="0" indent="0">
              <a:buNone/>
            </a:pPr>
            <a:endParaRPr lang="sv-SE" sz="1300"/>
          </a:p>
          <a:p>
            <a:endParaRPr lang="sv-SE" sz="1300"/>
          </a:p>
          <a:p>
            <a:endParaRPr lang="sv-SE" sz="1300"/>
          </a:p>
          <a:p>
            <a:endParaRPr lang="sv-SE" sz="1300"/>
          </a:p>
          <a:p>
            <a:endParaRPr lang="sv-SE" sz="1300"/>
          </a:p>
        </p:txBody>
      </p:sp>
      <p:pic>
        <p:nvPicPr>
          <p:cNvPr id="8" name="Bildobjekt 7">
            <a:extLst>
              <a:ext uri="{FF2B5EF4-FFF2-40B4-BE49-F238E27FC236}">
                <a16:creationId xmlns:a16="http://schemas.microsoft.com/office/drawing/2014/main" id="{3C5231B5-FE54-4453-AEB5-7AC8C3AB9C8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24700" y="9525"/>
            <a:ext cx="5067300" cy="6251152"/>
          </a:xfrm>
          <a:prstGeom prst="rect">
            <a:avLst/>
          </a:prstGeom>
        </p:spPr>
      </p:pic>
      <p:sp>
        <p:nvSpPr>
          <p:cNvPr id="6" name="textruta 5">
            <a:extLst>
              <a:ext uri="{FF2B5EF4-FFF2-40B4-BE49-F238E27FC236}">
                <a16:creationId xmlns:a16="http://schemas.microsoft.com/office/drawing/2014/main" id="{76D01F7F-F3D5-4DBB-B5D4-AD6378F4B14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F6EB4585-BD57-4EDE-9A69-5B4FC93BD1F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906</Words>
  <Application>Microsoft Office PowerPoint</Application>
  <PresentationFormat>Bredbild</PresentationFormat>
  <Paragraphs>77</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Personalbortfall hos IT-leverantör </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2022-12-15T14:13:10Z</dcterms:created>
  <dcterms:modified xsi:type="dcterms:W3CDTF">2022-12-15T14:14:56Z</dcterms:modified>
</cp:coreProperties>
</file>